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60" r:id="rId2"/>
    <p:sldId id="277" r:id="rId3"/>
    <p:sldId id="263" r:id="rId4"/>
    <p:sldId id="267" r:id="rId5"/>
    <p:sldId id="268" r:id="rId6"/>
    <p:sldId id="270" r:id="rId7"/>
    <p:sldId id="269" r:id="rId8"/>
    <p:sldId id="265" r:id="rId9"/>
    <p:sldId id="264" r:id="rId10"/>
    <p:sldId id="266" r:id="rId11"/>
    <p:sldId id="271" r:id="rId12"/>
    <p:sldId id="272" r:id="rId13"/>
    <p:sldId id="273" r:id="rId14"/>
    <p:sldId id="274" r:id="rId15"/>
    <p:sldId id="278" r:id="rId16"/>
    <p:sldId id="261" r:id="rId17"/>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guide id="3" orient="horz" pos="624" userDrawn="1">
          <p15:clr>
            <a:srgbClr val="A4A3A4"/>
          </p15:clr>
        </p15:guide>
        <p15:guide id="4" orient="horz" pos="3480" userDrawn="1">
          <p15:clr>
            <a:srgbClr val="A4A3A4"/>
          </p15:clr>
        </p15:guide>
        <p15:guide id="5" orient="horz" pos="3408" userDrawn="1">
          <p15:clr>
            <a:srgbClr val="A4A3A4"/>
          </p15:clr>
        </p15:guide>
        <p15:guide id="6" orient="horz" pos="552" userDrawn="1">
          <p15:clr>
            <a:srgbClr val="A4A3A4"/>
          </p15:clr>
        </p15:guide>
        <p15:guide id="7" pos="744" userDrawn="1">
          <p15:clr>
            <a:srgbClr val="A4A3A4"/>
          </p15:clr>
        </p15:guide>
        <p15:guide id="8" orient="horz" pos="744" userDrawn="1">
          <p15:clr>
            <a:srgbClr val="9FCC3B"/>
          </p15:clr>
        </p15:guide>
        <p15:guide id="9" orient="horz" pos="2688" userDrawn="1">
          <p15:clr>
            <a:srgbClr val="FDE53C"/>
          </p15:clr>
        </p15:guide>
        <p15:guide id="10" orient="horz" pos="1704" userDrawn="1">
          <p15:clr>
            <a:srgbClr val="FBAE4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129841-5FD6-4E20-88B3-7D3224635BA2}" v="13" dt="2020-08-17T20:53:25.6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13"/>
    <p:restoredTop sz="92061"/>
  </p:normalViewPr>
  <p:slideViewPr>
    <p:cSldViewPr snapToGrid="0" snapToObjects="1" showGuides="1">
      <p:cViewPr varScale="1">
        <p:scale>
          <a:sx n="102" d="100"/>
          <a:sy n="102" d="100"/>
        </p:scale>
        <p:origin x="720" y="114"/>
      </p:cViewPr>
      <p:guideLst>
        <p:guide orient="horz" pos="2160"/>
        <p:guide pos="3840"/>
        <p:guide orient="horz" pos="624"/>
        <p:guide orient="horz" pos="3480"/>
        <p:guide orient="horz" pos="3408"/>
        <p:guide orient="horz" pos="552"/>
        <p:guide pos="744"/>
        <p:guide orient="horz" pos="744"/>
        <p:guide orient="horz" pos="2688"/>
        <p:guide orient="horz" pos="170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McConnell" userId="ab7a1e9a-bd24-4f9b-95a7-a5ceb98517b2" providerId="ADAL" clId="{43129841-5FD6-4E20-88B3-7D3224635BA2}"/>
    <pc:docChg chg="custSel addSld delSld modSld modMainMaster">
      <pc:chgData name="Laura McConnell" userId="ab7a1e9a-bd24-4f9b-95a7-a5ceb98517b2" providerId="ADAL" clId="{43129841-5FD6-4E20-88B3-7D3224635BA2}" dt="2020-08-17T20:53:25.629" v="169"/>
      <pc:docMkLst>
        <pc:docMk/>
      </pc:docMkLst>
      <pc:sldChg chg="addSp modSp">
        <pc:chgData name="Laura McConnell" userId="ab7a1e9a-bd24-4f9b-95a7-a5ceb98517b2" providerId="ADAL" clId="{43129841-5FD6-4E20-88B3-7D3224635BA2}" dt="2020-08-17T20:53:14.665" v="167" actId="1076"/>
        <pc:sldMkLst>
          <pc:docMk/>
          <pc:sldMk cId="2510135099" sldId="260"/>
        </pc:sldMkLst>
        <pc:spChg chg="add mod">
          <ac:chgData name="Laura McConnell" userId="ab7a1e9a-bd24-4f9b-95a7-a5ceb98517b2" providerId="ADAL" clId="{43129841-5FD6-4E20-88B3-7D3224635BA2}" dt="2020-08-17T20:53:03.103" v="166" actId="1076"/>
          <ac:spMkLst>
            <pc:docMk/>
            <pc:sldMk cId="2510135099" sldId="260"/>
            <ac:spMk id="2" creationId="{7451768A-50DC-4835-A14C-1276263F2938}"/>
          </ac:spMkLst>
        </pc:spChg>
        <pc:spChg chg="mod">
          <ac:chgData name="Laura McConnell" userId="ab7a1e9a-bd24-4f9b-95a7-a5ceb98517b2" providerId="ADAL" clId="{43129841-5FD6-4E20-88B3-7D3224635BA2}" dt="2020-08-17T20:53:14.665" v="167" actId="1076"/>
          <ac:spMkLst>
            <pc:docMk/>
            <pc:sldMk cId="2510135099" sldId="260"/>
            <ac:spMk id="13" creationId="{02DACAF4-0ABF-7D4B-A4FA-FC40223AFB4C}"/>
          </ac:spMkLst>
        </pc:spChg>
        <pc:picChg chg="mod">
          <ac:chgData name="Laura McConnell" userId="ab7a1e9a-bd24-4f9b-95a7-a5ceb98517b2" providerId="ADAL" clId="{43129841-5FD6-4E20-88B3-7D3224635BA2}" dt="2020-08-17T20:52:58.403" v="165" actId="1076"/>
          <ac:picMkLst>
            <pc:docMk/>
            <pc:sldMk cId="2510135099" sldId="260"/>
            <ac:picMk id="3" creationId="{B75459C9-8582-42EF-962D-C7F5D2072B09}"/>
          </ac:picMkLst>
        </pc:picChg>
      </pc:sldChg>
      <pc:sldChg chg="modSp add del">
        <pc:chgData name="Laura McConnell" userId="ab7a1e9a-bd24-4f9b-95a7-a5ceb98517b2" providerId="ADAL" clId="{43129841-5FD6-4E20-88B3-7D3224635BA2}" dt="2020-08-17T20:51:05.117" v="100" actId="2696"/>
        <pc:sldMkLst>
          <pc:docMk/>
          <pc:sldMk cId="3423047762" sldId="279"/>
        </pc:sldMkLst>
        <pc:spChg chg="mod">
          <ac:chgData name="Laura McConnell" userId="ab7a1e9a-bd24-4f9b-95a7-a5ceb98517b2" providerId="ADAL" clId="{43129841-5FD6-4E20-88B3-7D3224635BA2}" dt="2020-08-17T20:50:42.005" v="57" actId="20577"/>
          <ac:spMkLst>
            <pc:docMk/>
            <pc:sldMk cId="3423047762" sldId="279"/>
            <ac:spMk id="2" creationId="{DDA7F373-08F2-4E08-A249-33942704CB2E}"/>
          </ac:spMkLst>
        </pc:spChg>
        <pc:spChg chg="mod">
          <ac:chgData name="Laura McConnell" userId="ab7a1e9a-bd24-4f9b-95a7-a5ceb98517b2" providerId="ADAL" clId="{43129841-5FD6-4E20-88B3-7D3224635BA2}" dt="2020-08-17T20:50:54.931" v="99" actId="20577"/>
          <ac:spMkLst>
            <pc:docMk/>
            <pc:sldMk cId="3423047762" sldId="279"/>
            <ac:spMk id="3" creationId="{B4484155-59D3-49EE-B8F2-06B6321B303C}"/>
          </ac:spMkLst>
        </pc:spChg>
      </pc:sldChg>
      <pc:sldMasterChg chg="addSp delSp modSp">
        <pc:chgData name="Laura McConnell" userId="ab7a1e9a-bd24-4f9b-95a7-a5ceb98517b2" providerId="ADAL" clId="{43129841-5FD6-4E20-88B3-7D3224635BA2}" dt="2020-08-17T20:53:25.629" v="169"/>
        <pc:sldMasterMkLst>
          <pc:docMk/>
          <pc:sldMasterMk cId="903766401" sldId="2147483648"/>
        </pc:sldMasterMkLst>
        <pc:spChg chg="add del mod ord modVis">
          <ac:chgData name="Laura McConnell" userId="ab7a1e9a-bd24-4f9b-95a7-a5ceb98517b2" providerId="ADAL" clId="{43129841-5FD6-4E20-88B3-7D3224635BA2}" dt="2020-08-17T20:53:25.629" v="169"/>
          <ac:spMkLst>
            <pc:docMk/>
            <pc:sldMasterMk cId="903766401" sldId="2147483648"/>
            <ac:spMk id="7" creationId="{029BDDA9-A7FD-42CC-82F4-39F8179F3BB4}"/>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D0E69B-1AFB-AC40-B1C0-F0D1615F00C1}" type="datetimeFigureOut">
              <a:rPr lang="en-US" smtClean="0"/>
              <a:t>8/17/2020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68B39F-FE96-D041-B216-339DC02D140A}" type="slidenum">
              <a:rPr lang="en-US" smtClean="0"/>
              <a:t>‹#›</a:t>
            </a:fld>
            <a:endParaRPr lang="en-US"/>
          </a:p>
        </p:txBody>
      </p:sp>
    </p:spTree>
    <p:extLst>
      <p:ext uri="{BB962C8B-B14F-4D97-AF65-F5344CB8AC3E}">
        <p14:creationId xmlns:p14="http://schemas.microsoft.com/office/powerpoint/2010/main" val="559501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2068B39F-FE96-D041-B216-339DC02D140A}" type="slidenum">
              <a:rPr lang="en-US" smtClean="0"/>
              <a:t>4</a:t>
            </a:fld>
            <a:endParaRPr lang="en-US"/>
          </a:p>
        </p:txBody>
      </p:sp>
    </p:spTree>
    <p:extLst>
      <p:ext uri="{BB962C8B-B14F-4D97-AF65-F5344CB8AC3E}">
        <p14:creationId xmlns:p14="http://schemas.microsoft.com/office/powerpoint/2010/main" val="20442689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13</a:t>
            </a:fld>
            <a:endParaRPr lang="en-US"/>
          </a:p>
        </p:txBody>
      </p:sp>
    </p:spTree>
    <p:extLst>
      <p:ext uri="{BB962C8B-B14F-4D97-AF65-F5344CB8AC3E}">
        <p14:creationId xmlns:p14="http://schemas.microsoft.com/office/powerpoint/2010/main" val="513621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14</a:t>
            </a:fld>
            <a:endParaRPr lang="en-US"/>
          </a:p>
        </p:txBody>
      </p:sp>
    </p:spTree>
    <p:extLst>
      <p:ext uri="{BB962C8B-B14F-4D97-AF65-F5344CB8AC3E}">
        <p14:creationId xmlns:p14="http://schemas.microsoft.com/office/powerpoint/2010/main" val="30971809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15</a:t>
            </a:fld>
            <a:endParaRPr lang="en-US"/>
          </a:p>
        </p:txBody>
      </p:sp>
    </p:spTree>
    <p:extLst>
      <p:ext uri="{BB962C8B-B14F-4D97-AF65-F5344CB8AC3E}">
        <p14:creationId xmlns:p14="http://schemas.microsoft.com/office/powerpoint/2010/main" val="1070773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5</a:t>
            </a:fld>
            <a:endParaRPr lang="en-US"/>
          </a:p>
        </p:txBody>
      </p:sp>
    </p:spTree>
    <p:extLst>
      <p:ext uri="{BB962C8B-B14F-4D97-AF65-F5344CB8AC3E}">
        <p14:creationId xmlns:p14="http://schemas.microsoft.com/office/powerpoint/2010/main" val="4084834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6</a:t>
            </a:fld>
            <a:endParaRPr lang="en-US"/>
          </a:p>
        </p:txBody>
      </p:sp>
    </p:spTree>
    <p:extLst>
      <p:ext uri="{BB962C8B-B14F-4D97-AF65-F5344CB8AC3E}">
        <p14:creationId xmlns:p14="http://schemas.microsoft.com/office/powerpoint/2010/main" val="1231661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7</a:t>
            </a:fld>
            <a:endParaRPr lang="en-US"/>
          </a:p>
        </p:txBody>
      </p:sp>
    </p:spTree>
    <p:extLst>
      <p:ext uri="{BB962C8B-B14F-4D97-AF65-F5344CB8AC3E}">
        <p14:creationId xmlns:p14="http://schemas.microsoft.com/office/powerpoint/2010/main" val="4150726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8</a:t>
            </a:fld>
            <a:endParaRPr lang="en-US"/>
          </a:p>
        </p:txBody>
      </p:sp>
    </p:spTree>
    <p:extLst>
      <p:ext uri="{BB962C8B-B14F-4D97-AF65-F5344CB8AC3E}">
        <p14:creationId xmlns:p14="http://schemas.microsoft.com/office/powerpoint/2010/main" val="3799769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9</a:t>
            </a:fld>
            <a:endParaRPr lang="en-US"/>
          </a:p>
        </p:txBody>
      </p:sp>
    </p:spTree>
    <p:extLst>
      <p:ext uri="{BB962C8B-B14F-4D97-AF65-F5344CB8AC3E}">
        <p14:creationId xmlns:p14="http://schemas.microsoft.com/office/powerpoint/2010/main" val="3768178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2068B39F-FE96-D041-B216-339DC02D140A}" type="slidenum">
              <a:rPr lang="en-US" smtClean="0"/>
              <a:t>10</a:t>
            </a:fld>
            <a:endParaRPr lang="en-US"/>
          </a:p>
        </p:txBody>
      </p:sp>
    </p:spTree>
    <p:extLst>
      <p:ext uri="{BB962C8B-B14F-4D97-AF65-F5344CB8AC3E}">
        <p14:creationId xmlns:p14="http://schemas.microsoft.com/office/powerpoint/2010/main" val="3386098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11</a:t>
            </a:fld>
            <a:endParaRPr lang="en-US"/>
          </a:p>
        </p:txBody>
      </p:sp>
    </p:spTree>
    <p:extLst>
      <p:ext uri="{BB962C8B-B14F-4D97-AF65-F5344CB8AC3E}">
        <p14:creationId xmlns:p14="http://schemas.microsoft.com/office/powerpoint/2010/main" val="806952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68B39F-FE96-D041-B216-339DC02D140A}" type="slidenum">
              <a:rPr lang="en-US" smtClean="0"/>
              <a:t>12</a:t>
            </a:fld>
            <a:endParaRPr lang="en-US"/>
          </a:p>
        </p:txBody>
      </p:sp>
    </p:spTree>
    <p:extLst>
      <p:ext uri="{BB962C8B-B14F-4D97-AF65-F5344CB8AC3E}">
        <p14:creationId xmlns:p14="http://schemas.microsoft.com/office/powerpoint/2010/main" val="18843871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9DF54B8-3ECB-1741-BE80-C67637254DFB}"/>
              </a:ext>
            </a:extLst>
          </p:cNvPr>
          <p:cNvSpPr/>
          <p:nvPr userDrawn="1"/>
        </p:nvSpPr>
        <p:spPr>
          <a:xfrm>
            <a:off x="0" y="0"/>
            <a:ext cx="12192000" cy="453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30FCE1-F9BF-CD47-9ABD-1936534330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C2648B-0DF3-774D-BE65-802D1E3B6F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E43CC0-9905-624E-8EFF-F200B1B490A1}"/>
              </a:ext>
            </a:extLst>
          </p:cNvPr>
          <p:cNvSpPr>
            <a:spLocks noGrp="1"/>
          </p:cNvSpPr>
          <p:nvPr>
            <p:ph type="dt" sz="half" idx="10"/>
          </p:nvPr>
        </p:nvSpPr>
        <p:spPr/>
        <p:txBody>
          <a:bodyPr/>
          <a:lstStyle/>
          <a:p>
            <a:fld id="{7B247015-0F4F-1046-9DFF-3068EB18C4C1}" type="datetime1">
              <a:rPr lang="en-US" smtClean="0"/>
              <a:t>8/17/2020</a:t>
            </a:fld>
            <a:endParaRPr lang="en-US"/>
          </a:p>
        </p:txBody>
      </p:sp>
      <p:sp>
        <p:nvSpPr>
          <p:cNvPr id="5" name="Footer Placeholder 4">
            <a:extLst>
              <a:ext uri="{FF2B5EF4-FFF2-40B4-BE49-F238E27FC236}">
                <a16:creationId xmlns:a16="http://schemas.microsoft.com/office/drawing/2014/main" id="{929B4E93-8364-784A-8437-1A1A3C80F1B5}"/>
              </a:ext>
            </a:extLst>
          </p:cNvPr>
          <p:cNvSpPr>
            <a:spLocks noGrp="1"/>
          </p:cNvSpPr>
          <p:nvPr>
            <p:ph type="ftr" sz="quarter" idx="11"/>
          </p:nvPr>
        </p:nvSpPr>
        <p:spPr/>
        <p:txBody>
          <a:bodyPr/>
          <a:lstStyle>
            <a:lvl1pPr>
              <a:defRPr>
                <a:solidFill>
                  <a:schemeClr val="accent2"/>
                </a:solidFill>
              </a:defRPr>
            </a:lvl1pPr>
          </a:lstStyle>
          <a:p>
            <a:r>
              <a:rPr lang="en-US" dirty="0" err="1"/>
              <a:t>agrodiv.org</a:t>
            </a:r>
            <a:endParaRPr lang="en-US" dirty="0"/>
          </a:p>
        </p:txBody>
      </p:sp>
      <p:sp>
        <p:nvSpPr>
          <p:cNvPr id="6" name="Slide Number Placeholder 5">
            <a:extLst>
              <a:ext uri="{FF2B5EF4-FFF2-40B4-BE49-F238E27FC236}">
                <a16:creationId xmlns:a16="http://schemas.microsoft.com/office/drawing/2014/main" id="{703E0C88-17AA-4148-BFC7-49FCA44F3F32}"/>
              </a:ext>
            </a:extLst>
          </p:cNvPr>
          <p:cNvSpPr>
            <a:spLocks noGrp="1"/>
          </p:cNvSpPr>
          <p:nvPr>
            <p:ph type="sldNum" sz="quarter" idx="12"/>
          </p:nvPr>
        </p:nvSpPr>
        <p:spPr/>
        <p:txBody>
          <a:bodyPr/>
          <a:lstStyle/>
          <a:p>
            <a:fld id="{DC4147CE-409D-E54D-8A70-B904EA91CCB4}" type="slidenum">
              <a:rPr lang="en-US" smtClean="0"/>
              <a:t>‹#›</a:t>
            </a:fld>
            <a:endParaRPr lang="en-US"/>
          </a:p>
        </p:txBody>
      </p:sp>
      <p:cxnSp>
        <p:nvCxnSpPr>
          <p:cNvPr id="9" name="Straight Connector 8">
            <a:extLst>
              <a:ext uri="{FF2B5EF4-FFF2-40B4-BE49-F238E27FC236}">
                <a16:creationId xmlns:a16="http://schemas.microsoft.com/office/drawing/2014/main" id="{30F4F9DD-F260-7047-AE6A-E9FBBB2BF688}"/>
              </a:ext>
            </a:extLst>
          </p:cNvPr>
          <p:cNvCxnSpPr>
            <a:cxnSpLocks/>
          </p:cNvCxnSpPr>
          <p:nvPr userDrawn="1"/>
        </p:nvCxnSpPr>
        <p:spPr>
          <a:xfrm>
            <a:off x="-118533" y="6197600"/>
            <a:ext cx="10938933"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pic>
        <p:nvPicPr>
          <p:cNvPr id="8" name="Picture 7" descr="A picture containing drawing&#10;&#10;Description automatically generated">
            <a:extLst>
              <a:ext uri="{FF2B5EF4-FFF2-40B4-BE49-F238E27FC236}">
                <a16:creationId xmlns:a16="http://schemas.microsoft.com/office/drawing/2014/main" id="{3B8C08D6-DC2C-9541-BF39-9B3BA707B061}"/>
              </a:ext>
            </a:extLst>
          </p:cNvPr>
          <p:cNvPicPr>
            <a:picLocks noChangeAspect="1"/>
          </p:cNvPicPr>
          <p:nvPr userDrawn="1"/>
        </p:nvPicPr>
        <p:blipFill>
          <a:blip r:embed="rId2"/>
          <a:stretch>
            <a:fillRect/>
          </a:stretch>
        </p:blipFill>
        <p:spPr>
          <a:xfrm>
            <a:off x="11072191" y="5790283"/>
            <a:ext cx="671637" cy="801934"/>
          </a:xfrm>
          <a:prstGeom prst="rect">
            <a:avLst/>
          </a:prstGeom>
        </p:spPr>
      </p:pic>
      <p:sp>
        <p:nvSpPr>
          <p:cNvPr id="10" name="Footer Placeholder 2">
            <a:extLst>
              <a:ext uri="{FF2B5EF4-FFF2-40B4-BE49-F238E27FC236}">
                <a16:creationId xmlns:a16="http://schemas.microsoft.com/office/drawing/2014/main" id="{50C6E010-AD7A-7E43-B7D3-A383F041AA73}"/>
              </a:ext>
            </a:extLst>
          </p:cNvPr>
          <p:cNvSpPr txBox="1">
            <a:spLocks/>
          </p:cNvSpPr>
          <p:nvPr userDrawn="1"/>
        </p:nvSpPr>
        <p:spPr>
          <a:xfrm>
            <a:off x="138626" y="11520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rgbClr val="92D050"/>
                </a:solidFill>
              </a:rPr>
              <a:t>AGRO </a:t>
            </a:r>
            <a:r>
              <a:rPr lang="en-US" sz="1400" b="1" dirty="0"/>
              <a:t> </a:t>
            </a:r>
            <a:r>
              <a:rPr lang="en-US" sz="1400" dirty="0">
                <a:solidFill>
                  <a:schemeClr val="bg1"/>
                </a:solidFill>
              </a:rPr>
              <a:t>Chemistry for and from Agriculture</a:t>
            </a:r>
          </a:p>
        </p:txBody>
      </p:sp>
    </p:spTree>
    <p:extLst>
      <p:ext uri="{BB962C8B-B14F-4D97-AF65-F5344CB8AC3E}">
        <p14:creationId xmlns:p14="http://schemas.microsoft.com/office/powerpoint/2010/main" val="3798685491"/>
      </p:ext>
    </p:extLst>
  </p:cSld>
  <p:clrMapOvr>
    <a:masterClrMapping/>
  </p:clrMapOvr>
  <p:transition spd="slow" advClick="0">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6043-4E2D-7F46-8007-69A6BEA487D1}"/>
              </a:ext>
            </a:extLst>
          </p:cNvPr>
          <p:cNvSpPr>
            <a:spLocks noGrp="1"/>
          </p:cNvSpPr>
          <p:nvPr>
            <p:ph type="title"/>
          </p:nvPr>
        </p:nvSpPr>
        <p:spPr>
          <a:xfrm>
            <a:off x="838200" y="588580"/>
            <a:ext cx="10515600" cy="601394"/>
          </a:xfrm>
        </p:spPr>
        <p:txBody>
          <a:bodyPr anchor="b">
            <a:normAutofit/>
          </a:bodyPr>
          <a:lstStyle>
            <a:lvl1pPr>
              <a:lnSpc>
                <a:spcPts val="3920"/>
              </a:lnSpc>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F095BFB1-B7B2-2547-BDDB-707F9FC68883}"/>
              </a:ext>
            </a:extLst>
          </p:cNvPr>
          <p:cNvSpPr>
            <a:spLocks noGrp="1"/>
          </p:cNvSpPr>
          <p:nvPr>
            <p:ph idx="1"/>
          </p:nvPr>
        </p:nvSpPr>
        <p:spPr>
          <a:xfrm>
            <a:off x="838200" y="1327760"/>
            <a:ext cx="10515600" cy="47343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45FCE7F-D73B-114F-9BA1-0832AB79B545}"/>
              </a:ext>
            </a:extLst>
          </p:cNvPr>
          <p:cNvSpPr>
            <a:spLocks noGrp="1"/>
          </p:cNvSpPr>
          <p:nvPr>
            <p:ph type="dt" sz="half" idx="10"/>
          </p:nvPr>
        </p:nvSpPr>
        <p:spPr/>
        <p:txBody>
          <a:bodyPr/>
          <a:lstStyle/>
          <a:p>
            <a:fld id="{C299AB82-5968-7C45-8744-AD65DABD0D63}" type="datetime1">
              <a:rPr lang="en-US" smtClean="0"/>
              <a:t>8/17/2020</a:t>
            </a:fld>
            <a:endParaRPr lang="en-US"/>
          </a:p>
        </p:txBody>
      </p:sp>
      <p:sp>
        <p:nvSpPr>
          <p:cNvPr id="5" name="Footer Placeholder 4">
            <a:extLst>
              <a:ext uri="{FF2B5EF4-FFF2-40B4-BE49-F238E27FC236}">
                <a16:creationId xmlns:a16="http://schemas.microsoft.com/office/drawing/2014/main" id="{BFE76B74-40DF-0746-9505-08F0F641F73B}"/>
              </a:ext>
            </a:extLst>
          </p:cNvPr>
          <p:cNvSpPr>
            <a:spLocks noGrp="1"/>
          </p:cNvSpPr>
          <p:nvPr>
            <p:ph type="ftr" sz="quarter" idx="11"/>
          </p:nvPr>
        </p:nvSpPr>
        <p:spPr/>
        <p:txBody>
          <a:bodyPr/>
          <a:lstStyle>
            <a:lvl1pPr>
              <a:defRPr>
                <a:solidFill>
                  <a:schemeClr val="accent4"/>
                </a:solidFill>
              </a:defRPr>
            </a:lvl1pPr>
          </a:lstStyle>
          <a:p>
            <a:r>
              <a:rPr lang="en-US" dirty="0" err="1"/>
              <a:t>agrodiv.org</a:t>
            </a:r>
            <a:endParaRPr lang="en-US" dirty="0"/>
          </a:p>
        </p:txBody>
      </p:sp>
      <p:sp>
        <p:nvSpPr>
          <p:cNvPr id="6" name="Slide Number Placeholder 5">
            <a:extLst>
              <a:ext uri="{FF2B5EF4-FFF2-40B4-BE49-F238E27FC236}">
                <a16:creationId xmlns:a16="http://schemas.microsoft.com/office/drawing/2014/main" id="{3B308BFC-D402-7240-930A-EDB25B8CD8A0}"/>
              </a:ext>
            </a:extLst>
          </p:cNvPr>
          <p:cNvSpPr>
            <a:spLocks noGrp="1"/>
          </p:cNvSpPr>
          <p:nvPr>
            <p:ph type="sldNum" sz="quarter" idx="12"/>
          </p:nvPr>
        </p:nvSpPr>
        <p:spPr/>
        <p:txBody>
          <a:bodyPr/>
          <a:lstStyle/>
          <a:p>
            <a:fld id="{DC4147CE-409D-E54D-8A70-B904EA91CCB4}" type="slidenum">
              <a:rPr lang="en-US" smtClean="0"/>
              <a:t>‹#›</a:t>
            </a:fld>
            <a:endParaRPr lang="en-US"/>
          </a:p>
        </p:txBody>
      </p:sp>
      <p:cxnSp>
        <p:nvCxnSpPr>
          <p:cNvPr id="7" name="Straight Connector 6">
            <a:extLst>
              <a:ext uri="{FF2B5EF4-FFF2-40B4-BE49-F238E27FC236}">
                <a16:creationId xmlns:a16="http://schemas.microsoft.com/office/drawing/2014/main" id="{DAE58018-AD87-AC4C-B662-EC39366DFF87}"/>
              </a:ext>
            </a:extLst>
          </p:cNvPr>
          <p:cNvCxnSpPr>
            <a:cxnSpLocks/>
          </p:cNvCxnSpPr>
          <p:nvPr userDrawn="1"/>
        </p:nvCxnSpPr>
        <p:spPr>
          <a:xfrm>
            <a:off x="-118533" y="6197600"/>
            <a:ext cx="10938933"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pic>
        <p:nvPicPr>
          <p:cNvPr id="8" name="Picture 7" descr="A picture containing drawing&#10;&#10;Description automatically generated">
            <a:extLst>
              <a:ext uri="{FF2B5EF4-FFF2-40B4-BE49-F238E27FC236}">
                <a16:creationId xmlns:a16="http://schemas.microsoft.com/office/drawing/2014/main" id="{6790C1BD-0919-F54D-A1BB-DFFC3587D0FA}"/>
              </a:ext>
            </a:extLst>
          </p:cNvPr>
          <p:cNvPicPr>
            <a:picLocks noChangeAspect="1"/>
          </p:cNvPicPr>
          <p:nvPr userDrawn="1"/>
        </p:nvPicPr>
        <p:blipFill>
          <a:blip r:embed="rId2"/>
          <a:stretch>
            <a:fillRect/>
          </a:stretch>
        </p:blipFill>
        <p:spPr>
          <a:xfrm>
            <a:off x="11072191" y="5790283"/>
            <a:ext cx="671637" cy="801934"/>
          </a:xfrm>
          <a:prstGeom prst="rect">
            <a:avLst/>
          </a:prstGeom>
        </p:spPr>
      </p:pic>
      <p:sp>
        <p:nvSpPr>
          <p:cNvPr id="11" name="Rectangle 10">
            <a:extLst>
              <a:ext uri="{FF2B5EF4-FFF2-40B4-BE49-F238E27FC236}">
                <a16:creationId xmlns:a16="http://schemas.microsoft.com/office/drawing/2014/main" id="{D84B64F0-C8FA-3B48-A6B0-C5A734154393}"/>
              </a:ext>
            </a:extLst>
          </p:cNvPr>
          <p:cNvSpPr/>
          <p:nvPr userDrawn="1"/>
        </p:nvSpPr>
        <p:spPr>
          <a:xfrm>
            <a:off x="0" y="0"/>
            <a:ext cx="12192000" cy="453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oter Placeholder 2">
            <a:extLst>
              <a:ext uri="{FF2B5EF4-FFF2-40B4-BE49-F238E27FC236}">
                <a16:creationId xmlns:a16="http://schemas.microsoft.com/office/drawing/2014/main" id="{1E3D38B2-F0B4-D240-9702-A00D5CCD88DA}"/>
              </a:ext>
            </a:extLst>
          </p:cNvPr>
          <p:cNvSpPr txBox="1">
            <a:spLocks/>
          </p:cNvSpPr>
          <p:nvPr userDrawn="1"/>
        </p:nvSpPr>
        <p:spPr>
          <a:xfrm>
            <a:off x="138626" y="11520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rgbClr val="92D050"/>
                </a:solidFill>
              </a:rPr>
              <a:t>AGRO </a:t>
            </a:r>
            <a:r>
              <a:rPr lang="en-US" sz="1400" b="1" dirty="0"/>
              <a:t> </a:t>
            </a:r>
            <a:r>
              <a:rPr lang="en-US" sz="1400" dirty="0">
                <a:solidFill>
                  <a:schemeClr val="bg1"/>
                </a:solidFill>
              </a:rPr>
              <a:t>Chemistry for and from Agriculture</a:t>
            </a:r>
          </a:p>
        </p:txBody>
      </p:sp>
    </p:spTree>
    <p:extLst>
      <p:ext uri="{BB962C8B-B14F-4D97-AF65-F5344CB8AC3E}">
        <p14:creationId xmlns:p14="http://schemas.microsoft.com/office/powerpoint/2010/main" val="3230808680"/>
      </p:ext>
    </p:extLst>
  </p:cSld>
  <p:clrMapOvr>
    <a:masterClrMapping/>
  </p:clrMapOvr>
  <p:transition spd="slow" advClick="0">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26043-4E2D-7F46-8007-69A6BEA487D1}"/>
              </a:ext>
            </a:extLst>
          </p:cNvPr>
          <p:cNvSpPr>
            <a:spLocks noGrp="1"/>
          </p:cNvSpPr>
          <p:nvPr>
            <p:ph type="title"/>
          </p:nvPr>
        </p:nvSpPr>
        <p:spPr>
          <a:xfrm>
            <a:off x="838200" y="588580"/>
            <a:ext cx="10515600" cy="601394"/>
          </a:xfrm>
        </p:spPr>
        <p:txBody>
          <a:bodyPr anchor="b">
            <a:normAutofit/>
          </a:bodyPr>
          <a:lstStyle>
            <a:lvl1pPr>
              <a:lnSpc>
                <a:spcPts val="3920"/>
              </a:lnSpc>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F095BFB1-B7B2-2547-BDDB-707F9FC68883}"/>
              </a:ext>
            </a:extLst>
          </p:cNvPr>
          <p:cNvSpPr>
            <a:spLocks noGrp="1"/>
          </p:cNvSpPr>
          <p:nvPr>
            <p:ph idx="1"/>
          </p:nvPr>
        </p:nvSpPr>
        <p:spPr>
          <a:xfrm>
            <a:off x="838200" y="1327760"/>
            <a:ext cx="10515600" cy="47343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45FCE7F-D73B-114F-9BA1-0832AB79B545}"/>
              </a:ext>
            </a:extLst>
          </p:cNvPr>
          <p:cNvSpPr>
            <a:spLocks noGrp="1"/>
          </p:cNvSpPr>
          <p:nvPr>
            <p:ph type="dt" sz="half" idx="10"/>
          </p:nvPr>
        </p:nvSpPr>
        <p:spPr/>
        <p:txBody>
          <a:bodyPr/>
          <a:lstStyle/>
          <a:p>
            <a:fld id="{C299AB82-5968-7C45-8744-AD65DABD0D63}" type="datetime1">
              <a:rPr lang="en-US" smtClean="0"/>
              <a:t>8/17/2020</a:t>
            </a:fld>
            <a:endParaRPr lang="en-US"/>
          </a:p>
        </p:txBody>
      </p:sp>
      <p:sp>
        <p:nvSpPr>
          <p:cNvPr id="5" name="Footer Placeholder 4">
            <a:extLst>
              <a:ext uri="{FF2B5EF4-FFF2-40B4-BE49-F238E27FC236}">
                <a16:creationId xmlns:a16="http://schemas.microsoft.com/office/drawing/2014/main" id="{BFE76B74-40DF-0746-9505-08F0F641F73B}"/>
              </a:ext>
            </a:extLst>
          </p:cNvPr>
          <p:cNvSpPr>
            <a:spLocks noGrp="1"/>
          </p:cNvSpPr>
          <p:nvPr>
            <p:ph type="ftr" sz="quarter" idx="11"/>
          </p:nvPr>
        </p:nvSpPr>
        <p:spPr/>
        <p:txBody>
          <a:bodyPr/>
          <a:lstStyle>
            <a:lvl1pPr>
              <a:defRPr>
                <a:solidFill>
                  <a:schemeClr val="accent4"/>
                </a:solidFill>
              </a:defRPr>
            </a:lvl1pPr>
          </a:lstStyle>
          <a:p>
            <a:r>
              <a:rPr lang="en-US" dirty="0" err="1"/>
              <a:t>agrodiv.org</a:t>
            </a:r>
            <a:endParaRPr lang="en-US" dirty="0"/>
          </a:p>
        </p:txBody>
      </p:sp>
      <p:sp>
        <p:nvSpPr>
          <p:cNvPr id="6" name="Slide Number Placeholder 5">
            <a:extLst>
              <a:ext uri="{FF2B5EF4-FFF2-40B4-BE49-F238E27FC236}">
                <a16:creationId xmlns:a16="http://schemas.microsoft.com/office/drawing/2014/main" id="{3B308BFC-D402-7240-930A-EDB25B8CD8A0}"/>
              </a:ext>
            </a:extLst>
          </p:cNvPr>
          <p:cNvSpPr>
            <a:spLocks noGrp="1"/>
          </p:cNvSpPr>
          <p:nvPr>
            <p:ph type="sldNum" sz="quarter" idx="12"/>
          </p:nvPr>
        </p:nvSpPr>
        <p:spPr/>
        <p:txBody>
          <a:bodyPr/>
          <a:lstStyle/>
          <a:p>
            <a:fld id="{DC4147CE-409D-E54D-8A70-B904EA91CCB4}" type="slidenum">
              <a:rPr lang="en-US" smtClean="0"/>
              <a:t>‹#›</a:t>
            </a:fld>
            <a:endParaRPr lang="en-US"/>
          </a:p>
        </p:txBody>
      </p:sp>
      <p:sp>
        <p:nvSpPr>
          <p:cNvPr id="11" name="Rectangle 10">
            <a:extLst>
              <a:ext uri="{FF2B5EF4-FFF2-40B4-BE49-F238E27FC236}">
                <a16:creationId xmlns:a16="http://schemas.microsoft.com/office/drawing/2014/main" id="{81A30031-7266-5C4C-B83B-B09DC19389CD}"/>
              </a:ext>
            </a:extLst>
          </p:cNvPr>
          <p:cNvSpPr/>
          <p:nvPr userDrawn="1"/>
        </p:nvSpPr>
        <p:spPr>
          <a:xfrm>
            <a:off x="0" y="0"/>
            <a:ext cx="12192000" cy="453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oter Placeholder 2">
            <a:extLst>
              <a:ext uri="{FF2B5EF4-FFF2-40B4-BE49-F238E27FC236}">
                <a16:creationId xmlns:a16="http://schemas.microsoft.com/office/drawing/2014/main" id="{18FCE1B6-29F7-7944-80B4-8285F0D9D25B}"/>
              </a:ext>
            </a:extLst>
          </p:cNvPr>
          <p:cNvSpPr txBox="1">
            <a:spLocks/>
          </p:cNvSpPr>
          <p:nvPr userDrawn="1"/>
        </p:nvSpPr>
        <p:spPr>
          <a:xfrm>
            <a:off x="138626" y="11520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rgbClr val="92D050"/>
                </a:solidFill>
              </a:rPr>
              <a:t>AGRO </a:t>
            </a:r>
            <a:r>
              <a:rPr lang="en-US" sz="1400" b="1" dirty="0"/>
              <a:t> </a:t>
            </a:r>
            <a:r>
              <a:rPr lang="en-US" sz="1400" dirty="0">
                <a:solidFill>
                  <a:schemeClr val="bg1"/>
                </a:solidFill>
              </a:rPr>
              <a:t>Chemistry for and from Agriculture</a:t>
            </a:r>
          </a:p>
        </p:txBody>
      </p:sp>
    </p:spTree>
    <p:extLst>
      <p:ext uri="{BB962C8B-B14F-4D97-AF65-F5344CB8AC3E}">
        <p14:creationId xmlns:p14="http://schemas.microsoft.com/office/powerpoint/2010/main" val="2625268180"/>
      </p:ext>
    </p:extLst>
  </p:cSld>
  <p:clrMapOvr>
    <a:masterClrMapping/>
  </p:clrMapOvr>
  <p:transition spd="slow" advClick="0">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E301270-EB00-EB47-84AD-AE139BCF05A0}"/>
              </a:ext>
            </a:extLst>
          </p:cNvPr>
          <p:cNvSpPr>
            <a:spLocks noGrp="1"/>
          </p:cNvSpPr>
          <p:nvPr>
            <p:ph type="dt" sz="half" idx="10"/>
          </p:nvPr>
        </p:nvSpPr>
        <p:spPr/>
        <p:txBody>
          <a:bodyPr/>
          <a:lstStyle/>
          <a:p>
            <a:fld id="{1EEE5BE8-D3D7-D149-A823-888380DA7675}" type="datetime1">
              <a:rPr lang="en-US" smtClean="0"/>
              <a:t>8/17/2020</a:t>
            </a:fld>
            <a:endParaRPr lang="en-US"/>
          </a:p>
        </p:txBody>
      </p:sp>
      <p:sp>
        <p:nvSpPr>
          <p:cNvPr id="4" name="Footer Placeholder 3">
            <a:extLst>
              <a:ext uri="{FF2B5EF4-FFF2-40B4-BE49-F238E27FC236}">
                <a16:creationId xmlns:a16="http://schemas.microsoft.com/office/drawing/2014/main" id="{2CD58EC7-7D28-844A-B5DB-A9BD168A1EF8}"/>
              </a:ext>
            </a:extLst>
          </p:cNvPr>
          <p:cNvSpPr>
            <a:spLocks noGrp="1"/>
          </p:cNvSpPr>
          <p:nvPr>
            <p:ph type="ftr" sz="quarter" idx="11"/>
          </p:nvPr>
        </p:nvSpPr>
        <p:spPr/>
        <p:txBody>
          <a:bodyPr/>
          <a:lstStyle>
            <a:lvl1pPr>
              <a:defRPr>
                <a:solidFill>
                  <a:schemeClr val="accent4"/>
                </a:solidFill>
              </a:defRPr>
            </a:lvl1pPr>
          </a:lstStyle>
          <a:p>
            <a:r>
              <a:rPr lang="en-US" dirty="0" err="1"/>
              <a:t>agrodiv.org</a:t>
            </a:r>
            <a:endParaRPr lang="en-US" dirty="0"/>
          </a:p>
        </p:txBody>
      </p:sp>
      <p:sp>
        <p:nvSpPr>
          <p:cNvPr id="5" name="Slide Number Placeholder 4">
            <a:extLst>
              <a:ext uri="{FF2B5EF4-FFF2-40B4-BE49-F238E27FC236}">
                <a16:creationId xmlns:a16="http://schemas.microsoft.com/office/drawing/2014/main" id="{CF64105B-7736-6448-B56F-63CA3343569F}"/>
              </a:ext>
            </a:extLst>
          </p:cNvPr>
          <p:cNvSpPr>
            <a:spLocks noGrp="1"/>
          </p:cNvSpPr>
          <p:nvPr>
            <p:ph type="sldNum" sz="quarter" idx="12"/>
          </p:nvPr>
        </p:nvSpPr>
        <p:spPr/>
        <p:txBody>
          <a:bodyPr/>
          <a:lstStyle/>
          <a:p>
            <a:fld id="{DC4147CE-409D-E54D-8A70-B904EA91CCB4}" type="slidenum">
              <a:rPr lang="en-US" smtClean="0"/>
              <a:t>‹#›</a:t>
            </a:fld>
            <a:endParaRPr lang="en-US"/>
          </a:p>
        </p:txBody>
      </p:sp>
      <p:sp>
        <p:nvSpPr>
          <p:cNvPr id="6" name="Title 1">
            <a:extLst>
              <a:ext uri="{FF2B5EF4-FFF2-40B4-BE49-F238E27FC236}">
                <a16:creationId xmlns:a16="http://schemas.microsoft.com/office/drawing/2014/main" id="{47B5D7D2-2CFD-7745-B58B-DC4000FFA26B}"/>
              </a:ext>
            </a:extLst>
          </p:cNvPr>
          <p:cNvSpPr>
            <a:spLocks noGrp="1"/>
          </p:cNvSpPr>
          <p:nvPr>
            <p:ph type="title"/>
          </p:nvPr>
        </p:nvSpPr>
        <p:spPr>
          <a:xfrm>
            <a:off x="838200" y="588580"/>
            <a:ext cx="10515600" cy="601394"/>
          </a:xfrm>
        </p:spPr>
        <p:txBody>
          <a:bodyPr anchor="b">
            <a:normAutofit/>
          </a:bodyPr>
          <a:lstStyle>
            <a:lvl1pPr>
              <a:lnSpc>
                <a:spcPts val="3920"/>
              </a:lnSpc>
              <a:defRPr sz="3600"/>
            </a:lvl1pPr>
          </a:lstStyle>
          <a:p>
            <a:r>
              <a:rPr lang="en-US" dirty="0"/>
              <a:t>Click to edit Master title style</a:t>
            </a:r>
          </a:p>
        </p:txBody>
      </p:sp>
      <p:cxnSp>
        <p:nvCxnSpPr>
          <p:cNvPr id="7" name="Straight Connector 6">
            <a:extLst>
              <a:ext uri="{FF2B5EF4-FFF2-40B4-BE49-F238E27FC236}">
                <a16:creationId xmlns:a16="http://schemas.microsoft.com/office/drawing/2014/main" id="{25A8507D-D3DD-B045-BAFA-E1AC2AFEE0C7}"/>
              </a:ext>
            </a:extLst>
          </p:cNvPr>
          <p:cNvCxnSpPr>
            <a:cxnSpLocks/>
          </p:cNvCxnSpPr>
          <p:nvPr userDrawn="1"/>
        </p:nvCxnSpPr>
        <p:spPr>
          <a:xfrm>
            <a:off x="-118533" y="6197600"/>
            <a:ext cx="10938933"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pic>
        <p:nvPicPr>
          <p:cNvPr id="8" name="Picture 7" descr="A picture containing drawing&#10;&#10;Description automatically generated">
            <a:extLst>
              <a:ext uri="{FF2B5EF4-FFF2-40B4-BE49-F238E27FC236}">
                <a16:creationId xmlns:a16="http://schemas.microsoft.com/office/drawing/2014/main" id="{FECB3CF4-F50A-7A45-AFCF-21B81AAF21D8}"/>
              </a:ext>
            </a:extLst>
          </p:cNvPr>
          <p:cNvPicPr>
            <a:picLocks noChangeAspect="1"/>
          </p:cNvPicPr>
          <p:nvPr userDrawn="1"/>
        </p:nvPicPr>
        <p:blipFill>
          <a:blip r:embed="rId2"/>
          <a:stretch>
            <a:fillRect/>
          </a:stretch>
        </p:blipFill>
        <p:spPr>
          <a:xfrm>
            <a:off x="11072191" y="5790283"/>
            <a:ext cx="671637" cy="801934"/>
          </a:xfrm>
          <a:prstGeom prst="rect">
            <a:avLst/>
          </a:prstGeom>
        </p:spPr>
      </p:pic>
      <p:sp>
        <p:nvSpPr>
          <p:cNvPr id="11" name="Rectangle 10">
            <a:extLst>
              <a:ext uri="{FF2B5EF4-FFF2-40B4-BE49-F238E27FC236}">
                <a16:creationId xmlns:a16="http://schemas.microsoft.com/office/drawing/2014/main" id="{37A9C196-21A4-974E-BCB0-D3F8A3C339BB}"/>
              </a:ext>
            </a:extLst>
          </p:cNvPr>
          <p:cNvSpPr/>
          <p:nvPr userDrawn="1"/>
        </p:nvSpPr>
        <p:spPr>
          <a:xfrm>
            <a:off x="0" y="0"/>
            <a:ext cx="12192000" cy="453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oter Placeholder 2">
            <a:extLst>
              <a:ext uri="{FF2B5EF4-FFF2-40B4-BE49-F238E27FC236}">
                <a16:creationId xmlns:a16="http://schemas.microsoft.com/office/drawing/2014/main" id="{B7B6652F-4198-B647-B46B-C1740A3FFFE7}"/>
              </a:ext>
            </a:extLst>
          </p:cNvPr>
          <p:cNvSpPr txBox="1">
            <a:spLocks/>
          </p:cNvSpPr>
          <p:nvPr userDrawn="1"/>
        </p:nvSpPr>
        <p:spPr>
          <a:xfrm>
            <a:off x="138626" y="11520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rgbClr val="92D050"/>
                </a:solidFill>
              </a:rPr>
              <a:t>AGRO </a:t>
            </a:r>
            <a:r>
              <a:rPr lang="en-US" sz="1400" b="1" dirty="0"/>
              <a:t> </a:t>
            </a:r>
            <a:r>
              <a:rPr lang="en-US" sz="1400" dirty="0">
                <a:solidFill>
                  <a:schemeClr val="bg1"/>
                </a:solidFill>
              </a:rPr>
              <a:t>Chemistry for and from Agriculture</a:t>
            </a:r>
          </a:p>
        </p:txBody>
      </p:sp>
    </p:spTree>
    <p:extLst>
      <p:ext uri="{BB962C8B-B14F-4D97-AF65-F5344CB8AC3E}">
        <p14:creationId xmlns:p14="http://schemas.microsoft.com/office/powerpoint/2010/main" val="3070905580"/>
      </p:ext>
    </p:extLst>
  </p:cSld>
  <p:clrMapOvr>
    <a:masterClrMapping/>
  </p:clrMapOvr>
  <p:transition spd="slow" advClick="0">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75797A3-E777-B440-BD86-C2FB471D108C}"/>
              </a:ext>
            </a:extLst>
          </p:cNvPr>
          <p:cNvCxnSpPr>
            <a:cxnSpLocks/>
          </p:cNvCxnSpPr>
          <p:nvPr userDrawn="1"/>
        </p:nvCxnSpPr>
        <p:spPr>
          <a:xfrm>
            <a:off x="-118533" y="6197600"/>
            <a:ext cx="11071455" cy="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pic>
        <p:nvPicPr>
          <p:cNvPr id="3" name="Picture 2" descr="A picture containing drawing&#10;&#10;Description automatically generated">
            <a:extLst>
              <a:ext uri="{FF2B5EF4-FFF2-40B4-BE49-F238E27FC236}">
                <a16:creationId xmlns:a16="http://schemas.microsoft.com/office/drawing/2014/main" id="{58F70B1F-0A8D-FD46-ABA9-3E2F275D5CC2}"/>
              </a:ext>
            </a:extLst>
          </p:cNvPr>
          <p:cNvPicPr>
            <a:picLocks noChangeAspect="1"/>
          </p:cNvPicPr>
          <p:nvPr userDrawn="1"/>
        </p:nvPicPr>
        <p:blipFill>
          <a:blip r:embed="rId2"/>
          <a:stretch>
            <a:fillRect/>
          </a:stretch>
        </p:blipFill>
        <p:spPr>
          <a:xfrm>
            <a:off x="11072191" y="5790283"/>
            <a:ext cx="671637" cy="801934"/>
          </a:xfrm>
          <a:prstGeom prst="rect">
            <a:avLst/>
          </a:prstGeom>
        </p:spPr>
      </p:pic>
      <p:sp>
        <p:nvSpPr>
          <p:cNvPr id="7" name="Rectangle 6">
            <a:extLst>
              <a:ext uri="{FF2B5EF4-FFF2-40B4-BE49-F238E27FC236}">
                <a16:creationId xmlns:a16="http://schemas.microsoft.com/office/drawing/2014/main" id="{A825DACA-94F3-164F-A346-7EF49D005B24}"/>
              </a:ext>
            </a:extLst>
          </p:cNvPr>
          <p:cNvSpPr/>
          <p:nvPr userDrawn="1"/>
        </p:nvSpPr>
        <p:spPr>
          <a:xfrm>
            <a:off x="0" y="0"/>
            <a:ext cx="12192000" cy="453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2">
            <a:extLst>
              <a:ext uri="{FF2B5EF4-FFF2-40B4-BE49-F238E27FC236}">
                <a16:creationId xmlns:a16="http://schemas.microsoft.com/office/drawing/2014/main" id="{F65C95D8-8D82-4442-AB59-70D4FD12AD83}"/>
              </a:ext>
            </a:extLst>
          </p:cNvPr>
          <p:cNvSpPr txBox="1">
            <a:spLocks/>
          </p:cNvSpPr>
          <p:nvPr userDrawn="1"/>
        </p:nvSpPr>
        <p:spPr>
          <a:xfrm>
            <a:off x="138626" y="11520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rgbClr val="92D050"/>
                </a:solidFill>
              </a:rPr>
              <a:t>AGRO </a:t>
            </a:r>
            <a:r>
              <a:rPr lang="en-US" sz="1400" b="1" dirty="0"/>
              <a:t> </a:t>
            </a:r>
            <a:r>
              <a:rPr lang="en-US" sz="1400" dirty="0">
                <a:solidFill>
                  <a:schemeClr val="bg1"/>
                </a:solidFill>
              </a:rPr>
              <a:t>Chemistry for and from Agriculture</a:t>
            </a:r>
          </a:p>
        </p:txBody>
      </p:sp>
    </p:spTree>
    <p:extLst>
      <p:ext uri="{BB962C8B-B14F-4D97-AF65-F5344CB8AC3E}">
        <p14:creationId xmlns:p14="http://schemas.microsoft.com/office/powerpoint/2010/main" val="3253151478"/>
      </p:ext>
    </p:extLst>
  </p:cSld>
  <p:clrMapOvr>
    <a:masterClrMapping/>
  </p:clrMapOvr>
  <p:transition spd="slow" advClick="0">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0084181"/>
      </p:ext>
    </p:extLst>
  </p:cSld>
  <p:clrMapOvr>
    <a:masterClrMapping/>
  </p:clrMapOvr>
  <p:transition spd="slow" advClick="0">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accent2"/>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74D607-8C53-3D44-B4B1-517EDE8CEFDD}"/>
              </a:ext>
            </a:extLst>
          </p:cNvPr>
          <p:cNvSpPr>
            <a:spLocks noGrp="1"/>
          </p:cNvSpPr>
          <p:nvPr>
            <p:ph type="dt" sz="half" idx="10"/>
          </p:nvPr>
        </p:nvSpPr>
        <p:spPr/>
        <p:txBody>
          <a:bodyPr/>
          <a:lstStyle/>
          <a:p>
            <a:fld id="{4FF86BB6-A721-A941-84E9-83FB0E58626C}" type="datetime1">
              <a:rPr lang="en-US" smtClean="0"/>
              <a:t>8/17/2020</a:t>
            </a:fld>
            <a:endParaRPr lang="en-US"/>
          </a:p>
        </p:txBody>
      </p:sp>
      <p:sp>
        <p:nvSpPr>
          <p:cNvPr id="3" name="Footer Placeholder 2">
            <a:extLst>
              <a:ext uri="{FF2B5EF4-FFF2-40B4-BE49-F238E27FC236}">
                <a16:creationId xmlns:a16="http://schemas.microsoft.com/office/drawing/2014/main" id="{2E28F038-F143-9344-A0ED-CDDD4253AA85}"/>
              </a:ext>
            </a:extLst>
          </p:cNvPr>
          <p:cNvSpPr>
            <a:spLocks noGrp="1"/>
          </p:cNvSpPr>
          <p:nvPr>
            <p:ph type="ftr" sz="quarter" idx="11"/>
          </p:nvPr>
        </p:nvSpPr>
        <p:spPr/>
        <p:txBody>
          <a:bodyPr/>
          <a:lstStyle/>
          <a:p>
            <a:r>
              <a:rPr lang="en-US"/>
              <a:t>agrodiv.org</a:t>
            </a:r>
          </a:p>
        </p:txBody>
      </p:sp>
      <p:sp>
        <p:nvSpPr>
          <p:cNvPr id="4" name="Slide Number Placeholder 3">
            <a:extLst>
              <a:ext uri="{FF2B5EF4-FFF2-40B4-BE49-F238E27FC236}">
                <a16:creationId xmlns:a16="http://schemas.microsoft.com/office/drawing/2014/main" id="{EF2461E8-D170-484E-982C-3C48E51B96AE}"/>
              </a:ext>
            </a:extLst>
          </p:cNvPr>
          <p:cNvSpPr>
            <a:spLocks noGrp="1"/>
          </p:cNvSpPr>
          <p:nvPr>
            <p:ph type="sldNum" sz="quarter" idx="12"/>
          </p:nvPr>
        </p:nvSpPr>
        <p:spPr/>
        <p:txBody>
          <a:bodyPr/>
          <a:lstStyle/>
          <a:p>
            <a:fld id="{DC4147CE-409D-E54D-8A70-B904EA91CCB4}" type="slidenum">
              <a:rPr lang="en-US" smtClean="0"/>
              <a:t>‹#›</a:t>
            </a:fld>
            <a:endParaRPr lang="en-US"/>
          </a:p>
        </p:txBody>
      </p:sp>
    </p:spTree>
    <p:extLst>
      <p:ext uri="{BB962C8B-B14F-4D97-AF65-F5344CB8AC3E}">
        <p14:creationId xmlns:p14="http://schemas.microsoft.com/office/powerpoint/2010/main" val="2876391656"/>
      </p:ext>
    </p:extLst>
  </p:cSld>
  <p:clrMapOvr>
    <a:masterClrMapping/>
  </p:clrMapOvr>
  <p:transition spd="slow" advClick="0">
    <p:push/>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758C0D-365E-AD49-B964-2B0A60FAB26B}"/>
              </a:ext>
            </a:extLst>
          </p:cNvPr>
          <p:cNvSpPr>
            <a:spLocks noGrp="1"/>
          </p:cNvSpPr>
          <p:nvPr>
            <p:ph type="title"/>
          </p:nvPr>
        </p:nvSpPr>
        <p:spPr>
          <a:xfrm>
            <a:off x="838200" y="588579"/>
            <a:ext cx="10515600" cy="111261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AF10AF0-769D-A14F-9E5D-F7F637D0FF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185409-B56A-B84A-A1CB-9E0D444D80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BEBCE3-42BF-A146-831C-41F46FE20CB9}" type="datetime1">
              <a:rPr lang="en-US" smtClean="0"/>
              <a:t>8/17/2020</a:t>
            </a:fld>
            <a:endParaRPr lang="en-US"/>
          </a:p>
        </p:txBody>
      </p:sp>
      <p:sp>
        <p:nvSpPr>
          <p:cNvPr id="5" name="Footer Placeholder 4">
            <a:extLst>
              <a:ext uri="{FF2B5EF4-FFF2-40B4-BE49-F238E27FC236}">
                <a16:creationId xmlns:a16="http://schemas.microsoft.com/office/drawing/2014/main" id="{BC52FCB5-0AA4-7B4A-8569-ADA8B8E13C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agrodiv.org</a:t>
            </a:r>
          </a:p>
        </p:txBody>
      </p:sp>
      <p:sp>
        <p:nvSpPr>
          <p:cNvPr id="6" name="Slide Number Placeholder 5">
            <a:extLst>
              <a:ext uri="{FF2B5EF4-FFF2-40B4-BE49-F238E27FC236}">
                <a16:creationId xmlns:a16="http://schemas.microsoft.com/office/drawing/2014/main" id="{73228D4F-530A-1F40-BEFD-DA856950FE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147CE-409D-E54D-8A70-B904EA91CCB4}" type="slidenum">
              <a:rPr lang="en-US" smtClean="0"/>
              <a:t>‹#›</a:t>
            </a:fld>
            <a:endParaRPr lang="en-US"/>
          </a:p>
        </p:txBody>
      </p:sp>
    </p:spTree>
    <p:extLst>
      <p:ext uri="{BB962C8B-B14F-4D97-AF65-F5344CB8AC3E}">
        <p14:creationId xmlns:p14="http://schemas.microsoft.com/office/powerpoint/2010/main" val="903766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54" r:id="rId4"/>
    <p:sldLayoutId id="2147483655" r:id="rId5"/>
    <p:sldLayoutId id="2147483657" r:id="rId6"/>
    <p:sldLayoutId id="2147483656" r:id="rId7"/>
  </p:sldLayoutIdLst>
  <p:transition spd="slow" advClick="0">
    <p:push/>
  </p:transition>
  <p:hf sldNum="0"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8" Type="http://schemas.openxmlformats.org/officeDocument/2006/relationships/hyperlink" Target="https://www.epa.gov/laws-regulations/summary-food-quality-protection-act" TargetMode="External"/><Relationship Id="rId13" Type="http://schemas.openxmlformats.org/officeDocument/2006/relationships/hyperlink" Target="https://www.ers.usda.gov/" TargetMode="External"/><Relationship Id="rId3" Type="http://schemas.openxmlformats.org/officeDocument/2006/relationships/slide" Target="slide3.xml"/><Relationship Id="rId7" Type="http://schemas.openxmlformats.org/officeDocument/2006/relationships/hyperlink" Target="https://en.wikipedia.org/wiki/Novartis" TargetMode="External"/><Relationship Id="rId12" Type="http://schemas.openxmlformats.org/officeDocument/2006/relationships/hyperlink" Target="https://en.wikipedia.org/wiki/Our_Stolen_Future" TargetMode="External"/><Relationship Id="rId17" Type="http://schemas.openxmlformats.org/officeDocument/2006/relationships/hyperlink" Target="https://ec.europa.eu/food/sites/food/files/plant/docs/pesticides_mrl_guidelines_wrkdoc12.pdf" TargetMode="External"/><Relationship Id="rId2" Type="http://schemas.openxmlformats.org/officeDocument/2006/relationships/notesSlide" Target="../notesSlides/notesSlide7.xml"/><Relationship Id="rId16" Type="http://schemas.openxmlformats.org/officeDocument/2006/relationships/hyperlink" Target="https://en.wikipedia.org/wiki/Syngenta" TargetMode="External"/><Relationship Id="rId1" Type="http://schemas.openxmlformats.org/officeDocument/2006/relationships/slideLayout" Target="../slideLayouts/slideLayout5.xml"/><Relationship Id="rId6" Type="http://schemas.openxmlformats.org/officeDocument/2006/relationships/hyperlink" Target="https://pubs.acs.org/doi/pdf/10.1021/jf0115286" TargetMode="External"/><Relationship Id="rId11" Type="http://schemas.openxmlformats.org/officeDocument/2006/relationships/hyperlink" Target="https://beyondpesticides.org/programs/genetic-engineering/herbicide-tolerance" TargetMode="External"/><Relationship Id="rId5" Type="http://schemas.openxmlformats.org/officeDocument/2006/relationships/hyperlink" Target="https://www.epa.gov/pesticide-advisory-committees-and-regulatory-partners/pesticide-program-dialogue-committee-ppdc" TargetMode="External"/><Relationship Id="rId15" Type="http://schemas.openxmlformats.org/officeDocument/2006/relationships/hyperlink" Target="http://www.epa.gov/greenchemistry/presidential-green-chemistry-challenge-1998-designing-greener-chemicals-award" TargetMode="External"/><Relationship Id="rId10" Type="http://schemas.openxmlformats.org/officeDocument/2006/relationships/hyperlink" Target="https://www.epa.gov/test-guidelines-pesticides-and-toxic-substances/series-860-residue-chemistry-test-guidelines" TargetMode="External"/><Relationship Id="rId4" Type="http://schemas.openxmlformats.org/officeDocument/2006/relationships/hyperlink" Target="https://www.healthline.com/nutrition/dirty-dozen-foods" TargetMode="External"/><Relationship Id="rId9" Type="http://schemas.openxmlformats.org/officeDocument/2006/relationships/hyperlink" Target="https://en.wikipedia.org/wiki/Food_Quality_Protection_Act" TargetMode="External"/><Relationship Id="rId14" Type="http://schemas.openxmlformats.org/officeDocument/2006/relationships/hyperlink" Target="https://www.epa.gov/endocrine-disruption/endocrine-disruptor-screening-program-timeline"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croplife.com/management/75-years-of-advocacy/" TargetMode="External"/><Relationship Id="rId13" Type="http://schemas.openxmlformats.org/officeDocument/2006/relationships/hyperlink" Target="https://www.epa.gov/pria-fees/pria-overview-and-history" TargetMode="External"/><Relationship Id="rId3" Type="http://schemas.openxmlformats.org/officeDocument/2006/relationships/slide" Target="slide3.xml"/><Relationship Id="rId7" Type="http://schemas.openxmlformats.org/officeDocument/2006/relationships/hyperlink" Target="https://www.quechers.com/" TargetMode="External"/><Relationship Id="rId12" Type="http://schemas.openxmlformats.org/officeDocument/2006/relationships/hyperlink" Target="https://www.cabi.org/agbiotechnet/news/2886" TargetMode="External"/><Relationship Id="rId2" Type="http://schemas.openxmlformats.org/officeDocument/2006/relationships/notesSlide" Target="../notesSlides/notesSlide8.xml"/><Relationship Id="rId16" Type="http://schemas.openxmlformats.org/officeDocument/2006/relationships/hyperlink" Target="https://www.epa.gov/endocrine-disruption/endocrine-disruptor-screening-program-timeline" TargetMode="External"/><Relationship Id="rId1" Type="http://schemas.openxmlformats.org/officeDocument/2006/relationships/slideLayout" Target="../slideLayouts/slideLayout5.xml"/><Relationship Id="rId6" Type="http://schemas.openxmlformats.org/officeDocument/2006/relationships/hyperlink" Target="https://pubs.acs.org/doi/pdf/10.1021/jf0115286" TargetMode="External"/><Relationship Id="rId11" Type="http://schemas.openxmlformats.org/officeDocument/2006/relationships/hyperlink" Target="https://www.epa.gov/sites/production/files/2014-11/documents/frmwrk_cum_risk_assmnt.pdf" TargetMode="External"/><Relationship Id="rId5" Type="http://schemas.openxmlformats.org/officeDocument/2006/relationships/hyperlink" Target="https://ec.europa.eu/food/sites/food/files/plant/docs/pesticides_mrl_guidelines_wrkdoc12.pdf" TargetMode="External"/><Relationship Id="rId15" Type="http://schemas.openxmlformats.org/officeDocument/2006/relationships/hyperlink" Target="https://link.springer.com/article/10.1007/s10337-018-3670-6" TargetMode="External"/><Relationship Id="rId10" Type="http://schemas.openxmlformats.org/officeDocument/2006/relationships/hyperlink" Target="https://pubs.acs.org/isbn/9780841238817" TargetMode="External"/><Relationship Id="rId4" Type="http://schemas.openxmlformats.org/officeDocument/2006/relationships/hyperlink" Target="https://en.wikipedia.org/wiki/Syngenta" TargetMode="External"/><Relationship Id="rId9" Type="http://schemas.openxmlformats.org/officeDocument/2006/relationships/hyperlink" Target="https://pubs.rsc.org/en/content/articlehtml/2002/po/b205176c" TargetMode="External"/><Relationship Id="rId14" Type="http://schemas.openxmlformats.org/officeDocument/2006/relationships/hyperlink" Target="https://www.invasivespeciesinfo.gov/profile/soybean-rust"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apvma.gov.au/sites/default/files/publication/13651-prs-chlorantraniliprole.pdf" TargetMode="External"/><Relationship Id="rId3" Type="http://schemas.openxmlformats.org/officeDocument/2006/relationships/slide" Target="slide3.xml"/><Relationship Id="rId7" Type="http://schemas.openxmlformats.org/officeDocument/2006/relationships/hyperlink" Target="https://www.chemeurope.com/en/news/74788/syngenta-and-the-royal-society-of-chemistry-launch-african-science-initiative.html"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hyperlink" Target="https://www.nap.edu/catalog/11970/toxicity-testing-in-the-21st-century-a-vision-and-a" TargetMode="External"/><Relationship Id="rId5" Type="http://schemas.openxmlformats.org/officeDocument/2006/relationships/hyperlink" Target="https://www.ers.usda.gov/webdocs/publications/45108/39359_err152.pdf" TargetMode="External"/><Relationship Id="rId4" Type="http://schemas.openxmlformats.org/officeDocument/2006/relationships/hyperlink" Target="https://www.epa.gov/endocrine-disruption/endocrine-disruptor-screening-program-timeline" TargetMode="External"/><Relationship Id="rId9" Type="http://schemas.openxmlformats.org/officeDocument/2006/relationships/hyperlink" Target="https://farmingfirst.org/"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www.epa.gov/pesticide-science-and-assessing-pesticide-risks/environmental-chemistry-methods-guidance-pesticides" TargetMode="External"/><Relationship Id="rId13" Type="http://schemas.openxmlformats.org/officeDocument/2006/relationships/hyperlink" Target="https://croplife.org/news/tweet-these-5-great-biotech-stats/" TargetMode="External"/><Relationship Id="rId3" Type="http://schemas.openxmlformats.org/officeDocument/2006/relationships/slide" Target="slide3.xml"/><Relationship Id="rId7" Type="http://schemas.openxmlformats.org/officeDocument/2006/relationships/hyperlink" Target="https://www.agrodiv.org/awards/acs-award-for-innovation-in-chemistry-of-agriculture/" TargetMode="External"/><Relationship Id="rId12" Type="http://schemas.openxmlformats.org/officeDocument/2006/relationships/hyperlink" Target="http://www.degruyter.com/view/journals/ci/37/2/article-p27.xml"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hyperlink" Target="https://www.prnewswire.com/news-releases/syngenta-to-expand-presence-in-africa-contributing-to-the-transformation-of-agriculture-152006305.html" TargetMode="External"/><Relationship Id="rId11" Type="http://schemas.openxmlformats.org/officeDocument/2006/relationships/hyperlink" Target="https://agriculture.basf.com/global/en/page/our-history.html" TargetMode="External"/><Relationship Id="rId5" Type="http://schemas.openxmlformats.org/officeDocument/2006/relationships/hyperlink" Target="https://doi.org/10.1021/ac962079p" TargetMode="External"/><Relationship Id="rId15" Type="http://schemas.openxmlformats.org/officeDocument/2006/relationships/hyperlink" Target="http://www.pollinatorresearchtaskforce.com/" TargetMode="External"/><Relationship Id="rId10" Type="http://schemas.openxmlformats.org/officeDocument/2006/relationships/hyperlink" Target="https://croplife.org/wp-content/uploads/pdf_files/Global-Adoption-of-Plant-Biotechnology.pdf" TargetMode="External"/><Relationship Id="rId4" Type="http://schemas.openxmlformats.org/officeDocument/2006/relationships/hyperlink" Target="https://www.ers.usda.gov/Data-products/organic-production.aspx" TargetMode="External"/><Relationship Id="rId9" Type="http://schemas.openxmlformats.org/officeDocument/2006/relationships/hyperlink" Target="https://www.invasivespeciesinfo.gov/profile/citrus-greening" TargetMode="External"/><Relationship Id="rId14" Type="http://schemas.openxmlformats.org/officeDocument/2006/relationships/hyperlink" Target="https://www.epa.gov/endocrine-disruption/endocrine-disruptor-screening-program-timeline"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www.agrodiv.org/about-us/strategic-plan/" TargetMode="External"/><Relationship Id="rId13" Type="http://schemas.openxmlformats.org/officeDocument/2006/relationships/hyperlink" Target="https://en.wikipedia.org/wiki/Monsanto" TargetMode="External"/><Relationship Id="rId18" Type="http://schemas.openxmlformats.org/officeDocument/2006/relationships/hyperlink" Target="http://www.agrodiv.org/" TargetMode="External"/><Relationship Id="rId3" Type="http://schemas.openxmlformats.org/officeDocument/2006/relationships/slide" Target="slide3.xml"/><Relationship Id="rId7" Type="http://schemas.openxmlformats.org/officeDocument/2006/relationships/hyperlink" Target="https://www.regulations.gov/document?D=EPA-HQ-OPP-2015-0422-0019" TargetMode="External"/><Relationship Id="rId12" Type="http://schemas.openxmlformats.org/officeDocument/2006/relationships/hyperlink" Target="https://www.invasivespeciesinfo.gov/profile/citrus-greening" TargetMode="External"/><Relationship Id="rId17" Type="http://schemas.openxmlformats.org/officeDocument/2006/relationships/hyperlink" Target="https://www.epa.gov/research/epa-new-approach-methods-efforts-reduce-use-animals-chemical-testing" TargetMode="External"/><Relationship Id="rId2" Type="http://schemas.openxmlformats.org/officeDocument/2006/relationships/notesSlide" Target="../notesSlides/notesSlide11.xml"/><Relationship Id="rId16" Type="http://schemas.openxmlformats.org/officeDocument/2006/relationships/hyperlink" Target="http://www.corteva.com/resources/media-center/corteva-separates-from-dowdupont-to-form-leading-independent-global-pure-play-agriculture-company.html" TargetMode="External"/><Relationship Id="rId20" Type="http://schemas.openxmlformats.org/officeDocument/2006/relationships/hyperlink" Target="https://www.agrodiv.org/agro-50th-anniversary-celebration/" TargetMode="External"/><Relationship Id="rId1" Type="http://schemas.openxmlformats.org/officeDocument/2006/relationships/slideLayout" Target="../slideLayouts/slideLayout5.xml"/><Relationship Id="rId6" Type="http://schemas.openxmlformats.org/officeDocument/2006/relationships/hyperlink" Target="https://www.farmonline.com.au/story/6800006/giant-agchem-name-syngenta-gets-bigger-adama-and-china-business-absorbed/" TargetMode="External"/><Relationship Id="rId11" Type="http://schemas.openxmlformats.org/officeDocument/2006/relationships/hyperlink" Target="https://www.croplife.com/editorial/the-top-10-crop-protection-companies-post-mega-mergers/" TargetMode="External"/><Relationship Id="rId5" Type="http://schemas.openxmlformats.org/officeDocument/2006/relationships/hyperlink" Target="https://www.epa.gov/endocrine-disruption/endocrine-disruptor-screening-program-timeline" TargetMode="External"/><Relationship Id="rId15" Type="http://schemas.openxmlformats.org/officeDocument/2006/relationships/hyperlink" Target="https://organic.ams.usda.gov/Integrity/Reports/OperationAcreageReport.aspx" TargetMode="External"/><Relationship Id="rId10" Type="http://schemas.openxmlformats.org/officeDocument/2006/relationships/hyperlink" Target="http://www.fmc.com/news" TargetMode="External"/><Relationship Id="rId19" Type="http://schemas.openxmlformats.org/officeDocument/2006/relationships/hyperlink" Target="https://pubs.acs.org/series/symposium?seriesCode=symposium&amp;sortBy=DOI_desc&amp;startPage=0&amp;tabActivePane=division&amp;sponsor=agro" TargetMode="External"/><Relationship Id="rId4" Type="http://schemas.openxmlformats.org/officeDocument/2006/relationships/hyperlink" Target="http://www.pollinatorresearchtaskforce.com/" TargetMode="External"/><Relationship Id="rId9" Type="http://schemas.openxmlformats.org/officeDocument/2006/relationships/hyperlink" Target="https://fmccorp.gcs-web.com/news-releases/news-release-details/fmc-corporation-announces-acquisition-significant-portion" TargetMode="External"/><Relationship Id="rId14" Type="http://schemas.openxmlformats.org/officeDocument/2006/relationships/hyperlink" Target="https://www.agdaily.com/news/usda-fda-debunk-dirty-dozen-fruit-vegetable/"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agrodiv.org/agro-50th-anniversary-celebratio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hyperlink" Target="https://www.agrodiv.org/agro-50th-anniversary-celebration/%20or%20contacting%20Cheryl%20Cleveland,%20Amy%20Ritter%20or%20Teresa%20Wehner%20with%20input.%0b"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agrodiv.org/agro-50th-anniversary-celebration/"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3.xml"/><Relationship Id="rId7" Type="http://schemas.openxmlformats.org/officeDocument/2006/relationships/slide" Target="slide9.xml"/><Relationship Id="rId12" Type="http://schemas.openxmlformats.org/officeDocument/2006/relationships/slide" Target="slide4.xml"/><Relationship Id="rId2" Type="http://schemas.openxmlformats.org/officeDocument/2006/relationships/slide" Target="slide14.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5.xml"/><Relationship Id="rId5" Type="http://schemas.openxmlformats.org/officeDocument/2006/relationships/slide" Target="slide11.xml"/><Relationship Id="rId10" Type="http://schemas.openxmlformats.org/officeDocument/2006/relationships/slide" Target="slide6.xml"/><Relationship Id="rId4" Type="http://schemas.openxmlformats.org/officeDocument/2006/relationships/slide" Target="slide12.xml"/><Relationship Id="rId9" Type="http://schemas.openxmlformats.org/officeDocument/2006/relationships/slide" Target="slide7.xml"/></Relationships>
</file>

<file path=ppt/slides/_rels/slide4.xml.rels><?xml version="1.0" encoding="UTF-8" standalone="yes"?>
<Relationships xmlns="http://schemas.openxmlformats.org/package/2006/relationships"><Relationship Id="rId8" Type="http://schemas.openxmlformats.org/officeDocument/2006/relationships/hyperlink" Target="http://www.epa.gov/history/origins-epa" TargetMode="External"/><Relationship Id="rId13" Type="http://schemas.openxmlformats.org/officeDocument/2006/relationships/hyperlink" Target="https://www.springer.com/gp/book/9781468440003" TargetMode="External"/><Relationship Id="rId18" Type="http://schemas.openxmlformats.org/officeDocument/2006/relationships/hyperlink" Target="https://dx.doi.org/10.1584%2Fjpestics.D19-102" TargetMode="External"/><Relationship Id="rId3" Type="http://schemas.openxmlformats.org/officeDocument/2006/relationships/slide" Target="slide3.xml"/><Relationship Id="rId21" Type="http://schemas.openxmlformats.org/officeDocument/2006/relationships/hyperlink" Target="https://www.epa.gov/sites/production/files/documents/rmpp_6thed_ch5_organophosphates.pdf" TargetMode="External"/><Relationship Id="rId7" Type="http://schemas.openxmlformats.org/officeDocument/2006/relationships/hyperlink" Target="https://www.britannica.com/topic/Ciba-Geigy-AG" TargetMode="External"/><Relationship Id="rId12" Type="http://schemas.openxmlformats.org/officeDocument/2006/relationships/hyperlink" Target="https://www.fda.gov/about-fda/fda-basics/when-and-why-was-fda-formed" TargetMode="External"/><Relationship Id="rId17" Type="http://schemas.openxmlformats.org/officeDocument/2006/relationships/hyperlink" Target="https://www.ncbi.nlm.nih.gov/pmc/articles/PMC6861428/" TargetMode="External"/><Relationship Id="rId2" Type="http://schemas.openxmlformats.org/officeDocument/2006/relationships/notesSlide" Target="../notesSlides/notesSlide1.xml"/><Relationship Id="rId16" Type="http://schemas.openxmlformats.org/officeDocument/2006/relationships/hyperlink" Target="https://www.fishersci.com/us/en/scientific-products/publications/lab-reporter/2016/issue-4/the-evolution-chemical-pesticides.html#:~:text=Pest%20control%2C%20which%20had%20begun,the%20form%20of%20organochloride%20compounds" TargetMode="External"/><Relationship Id="rId20" Type="http://schemas.openxmlformats.org/officeDocument/2006/relationships/hyperlink" Target="https://www.google.com/books/edition/The_Triazine_Herbicides/ZD2_PRR_f1IC?hl=en&amp;gbpv=1&amp;printsec=frontcover" TargetMode="External"/><Relationship Id="rId1" Type="http://schemas.openxmlformats.org/officeDocument/2006/relationships/slideLayout" Target="../slideLayouts/slideLayout5.xml"/><Relationship Id="rId6" Type="http://schemas.openxmlformats.org/officeDocument/2006/relationships/hyperlink" Target="https://www.sandoz.com/about-us/who-we-are/sandoz-brand" TargetMode="External"/><Relationship Id="rId11" Type="http://schemas.openxmlformats.org/officeDocument/2006/relationships/hyperlink" Target="https://agriculture.basf.com/global/en/page/our-history.html" TargetMode="External"/><Relationship Id="rId5" Type="http://schemas.openxmlformats.org/officeDocument/2006/relationships/hyperlink" Target="https://www.avma.org/News/JAVMANews/Pages/110101a.aspx" TargetMode="External"/><Relationship Id="rId15" Type="http://schemas.openxmlformats.org/officeDocument/2006/relationships/hyperlink" Target="https://www.plantmanagementnetwork.org/pub/php/review/2008/milestones/" TargetMode="External"/><Relationship Id="rId23" Type="http://schemas.openxmlformats.org/officeDocument/2006/relationships/hyperlink" Target="http://npic.orst.edu/factsheets/btgen.html" TargetMode="External"/><Relationship Id="rId10" Type="http://schemas.openxmlformats.org/officeDocument/2006/relationships/hyperlink" Target="https://www.passporthealthusa.com/2015/08/louis-pasteur-anthrax-and-rabies/" TargetMode="External"/><Relationship Id="rId19" Type="http://schemas.openxmlformats.org/officeDocument/2006/relationships/hyperlink" Target="https://pubs.acs.org/doi/pdf/10.1021/jf0115286" TargetMode="External"/><Relationship Id="rId4" Type="http://schemas.openxmlformats.org/officeDocument/2006/relationships/hyperlink" Target="http://www.fundinguniverse.com/company-histories/ciba-geigy-ltd-history/" TargetMode="External"/><Relationship Id="rId9" Type="http://schemas.openxmlformats.org/officeDocument/2006/relationships/hyperlink" Target="https://www.usda.gov/our-agency/about-usda" TargetMode="External"/><Relationship Id="rId14" Type="http://schemas.openxmlformats.org/officeDocument/2006/relationships/hyperlink" Target="https://en.wikipedia.org/wiki/DDT" TargetMode="External"/><Relationship Id="rId22" Type="http://schemas.openxmlformats.org/officeDocument/2006/relationships/hyperlink" Target="https://en.wikipedia.org/wiki/Paraquat"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archive.epa.gov/epa/aboutepa/ddt-ban-takes-effect.html" TargetMode="External"/><Relationship Id="rId13" Type="http://schemas.openxmlformats.org/officeDocument/2006/relationships/hyperlink" Target="https://books.google.com/books?id=zTP1MFJw8CsC&amp;dq=1974+merger+of+ciba+and+geigy" TargetMode="External"/><Relationship Id="rId3" Type="http://schemas.openxmlformats.org/officeDocument/2006/relationships/slide" Target="slide3.xml"/><Relationship Id="rId7" Type="http://schemas.openxmlformats.org/officeDocument/2006/relationships/hyperlink" Target="https://doi.org/10.1016/B0-12-226770-2/06701-6" TargetMode="External"/><Relationship Id="rId12" Type="http://schemas.openxmlformats.org/officeDocument/2006/relationships/hyperlink" Target="https://www.ers.usda.gov/Data-products/organic-production.aspx" TargetMode="External"/><Relationship Id="rId2" Type="http://schemas.openxmlformats.org/officeDocument/2006/relationships/notesSlide" Target="../notesSlides/notesSlide2.xml"/><Relationship Id="rId16" Type="http://schemas.openxmlformats.org/officeDocument/2006/relationships/hyperlink" Target="https://www.stanfordchem.com/what-are-sulfonylureas-herbicides.html" TargetMode="External"/><Relationship Id="rId1" Type="http://schemas.openxmlformats.org/officeDocument/2006/relationships/slideLayout" Target="../slideLayouts/slideLayout5.xml"/><Relationship Id="rId6" Type="http://schemas.openxmlformats.org/officeDocument/2006/relationships/hyperlink" Target="http://www.epa.gov/history/origins-epa" TargetMode="External"/><Relationship Id="rId11" Type="http://schemas.openxmlformats.org/officeDocument/2006/relationships/hyperlink" Target="http://agcensus.mannlib.cornell.edu/AgCensus/getVolumeTwoPart.do?volnum=2&amp;year=1974&amp;part_id=260&amp;number=4&amp;title=Farm%20Expenditures,%20Labor,%20Equipment%20and%20Facilities,%20Chemicals" TargetMode="External"/><Relationship Id="rId5" Type="http://schemas.openxmlformats.org/officeDocument/2006/relationships/hyperlink" Target="https://pubs.acs.org/doi/pdf/10.1021/jf0115286" TargetMode="External"/><Relationship Id="rId15" Type="http://schemas.openxmlformats.org/officeDocument/2006/relationships/hyperlink" Target="https://www.researchgate.net/publication/242269315_History_of_gas_chromatography#:~:text=Modern%20gas%20chromatography%20(GC)%20was,analytical%20techniques%20in%20modern%20chemistry" TargetMode="External"/><Relationship Id="rId10" Type="http://schemas.openxmlformats.org/officeDocument/2006/relationships/hyperlink" Target="http://www.fws.gov/international/laws-treaties-agreements/us-conservation-laws/endangered-species-act.html" TargetMode="External"/><Relationship Id="rId4" Type="http://schemas.openxmlformats.org/officeDocument/2006/relationships/hyperlink" Target="https://www.plantmanagementnetwork.org/pub/php/review/2008/milestones/" TargetMode="External"/><Relationship Id="rId9" Type="http://schemas.openxmlformats.org/officeDocument/2006/relationships/hyperlink" Target="https://www.epa.gov/laws-regulations/summary-clean-water-act" TargetMode="External"/><Relationship Id="rId14" Type="http://schemas.openxmlformats.org/officeDocument/2006/relationships/hyperlink" Target="https://www.epa.gov/ingredients-used-pesticide-products/glyphosate"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nrcs.usda.gov/wps/portal/nrcs/main/national/technical/nra/rca/" TargetMode="External"/><Relationship Id="rId13" Type="http://schemas.openxmlformats.org/officeDocument/2006/relationships/hyperlink" Target="https://www.ncbi.nlm.nih.gov/pmc/articles/PMC2619113/pdf/632.pdf" TargetMode="External"/><Relationship Id="rId3" Type="http://schemas.openxmlformats.org/officeDocument/2006/relationships/slide" Target="slide3.xml"/><Relationship Id="rId7" Type="http://schemas.openxmlformats.org/officeDocument/2006/relationships/hyperlink" Target="https://pubs.acs.org/doi/pdf/10.1021/jf0115286" TargetMode="External"/><Relationship Id="rId12" Type="http://schemas.openxmlformats.org/officeDocument/2006/relationships/hyperlink" Target="https://www.fda.gov/media/75866/download"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hyperlink" Target="https://www.acs.org/content/acs/en/about/history.html" TargetMode="External"/><Relationship Id="rId11" Type="http://schemas.openxmlformats.org/officeDocument/2006/relationships/hyperlink" Target="https://analyteguru.com/life-begins-at-40-a-brief-history-of-lc-msms/" TargetMode="External"/><Relationship Id="rId5" Type="http://schemas.openxmlformats.org/officeDocument/2006/relationships/hyperlink" Target="https://www.researchgate.net/publication/242269315_History_of_gas_chromatography#:~:text=Modern%20gas%20chromatography%20(GC)%20was,analytical%20techniques%20in%20modern%20chemistry" TargetMode="External"/><Relationship Id="rId10" Type="http://schemas.openxmlformats.org/officeDocument/2006/relationships/hyperlink" Target="https://books.google.com/books?id=S9LyCAAAQBAJ&amp;pg=PA79&amp;lpg=PA79&amp;dq=Ciba-" TargetMode="External"/><Relationship Id="rId4" Type="http://schemas.openxmlformats.org/officeDocument/2006/relationships/hyperlink" Target="https://www.stanfordchem.com/what-are-sulfonylureas-herbicides.html" TargetMode="External"/><Relationship Id="rId9" Type="http://schemas.openxmlformats.org/officeDocument/2006/relationships/hyperlink" Target="http://www.plantphysiol.org/content/166/3/1090"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fsa.usda.gov/programs-and-services/conservation-programs/conservation-reserve-program/" TargetMode="External"/><Relationship Id="rId3" Type="http://schemas.openxmlformats.org/officeDocument/2006/relationships/slide" Target="slide3.xml"/><Relationship Id="rId7" Type="http://schemas.openxmlformats.org/officeDocument/2006/relationships/hyperlink" Target="https://www.sciencedirect.com/science/article/abs/pii/1381141X9500024K?via%3Dihub"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hyperlink" Target="https://pubs.acs.org/doi/abs/10.1021/bk-1991-0443.ch002" TargetMode="External"/><Relationship Id="rId5" Type="http://schemas.openxmlformats.org/officeDocument/2006/relationships/hyperlink" Target="https://www.nobelprize.org/" TargetMode="External"/><Relationship Id="rId4" Type="http://schemas.openxmlformats.org/officeDocument/2006/relationships/hyperlink" Target="https://pubs.acs.org/doi/pdf/10.1021/jf0115286"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www.toxicology.org/groups/ss/rsess/doc/2017SOTWebinar_with_notesRSESS_Seaton.pdf" TargetMode="External"/><Relationship Id="rId3" Type="http://schemas.openxmlformats.org/officeDocument/2006/relationships/slide" Target="slide3.xml"/><Relationship Id="rId7" Type="http://schemas.openxmlformats.org/officeDocument/2006/relationships/hyperlink" Target="https://www.epa.gov/expobox/about-exposure-factors-handbook"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hyperlink" Target="https://www.bing.com/search?q=introduction+of+neonicatinoids&amp;FORM=EDGENA&amp;refig=fc04bb81b5384319a08b8ace469b7794" TargetMode="External"/><Relationship Id="rId11" Type="http://schemas.openxmlformats.org/officeDocument/2006/relationships/hyperlink" Target="https://www.fsa.usda.gov/programs-and-services/conservation-programs/conservation-reserve-program/" TargetMode="External"/><Relationship Id="rId5" Type="http://schemas.openxmlformats.org/officeDocument/2006/relationships/hyperlink" Target="https://uscode.house.gov/view.xhtml?req=granuleid%3AUSC-prelim-title7-chapter94&amp;saved=%7CZ3JhbnVsZWlkOlVTQy1wcmVsaW0tdGl0bGU3LWNoYXB0ZXI5NC1mcm9udA%3D%3D%7C%7C%7C0%7Cfalse%7Cprelim&amp;edition=prelim" TargetMode="External"/><Relationship Id="rId10" Type="http://schemas.openxmlformats.org/officeDocument/2006/relationships/hyperlink" Target="https://archive.epa.gov/epa/aboutepa/epa-history-fifra-amendments-1988.html" TargetMode="External"/><Relationship Id="rId4" Type="http://schemas.openxmlformats.org/officeDocument/2006/relationships/hyperlink" Target="https://pubs.acs.org/doi/pdf/10.1021/jf0115286" TargetMode="External"/><Relationship Id="rId9" Type="http://schemas.openxmlformats.org/officeDocument/2006/relationships/hyperlink" Target="http://courses.washington.edu/alisonta/pbaf590/pdf/Rosen_Alar.pdf"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www.ers.usda.gov/Data-products/organic-production.aspx" TargetMode="External"/><Relationship Id="rId13" Type="http://schemas.openxmlformats.org/officeDocument/2006/relationships/hyperlink" Target="https://www.epa.gov/pesticide-advisory-committees-and-regulatory-partners/pesticide-program-dialogue-committee-ppdc" TargetMode="External"/><Relationship Id="rId3" Type="http://schemas.openxmlformats.org/officeDocument/2006/relationships/slide" Target="slide3.xml"/><Relationship Id="rId7" Type="http://schemas.openxmlformats.org/officeDocument/2006/relationships/hyperlink" Target="https://www.cdpr.ca.gov/docs/pressrls/dprguide/appendix_c.pdf" TargetMode="External"/><Relationship Id="rId12" Type="http://schemas.openxmlformats.org/officeDocument/2006/relationships/hyperlink" Target="https://www.healthline.com/nutrition/dirty-dozen-foods"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hyperlink" Target="https://www.corteva.com/who-we-are/our-history.html" TargetMode="External"/><Relationship Id="rId11" Type="http://schemas.openxmlformats.org/officeDocument/2006/relationships/hyperlink" Target="http://www.epa.gov/pesticide-registration/reduced-risk-and-organophosphate-alternative-decisions-conventional" TargetMode="External"/><Relationship Id="rId5" Type="http://schemas.openxmlformats.org/officeDocument/2006/relationships/hyperlink" Target="https://uscode.house.gov/view.xhtml?req=granuleid%3AUSC-prelim-title7-chapter94&amp;saved=%7CZ3JhbnVsZWlkOlVTQy1wcmVsaW0tdGl0bGU3LWNoYXB0ZXI5NC1mcm9udA%3D%3D%7C%7C%7C0%7Cfalse%7Cprelim&amp;edition=prelim" TargetMode="External"/><Relationship Id="rId10" Type="http://schemas.openxmlformats.org/officeDocument/2006/relationships/hyperlink" Target="http://www.nap.edu/catalog/2126/pesticides-in-the-diets-of-infants-and-children" TargetMode="External"/><Relationship Id="rId4" Type="http://schemas.openxmlformats.org/officeDocument/2006/relationships/hyperlink" Target="https://www.bing.com/search?q=introduction+of+neonicatinoids&amp;FORM=EDGENA&amp;refig=fc04bb81b5384319a08b8ace469b7794" TargetMode="External"/><Relationship Id="rId9" Type="http://schemas.openxmlformats.org/officeDocument/2006/relationships/hyperlink" Target="https://pubs.acs.org/doi/pdf/10.1021/jf011528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75459C9-8582-42EF-962D-C7F5D2072B09}"/>
              </a:ext>
            </a:extLst>
          </p:cNvPr>
          <p:cNvPicPr>
            <a:picLocks noChangeAspect="1"/>
          </p:cNvPicPr>
          <p:nvPr/>
        </p:nvPicPr>
        <p:blipFill>
          <a:blip r:embed="rId2"/>
          <a:stretch>
            <a:fillRect/>
          </a:stretch>
        </p:blipFill>
        <p:spPr>
          <a:xfrm>
            <a:off x="-4588" y="-23813"/>
            <a:ext cx="12192000" cy="6881813"/>
          </a:xfrm>
          <a:prstGeom prst="rect">
            <a:avLst/>
          </a:prstGeom>
        </p:spPr>
      </p:pic>
      <p:pic>
        <p:nvPicPr>
          <p:cNvPr id="7" name="Picture 6" descr="A close up of a sign&#10;&#10;Description automatically generated">
            <a:extLst>
              <a:ext uri="{FF2B5EF4-FFF2-40B4-BE49-F238E27FC236}">
                <a16:creationId xmlns:a16="http://schemas.microsoft.com/office/drawing/2014/main" id="{56F06B48-C2DD-1440-9966-83A606E44C16}"/>
              </a:ext>
            </a:extLst>
          </p:cNvPr>
          <p:cNvPicPr>
            <a:picLocks noChangeAspect="1"/>
          </p:cNvPicPr>
          <p:nvPr/>
        </p:nvPicPr>
        <p:blipFill>
          <a:blip r:embed="rId3"/>
          <a:stretch>
            <a:fillRect/>
          </a:stretch>
        </p:blipFill>
        <p:spPr>
          <a:xfrm>
            <a:off x="318815" y="583133"/>
            <a:ext cx="2084937" cy="2057400"/>
          </a:xfrm>
          <a:prstGeom prst="rect">
            <a:avLst/>
          </a:prstGeom>
        </p:spPr>
      </p:pic>
      <p:sp>
        <p:nvSpPr>
          <p:cNvPr id="9" name="TextBox 8">
            <a:extLst>
              <a:ext uri="{FF2B5EF4-FFF2-40B4-BE49-F238E27FC236}">
                <a16:creationId xmlns:a16="http://schemas.microsoft.com/office/drawing/2014/main" id="{6639921D-1296-B94E-9BF1-9B4F6BE33D25}"/>
              </a:ext>
            </a:extLst>
          </p:cNvPr>
          <p:cNvSpPr txBox="1"/>
          <p:nvPr/>
        </p:nvSpPr>
        <p:spPr>
          <a:xfrm>
            <a:off x="318815" y="5296650"/>
            <a:ext cx="10919381" cy="894412"/>
          </a:xfrm>
          <a:prstGeom prst="rect">
            <a:avLst/>
          </a:prstGeom>
          <a:noFill/>
        </p:spPr>
        <p:txBody>
          <a:bodyPr wrap="square" rtlCol="0">
            <a:spAutoFit/>
          </a:bodyPr>
          <a:lstStyle/>
          <a:p>
            <a:pPr algn="ctr">
              <a:lnSpc>
                <a:spcPts val="6740"/>
              </a:lnSpc>
            </a:pPr>
            <a:r>
              <a:rPr lang="en-US" sz="5400" b="1" dirty="0">
                <a:solidFill>
                  <a:schemeClr val="bg1"/>
                </a:solidFill>
                <a:latin typeface="Arial" panose="020B0604020202020204" pitchFamily="34" charset="0"/>
                <a:cs typeface="Arial" panose="020B0604020202020204" pitchFamily="34" charset="0"/>
              </a:rPr>
              <a:t>AGRO 50</a:t>
            </a:r>
            <a:r>
              <a:rPr lang="en-US" sz="5400" b="1" baseline="30000" dirty="0">
                <a:solidFill>
                  <a:schemeClr val="bg1"/>
                </a:solidFill>
                <a:latin typeface="Arial" panose="020B0604020202020204" pitchFamily="34" charset="0"/>
                <a:cs typeface="Arial" panose="020B0604020202020204" pitchFamily="34" charset="0"/>
              </a:rPr>
              <a:t>th</a:t>
            </a:r>
            <a:r>
              <a:rPr lang="en-US" sz="5400" b="1" dirty="0">
                <a:solidFill>
                  <a:schemeClr val="bg1"/>
                </a:solidFill>
                <a:latin typeface="Arial" panose="020B0604020202020204" pitchFamily="34" charset="0"/>
                <a:cs typeface="Arial" panose="020B0604020202020204" pitchFamily="34" charset="0"/>
              </a:rPr>
              <a:t> Anniversary Timeline</a:t>
            </a:r>
          </a:p>
        </p:txBody>
      </p:sp>
      <p:sp>
        <p:nvSpPr>
          <p:cNvPr id="12" name="TextBox 11">
            <a:extLst>
              <a:ext uri="{FF2B5EF4-FFF2-40B4-BE49-F238E27FC236}">
                <a16:creationId xmlns:a16="http://schemas.microsoft.com/office/drawing/2014/main" id="{C3506CFB-9018-1D4C-B8D9-1A39F1F5121B}"/>
              </a:ext>
            </a:extLst>
          </p:cNvPr>
          <p:cNvSpPr txBox="1"/>
          <p:nvPr/>
        </p:nvSpPr>
        <p:spPr>
          <a:xfrm>
            <a:off x="7119512" y="6422675"/>
            <a:ext cx="5072488" cy="338554"/>
          </a:xfrm>
          <a:prstGeom prst="rect">
            <a:avLst/>
          </a:prstGeom>
          <a:noFill/>
        </p:spPr>
        <p:txBody>
          <a:bodyPr wrap="square" rtlCol="0">
            <a:spAutoFit/>
          </a:bodyPr>
          <a:lstStyle/>
          <a:p>
            <a:r>
              <a:rPr lang="en-US" sz="1600" dirty="0">
                <a:solidFill>
                  <a:schemeClr val="bg1"/>
                </a:solidFill>
                <a:latin typeface="Arial" panose="020B0604020202020204" pitchFamily="34" charset="0"/>
                <a:cs typeface="Arial" panose="020B0604020202020204" pitchFamily="34" charset="0"/>
              </a:rPr>
              <a:t>AGRO is a division of the American Chemical Society</a:t>
            </a:r>
          </a:p>
        </p:txBody>
      </p:sp>
      <p:sp>
        <p:nvSpPr>
          <p:cNvPr id="13" name="Rectangle 12">
            <a:extLst>
              <a:ext uri="{FF2B5EF4-FFF2-40B4-BE49-F238E27FC236}">
                <a16:creationId xmlns:a16="http://schemas.microsoft.com/office/drawing/2014/main" id="{02DACAF4-0ABF-7D4B-A4FA-FC40223AFB4C}"/>
              </a:ext>
            </a:extLst>
          </p:cNvPr>
          <p:cNvSpPr/>
          <p:nvPr/>
        </p:nvSpPr>
        <p:spPr>
          <a:xfrm>
            <a:off x="0" y="-23813"/>
            <a:ext cx="12192000" cy="453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7451768A-50DC-4835-A14C-1276263F2938}"/>
              </a:ext>
            </a:extLst>
          </p:cNvPr>
          <p:cNvSpPr txBox="1"/>
          <p:nvPr/>
        </p:nvSpPr>
        <p:spPr>
          <a:xfrm>
            <a:off x="8199624" y="494351"/>
            <a:ext cx="3992376" cy="830997"/>
          </a:xfrm>
          <a:prstGeom prst="rect">
            <a:avLst/>
          </a:prstGeom>
          <a:noFill/>
        </p:spPr>
        <p:txBody>
          <a:bodyPr wrap="square" rtlCol="0">
            <a:spAutoFit/>
          </a:bodyPr>
          <a:lstStyle/>
          <a:p>
            <a:r>
              <a:rPr lang="en-US" sz="2400" b="1" dirty="0">
                <a:solidFill>
                  <a:schemeClr val="bg1"/>
                </a:solidFill>
                <a:latin typeface="Arial" panose="020B0604020202020204" pitchFamily="34" charset="0"/>
                <a:cs typeface="Arial" panose="020B0604020202020204" pitchFamily="34" charset="0"/>
              </a:rPr>
              <a:t>View in Slide Show Mode for Timeline Functionality</a:t>
            </a:r>
          </a:p>
        </p:txBody>
      </p:sp>
    </p:spTree>
    <p:extLst>
      <p:ext uri="{BB962C8B-B14F-4D97-AF65-F5344CB8AC3E}">
        <p14:creationId xmlns:p14="http://schemas.microsoft.com/office/powerpoint/2010/main" val="2510135099"/>
      </p:ext>
    </p:extLst>
  </p:cSld>
  <p:clrMapOvr>
    <a:masterClrMapping/>
  </p:clrMapOvr>
  <p:transition spd="slow" advClick="0">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72" name="overview button">
            <a:hlinkClick r:id="rId3" action="ppaction://hlinksldjump"/>
            <a:extLst>
              <a:ext uri="{FF2B5EF4-FFF2-40B4-BE49-F238E27FC236}">
                <a16:creationId xmlns:a16="http://schemas.microsoft.com/office/drawing/2014/main" id="{7B36D63C-5100-CF4B-8F87-6364DB59454F}"/>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vertical lines">
            <a:extLst>
              <a:ext uri="{FF2B5EF4-FFF2-40B4-BE49-F238E27FC236}">
                <a16:creationId xmlns:a16="http://schemas.microsoft.com/office/drawing/2014/main" id="{74A620AD-B104-D447-8D83-A281783F15A3}"/>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dates">
            <a:extLst>
              <a:ext uri="{FF2B5EF4-FFF2-40B4-BE49-F238E27FC236}">
                <a16:creationId xmlns:a16="http://schemas.microsoft.com/office/drawing/2014/main" id="{277AB36D-3303-BB4F-8B78-B6CB576B9119}"/>
              </a:ext>
            </a:extLst>
          </p:cNvPr>
          <p:cNvGrpSpPr/>
          <p:nvPr/>
        </p:nvGrpSpPr>
        <p:grpSpPr>
          <a:xfrm>
            <a:off x="846197" y="539234"/>
            <a:ext cx="9831203" cy="369332"/>
            <a:chOff x="1049397" y="539234"/>
            <a:chExt cx="9831203" cy="369332"/>
          </a:xfrm>
        </p:grpSpPr>
        <p:sp>
          <p:nvSpPr>
            <p:cNvPr id="41" name="1995">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1995</a:t>
              </a:r>
            </a:p>
          </p:txBody>
        </p:sp>
        <p:sp>
          <p:nvSpPr>
            <p:cNvPr id="42" name="1996">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1996</a:t>
              </a:r>
            </a:p>
          </p:txBody>
        </p:sp>
        <p:sp>
          <p:nvSpPr>
            <p:cNvPr id="43" name="199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1997</a:t>
              </a:r>
            </a:p>
          </p:txBody>
        </p:sp>
        <p:sp>
          <p:nvSpPr>
            <p:cNvPr id="44" name="199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1998</a:t>
              </a:r>
            </a:p>
          </p:txBody>
        </p:sp>
        <p:sp>
          <p:nvSpPr>
            <p:cNvPr id="45" name="199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1999</a:t>
              </a:r>
            </a:p>
          </p:txBody>
        </p:sp>
        <p:sp>
          <p:nvSpPr>
            <p:cNvPr id="46" name="200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2000</a:t>
              </a:r>
            </a:p>
          </p:txBody>
        </p:sp>
      </p:grpSp>
      <p:grpSp>
        <p:nvGrpSpPr>
          <p:cNvPr id="140" name="2000 gold 2">
            <a:extLst>
              <a:ext uri="{FF2B5EF4-FFF2-40B4-BE49-F238E27FC236}">
                <a16:creationId xmlns:a16="http://schemas.microsoft.com/office/drawing/2014/main" id="{74C9FD4B-3345-AC4C-8BF2-57680A7EC121}"/>
              </a:ext>
            </a:extLst>
          </p:cNvPr>
          <p:cNvGrpSpPr/>
          <p:nvPr/>
        </p:nvGrpSpPr>
        <p:grpSpPr>
          <a:xfrm>
            <a:off x="10260343" y="4776979"/>
            <a:ext cx="1446829" cy="515526"/>
            <a:chOff x="10744200" y="4717473"/>
            <a:chExt cx="1446829" cy="515526"/>
          </a:xfrm>
        </p:grpSpPr>
        <p:sp>
          <p:nvSpPr>
            <p:cNvPr id="141" name="TextBox 140">
              <a:extLst>
                <a:ext uri="{FF2B5EF4-FFF2-40B4-BE49-F238E27FC236}">
                  <a16:creationId xmlns:a16="http://schemas.microsoft.com/office/drawing/2014/main" id="{2C2BEB6D-E285-1749-9E8A-8DB62A0ED725}"/>
                </a:ext>
              </a:extLst>
            </p:cNvPr>
            <p:cNvSpPr txBox="1"/>
            <p:nvPr/>
          </p:nvSpPr>
          <p:spPr>
            <a:xfrm>
              <a:off x="10820400" y="4717473"/>
              <a:ext cx="1370629" cy="515526"/>
            </a:xfrm>
            <a:prstGeom prst="rect">
              <a:avLst/>
            </a:prstGeom>
            <a:noFill/>
          </p:spPr>
          <p:txBody>
            <a:bodyPr wrap="square" lIns="182880" rtlCol="0">
              <a:spAutoFit/>
            </a:bodyPr>
            <a:lstStyle/>
            <a:p>
              <a:pPr>
                <a:lnSpc>
                  <a:spcPts val="1050"/>
                </a:lnSpc>
              </a:pPr>
              <a:r>
                <a:rPr lang="en-US" sz="1000" dirty="0"/>
                <a:t>AGRO Division membership </a:t>
              </a:r>
              <a:br>
                <a:rPr lang="en-US" sz="1000" dirty="0"/>
              </a:br>
              <a:r>
                <a:rPr lang="en-US" sz="1000" dirty="0"/>
                <a:t>is ~1600</a:t>
              </a:r>
              <a:endParaRPr lang="en-US" sz="1000" i="1" dirty="0"/>
            </a:p>
          </p:txBody>
        </p:sp>
        <p:sp>
          <p:nvSpPr>
            <p:cNvPr id="142" name="Oval 141">
              <a:extLst>
                <a:ext uri="{FF2B5EF4-FFF2-40B4-BE49-F238E27FC236}">
                  <a16:creationId xmlns:a16="http://schemas.microsoft.com/office/drawing/2014/main" id="{CBF9921A-ED5B-7847-8808-5FF332487047}"/>
                </a:ext>
              </a:extLst>
            </p:cNvPr>
            <p:cNvSpPr/>
            <p:nvPr/>
          </p:nvSpPr>
          <p:spPr>
            <a:xfrm>
              <a:off x="10744200" y="474914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3" name="Straight Connector 142">
              <a:extLst>
                <a:ext uri="{FF2B5EF4-FFF2-40B4-BE49-F238E27FC236}">
                  <a16:creationId xmlns:a16="http://schemas.microsoft.com/office/drawing/2014/main" id="{AC45A173-1A69-2743-9354-10B2797AABF3}"/>
                </a:ext>
              </a:extLst>
            </p:cNvPr>
            <p:cNvCxnSpPr>
              <a:cxnSpLocks/>
            </p:cNvCxnSpPr>
            <p:nvPr/>
          </p:nvCxnSpPr>
          <p:spPr>
            <a:xfrm>
              <a:off x="10851179" y="4837048"/>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34" name="2000 gold 1">
            <a:extLst>
              <a:ext uri="{FF2B5EF4-FFF2-40B4-BE49-F238E27FC236}">
                <a16:creationId xmlns:a16="http://schemas.microsoft.com/office/drawing/2014/main" id="{D330993D-671A-A744-9506-C9DCB21EACBA}"/>
              </a:ext>
            </a:extLst>
          </p:cNvPr>
          <p:cNvGrpSpPr/>
          <p:nvPr/>
        </p:nvGrpSpPr>
        <p:grpSpPr>
          <a:xfrm>
            <a:off x="10260343" y="4105727"/>
            <a:ext cx="1446829" cy="656590"/>
            <a:chOff x="10744200" y="4064328"/>
            <a:chExt cx="1446829" cy="656590"/>
          </a:xfrm>
        </p:grpSpPr>
        <p:sp>
          <p:nvSpPr>
            <p:cNvPr id="137" name="Oval 136">
              <a:extLst>
                <a:ext uri="{FF2B5EF4-FFF2-40B4-BE49-F238E27FC236}">
                  <a16:creationId xmlns:a16="http://schemas.microsoft.com/office/drawing/2014/main" id="{E3CD1F11-5D1A-D146-9B5B-C98F923C5C4F}"/>
                </a:ext>
              </a:extLst>
            </p:cNvPr>
            <p:cNvSpPr/>
            <p:nvPr/>
          </p:nvSpPr>
          <p:spPr>
            <a:xfrm>
              <a:off x="10744200" y="409932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TextBox 137">
              <a:extLst>
                <a:ext uri="{FF2B5EF4-FFF2-40B4-BE49-F238E27FC236}">
                  <a16:creationId xmlns:a16="http://schemas.microsoft.com/office/drawing/2014/main" id="{33F9A1DC-1316-2B48-83A9-56E0815D81D6}"/>
                </a:ext>
              </a:extLst>
            </p:cNvPr>
            <p:cNvSpPr txBox="1"/>
            <p:nvPr/>
          </p:nvSpPr>
          <p:spPr>
            <a:xfrm>
              <a:off x="10820400" y="4064328"/>
              <a:ext cx="1370629" cy="656590"/>
            </a:xfrm>
            <a:prstGeom prst="rect">
              <a:avLst/>
            </a:prstGeom>
            <a:noFill/>
          </p:spPr>
          <p:txBody>
            <a:bodyPr wrap="square" lIns="182880" rtlCol="0">
              <a:spAutoFit/>
            </a:bodyPr>
            <a:lstStyle/>
            <a:p>
              <a:pPr>
                <a:lnSpc>
                  <a:spcPts val="1050"/>
                </a:lnSpc>
              </a:pPr>
              <a:r>
                <a:rPr lang="en-US" sz="1000" dirty="0"/>
                <a:t>Former Fertilizer Division dissolved; members welcomed into AGRO</a:t>
              </a:r>
              <a:endParaRPr lang="en-US" sz="1000" i="1" dirty="0"/>
            </a:p>
          </p:txBody>
        </p:sp>
        <p:cxnSp>
          <p:nvCxnSpPr>
            <p:cNvPr id="139" name="Straight Connector 138">
              <a:extLst>
                <a:ext uri="{FF2B5EF4-FFF2-40B4-BE49-F238E27FC236}">
                  <a16:creationId xmlns:a16="http://schemas.microsoft.com/office/drawing/2014/main" id="{9BA53815-3007-F245-8384-2F835780BBE0}"/>
                </a:ext>
              </a:extLst>
            </p:cNvPr>
            <p:cNvCxnSpPr>
              <a:cxnSpLocks/>
            </p:cNvCxnSpPr>
            <p:nvPr/>
          </p:nvCxnSpPr>
          <p:spPr>
            <a:xfrm>
              <a:off x="10851179" y="418238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64" name="2000 orange">
            <a:extLst>
              <a:ext uri="{FF2B5EF4-FFF2-40B4-BE49-F238E27FC236}">
                <a16:creationId xmlns:a16="http://schemas.microsoft.com/office/drawing/2014/main" id="{F901C4DF-9BAD-FE4F-9BC1-208022AA8CFC}"/>
              </a:ext>
            </a:extLst>
          </p:cNvPr>
          <p:cNvGrpSpPr/>
          <p:nvPr/>
        </p:nvGrpSpPr>
        <p:grpSpPr>
          <a:xfrm>
            <a:off x="10260343" y="2672397"/>
            <a:ext cx="1527772" cy="656590"/>
            <a:chOff x="7972125" y="2672397"/>
            <a:chExt cx="1527772" cy="656590"/>
          </a:xfrm>
        </p:grpSpPr>
        <p:sp>
          <p:nvSpPr>
            <p:cNvPr id="165" name="Oval 164">
              <a:extLst>
                <a:ext uri="{FF2B5EF4-FFF2-40B4-BE49-F238E27FC236}">
                  <a16:creationId xmlns:a16="http://schemas.microsoft.com/office/drawing/2014/main" id="{4D98557B-EDF4-3D48-A85E-BFA1ACAA959F}"/>
                </a:ext>
              </a:extLst>
            </p:cNvPr>
            <p:cNvSpPr/>
            <p:nvPr/>
          </p:nvSpPr>
          <p:spPr>
            <a:xfrm>
              <a:off x="79721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TextBox 165">
              <a:extLst>
                <a:ext uri="{FF2B5EF4-FFF2-40B4-BE49-F238E27FC236}">
                  <a16:creationId xmlns:a16="http://schemas.microsoft.com/office/drawing/2014/main" id="{F3DCDE05-B055-684E-A161-BF7EB3212CEC}"/>
                </a:ext>
              </a:extLst>
            </p:cNvPr>
            <p:cNvSpPr txBox="1"/>
            <p:nvPr/>
          </p:nvSpPr>
          <p:spPr>
            <a:xfrm>
              <a:off x="8049494" y="2672397"/>
              <a:ext cx="1450403" cy="656590"/>
            </a:xfrm>
            <a:prstGeom prst="rect">
              <a:avLst/>
            </a:prstGeom>
            <a:noFill/>
          </p:spPr>
          <p:txBody>
            <a:bodyPr wrap="square" lIns="182880" rtlCol="0">
              <a:spAutoFit/>
            </a:bodyPr>
            <a:lstStyle/>
            <a:p>
              <a:pPr>
                <a:lnSpc>
                  <a:spcPts val="1050"/>
                </a:lnSpc>
              </a:pPr>
              <a:r>
                <a:rPr lang="en-US" sz="1000" dirty="0"/>
                <a:t>Official residue analysis methodology  SANCO Guidelines Published (EU)</a:t>
              </a:r>
              <a:endParaRPr lang="en-US" sz="1000" i="1" dirty="0"/>
            </a:p>
          </p:txBody>
        </p:sp>
        <p:cxnSp>
          <p:nvCxnSpPr>
            <p:cNvPr id="167" name="Straight Connector 166">
              <a:extLst>
                <a:ext uri="{FF2B5EF4-FFF2-40B4-BE49-F238E27FC236}">
                  <a16:creationId xmlns:a16="http://schemas.microsoft.com/office/drawing/2014/main" id="{D55CC413-809B-C243-A582-419B4FB772AE}"/>
                </a:ext>
              </a:extLst>
            </p:cNvPr>
            <p:cNvCxnSpPr>
              <a:cxnSpLocks/>
            </p:cNvCxnSpPr>
            <p:nvPr/>
          </p:nvCxnSpPr>
          <p:spPr>
            <a:xfrm>
              <a:off x="8080273"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30" name="2000 green ">
            <a:extLst>
              <a:ext uri="{FF2B5EF4-FFF2-40B4-BE49-F238E27FC236}">
                <a16:creationId xmlns:a16="http://schemas.microsoft.com/office/drawing/2014/main" id="{2304415B-ABA2-3247-A31D-40E31CF07577}"/>
              </a:ext>
            </a:extLst>
          </p:cNvPr>
          <p:cNvGrpSpPr/>
          <p:nvPr/>
        </p:nvGrpSpPr>
        <p:grpSpPr>
          <a:xfrm>
            <a:off x="10260343" y="1174668"/>
            <a:ext cx="1597040" cy="656590"/>
            <a:chOff x="10744200" y="1174668"/>
            <a:chExt cx="1597040" cy="656590"/>
          </a:xfrm>
        </p:grpSpPr>
        <p:sp>
          <p:nvSpPr>
            <p:cNvPr id="131" name="Oval 130">
              <a:extLst>
                <a:ext uri="{FF2B5EF4-FFF2-40B4-BE49-F238E27FC236}">
                  <a16:creationId xmlns:a16="http://schemas.microsoft.com/office/drawing/2014/main" id="{F7987431-68A1-4C47-8EC5-928570ADE2A5}"/>
                </a:ext>
              </a:extLst>
            </p:cNvPr>
            <p:cNvSpPr/>
            <p:nvPr/>
          </p:nvSpPr>
          <p:spPr>
            <a:xfrm>
              <a:off x="10744200" y="119353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TextBox 131">
              <a:extLst>
                <a:ext uri="{FF2B5EF4-FFF2-40B4-BE49-F238E27FC236}">
                  <a16:creationId xmlns:a16="http://schemas.microsoft.com/office/drawing/2014/main" id="{034BDFCF-C359-694F-9F5B-FB65C0F49817}"/>
                </a:ext>
              </a:extLst>
            </p:cNvPr>
            <p:cNvSpPr txBox="1"/>
            <p:nvPr/>
          </p:nvSpPr>
          <p:spPr>
            <a:xfrm>
              <a:off x="10820400" y="1174668"/>
              <a:ext cx="1520840" cy="656590"/>
            </a:xfrm>
            <a:prstGeom prst="rect">
              <a:avLst/>
            </a:prstGeom>
            <a:noFill/>
          </p:spPr>
          <p:txBody>
            <a:bodyPr wrap="square" lIns="182880" rtlCol="0">
              <a:spAutoFit/>
            </a:bodyPr>
            <a:lstStyle/>
            <a:p>
              <a:pPr>
                <a:lnSpc>
                  <a:spcPts val="1050"/>
                </a:lnSpc>
              </a:pPr>
              <a:r>
                <a:rPr lang="en-US" sz="1000" dirty="0"/>
                <a:t>Syngenta AG formed </a:t>
              </a:r>
              <a:br>
                <a:rPr lang="en-US" sz="1000" dirty="0"/>
              </a:br>
              <a:r>
                <a:rPr lang="en-US" sz="1000" dirty="0"/>
                <a:t>as Merger of Novartis Agribusiness and Zeneca </a:t>
              </a:r>
              <a:r>
                <a:rPr lang="en-US" sz="1000" dirty="0" err="1"/>
                <a:t>AgroChemicals</a:t>
              </a:r>
              <a:endParaRPr lang="en-US" sz="1000" i="1" dirty="0"/>
            </a:p>
          </p:txBody>
        </p:sp>
        <p:cxnSp>
          <p:nvCxnSpPr>
            <p:cNvPr id="133" name="Straight Connector 132">
              <a:extLst>
                <a:ext uri="{FF2B5EF4-FFF2-40B4-BE49-F238E27FC236}">
                  <a16:creationId xmlns:a16="http://schemas.microsoft.com/office/drawing/2014/main" id="{255D0642-A5E2-4D4E-96EC-CB4444F0F245}"/>
                </a:ext>
              </a:extLst>
            </p:cNvPr>
            <p:cNvCxnSpPr>
              <a:cxnSpLocks/>
            </p:cNvCxnSpPr>
            <p:nvPr/>
          </p:nvCxnSpPr>
          <p:spPr>
            <a:xfrm>
              <a:off x="10851179" y="1280396"/>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203" name="1999 gold 2">
            <a:extLst>
              <a:ext uri="{FF2B5EF4-FFF2-40B4-BE49-F238E27FC236}">
                <a16:creationId xmlns:a16="http://schemas.microsoft.com/office/drawing/2014/main" id="{B4622D7B-88F9-AC49-8246-61AF7A576039}"/>
              </a:ext>
            </a:extLst>
          </p:cNvPr>
          <p:cNvGrpSpPr/>
          <p:nvPr/>
        </p:nvGrpSpPr>
        <p:grpSpPr>
          <a:xfrm>
            <a:off x="8438744" y="4105727"/>
            <a:ext cx="1810723" cy="515526"/>
            <a:chOff x="9353350" y="4213225"/>
            <a:chExt cx="1810723" cy="515526"/>
          </a:xfrm>
        </p:grpSpPr>
        <p:sp>
          <p:nvSpPr>
            <p:cNvPr id="204" name="Oval 203">
              <a:extLst>
                <a:ext uri="{FF2B5EF4-FFF2-40B4-BE49-F238E27FC236}">
                  <a16:creationId xmlns:a16="http://schemas.microsoft.com/office/drawing/2014/main" id="{0C59C722-E5FE-B14A-BCA5-B84A5E801DD4}"/>
                </a:ext>
              </a:extLst>
            </p:cNvPr>
            <p:cNvSpPr/>
            <p:nvPr/>
          </p:nvSpPr>
          <p:spPr>
            <a:xfrm>
              <a:off x="9353350"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TextBox 204">
              <a:extLst>
                <a:ext uri="{FF2B5EF4-FFF2-40B4-BE49-F238E27FC236}">
                  <a16:creationId xmlns:a16="http://schemas.microsoft.com/office/drawing/2014/main" id="{98B779C5-C750-384E-B62A-9290C38B442E}"/>
                </a:ext>
              </a:extLst>
            </p:cNvPr>
            <p:cNvSpPr txBox="1"/>
            <p:nvPr/>
          </p:nvSpPr>
          <p:spPr>
            <a:xfrm>
              <a:off x="9439275" y="4213225"/>
              <a:ext cx="1724798" cy="515526"/>
            </a:xfrm>
            <a:prstGeom prst="rect">
              <a:avLst/>
            </a:prstGeom>
            <a:noFill/>
          </p:spPr>
          <p:txBody>
            <a:bodyPr wrap="square" lIns="182880" rtlCol="0">
              <a:spAutoFit/>
            </a:bodyPr>
            <a:lstStyle/>
            <a:p>
              <a:pPr>
                <a:lnSpc>
                  <a:spcPts val="1050"/>
                </a:lnSpc>
              </a:pPr>
              <a:r>
                <a:rPr lang="en-US" sz="1000" dirty="0"/>
                <a:t>Revised By-laws set framework for AGRO Officers</a:t>
              </a:r>
              <a:endParaRPr lang="en-US" sz="1000" i="1" dirty="0"/>
            </a:p>
          </p:txBody>
        </p:sp>
        <p:cxnSp>
          <p:nvCxnSpPr>
            <p:cNvPr id="206" name="Straight Connector 205">
              <a:extLst>
                <a:ext uri="{FF2B5EF4-FFF2-40B4-BE49-F238E27FC236}">
                  <a16:creationId xmlns:a16="http://schemas.microsoft.com/office/drawing/2014/main" id="{D7C0891D-7D9D-ED4F-AAE4-5F4B61A5D48A}"/>
                </a:ext>
              </a:extLst>
            </p:cNvPr>
            <p:cNvCxnSpPr>
              <a:cxnSpLocks/>
            </p:cNvCxnSpPr>
            <p:nvPr/>
          </p:nvCxnSpPr>
          <p:spPr>
            <a:xfrm>
              <a:off x="9477375" y="4318953"/>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35" name="1998 orange 2">
            <a:extLst>
              <a:ext uri="{FF2B5EF4-FFF2-40B4-BE49-F238E27FC236}">
                <a16:creationId xmlns:a16="http://schemas.microsoft.com/office/drawing/2014/main" id="{027E0FFB-0C2D-8343-BE08-5739DC13997B}"/>
              </a:ext>
            </a:extLst>
          </p:cNvPr>
          <p:cNvGrpSpPr/>
          <p:nvPr/>
        </p:nvGrpSpPr>
        <p:grpSpPr>
          <a:xfrm>
            <a:off x="6610082" y="3220627"/>
            <a:ext cx="1447998" cy="656590"/>
            <a:chOff x="7972125" y="2672397"/>
            <a:chExt cx="1447998" cy="656590"/>
          </a:xfrm>
        </p:grpSpPr>
        <p:sp>
          <p:nvSpPr>
            <p:cNvPr id="136" name="Oval 135">
              <a:extLst>
                <a:ext uri="{FF2B5EF4-FFF2-40B4-BE49-F238E27FC236}">
                  <a16:creationId xmlns:a16="http://schemas.microsoft.com/office/drawing/2014/main" id="{AF38388C-C72C-BD47-89F0-4BFAD724A9FE}"/>
                </a:ext>
              </a:extLst>
            </p:cNvPr>
            <p:cNvSpPr/>
            <p:nvPr/>
          </p:nvSpPr>
          <p:spPr>
            <a:xfrm>
              <a:off x="79721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TextBox 192">
              <a:extLst>
                <a:ext uri="{FF2B5EF4-FFF2-40B4-BE49-F238E27FC236}">
                  <a16:creationId xmlns:a16="http://schemas.microsoft.com/office/drawing/2014/main" id="{63FA3A87-BF82-874A-9049-E0A4C22D918D}"/>
                </a:ext>
              </a:extLst>
            </p:cNvPr>
            <p:cNvSpPr txBox="1"/>
            <p:nvPr/>
          </p:nvSpPr>
          <p:spPr>
            <a:xfrm>
              <a:off x="8049494" y="2672397"/>
              <a:ext cx="1370629" cy="656590"/>
            </a:xfrm>
            <a:prstGeom prst="rect">
              <a:avLst/>
            </a:prstGeom>
            <a:noFill/>
          </p:spPr>
          <p:txBody>
            <a:bodyPr wrap="square" lIns="182880" rtlCol="0">
              <a:spAutoFit/>
            </a:bodyPr>
            <a:lstStyle/>
            <a:p>
              <a:pPr>
                <a:lnSpc>
                  <a:spcPts val="1050"/>
                </a:lnSpc>
              </a:pPr>
              <a:r>
                <a:rPr lang="en-US" sz="1000" dirty="0"/>
                <a:t>First Presidential Green Chemistry Challenge Award </a:t>
              </a:r>
              <a:br>
                <a:rPr lang="en-US" sz="1000" dirty="0"/>
              </a:br>
              <a:r>
                <a:rPr lang="en-US" sz="1000" dirty="0"/>
                <a:t>for a pesticide</a:t>
              </a:r>
              <a:endParaRPr lang="en-US" sz="1000" i="1" dirty="0"/>
            </a:p>
          </p:txBody>
        </p:sp>
        <p:cxnSp>
          <p:nvCxnSpPr>
            <p:cNvPr id="194" name="Straight Connector 193">
              <a:extLst>
                <a:ext uri="{FF2B5EF4-FFF2-40B4-BE49-F238E27FC236}">
                  <a16:creationId xmlns:a16="http://schemas.microsoft.com/office/drawing/2014/main" id="{A377FB23-02AB-7740-BCE3-005530856405}"/>
                </a:ext>
              </a:extLst>
            </p:cNvPr>
            <p:cNvCxnSpPr>
              <a:cxnSpLocks/>
            </p:cNvCxnSpPr>
            <p:nvPr/>
          </p:nvCxnSpPr>
          <p:spPr>
            <a:xfrm>
              <a:off x="8080273"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26" name="1998 orange">
            <a:extLst>
              <a:ext uri="{FF2B5EF4-FFF2-40B4-BE49-F238E27FC236}">
                <a16:creationId xmlns:a16="http://schemas.microsoft.com/office/drawing/2014/main" id="{644EC0A3-7906-684C-8487-75882150E34B}"/>
              </a:ext>
            </a:extLst>
          </p:cNvPr>
          <p:cNvGrpSpPr/>
          <p:nvPr/>
        </p:nvGrpSpPr>
        <p:grpSpPr>
          <a:xfrm>
            <a:off x="6610082" y="2672397"/>
            <a:ext cx="1677884" cy="515526"/>
            <a:chOff x="7972125" y="2672397"/>
            <a:chExt cx="1677884" cy="515526"/>
          </a:xfrm>
        </p:grpSpPr>
        <p:sp>
          <p:nvSpPr>
            <p:cNvPr id="127" name="Oval 126">
              <a:extLst>
                <a:ext uri="{FF2B5EF4-FFF2-40B4-BE49-F238E27FC236}">
                  <a16:creationId xmlns:a16="http://schemas.microsoft.com/office/drawing/2014/main" id="{FDBAE408-B828-3045-98DA-1964A58BA58E}"/>
                </a:ext>
              </a:extLst>
            </p:cNvPr>
            <p:cNvSpPr/>
            <p:nvPr/>
          </p:nvSpPr>
          <p:spPr>
            <a:xfrm>
              <a:off x="79721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TextBox 127">
              <a:extLst>
                <a:ext uri="{FF2B5EF4-FFF2-40B4-BE49-F238E27FC236}">
                  <a16:creationId xmlns:a16="http://schemas.microsoft.com/office/drawing/2014/main" id="{5EB2677E-7F94-D147-8D3C-44A115407450}"/>
                </a:ext>
              </a:extLst>
            </p:cNvPr>
            <p:cNvSpPr txBox="1"/>
            <p:nvPr/>
          </p:nvSpPr>
          <p:spPr>
            <a:xfrm>
              <a:off x="8049494" y="2672397"/>
              <a:ext cx="1600515" cy="515526"/>
            </a:xfrm>
            <a:prstGeom prst="rect">
              <a:avLst/>
            </a:prstGeom>
            <a:noFill/>
          </p:spPr>
          <p:txBody>
            <a:bodyPr wrap="square" lIns="182880" rtlCol="0">
              <a:spAutoFit/>
            </a:bodyPr>
            <a:lstStyle/>
            <a:p>
              <a:pPr>
                <a:lnSpc>
                  <a:spcPts val="1050"/>
                </a:lnSpc>
              </a:pPr>
              <a:r>
                <a:rPr lang="en-US" sz="1000" dirty="0"/>
                <a:t>EPA publishes </a:t>
              </a:r>
              <a:r>
                <a:rPr lang="en-US" sz="1000" i="1" dirty="0"/>
                <a:t>Endocrine Disruptor Screen Program Description</a:t>
              </a:r>
            </a:p>
          </p:txBody>
        </p:sp>
        <p:cxnSp>
          <p:nvCxnSpPr>
            <p:cNvPr id="129" name="Straight Connector 128">
              <a:extLst>
                <a:ext uri="{FF2B5EF4-FFF2-40B4-BE49-F238E27FC236}">
                  <a16:creationId xmlns:a16="http://schemas.microsoft.com/office/drawing/2014/main" id="{A3A72A8C-D48C-E44F-B672-9C6CD33E7066}"/>
                </a:ext>
              </a:extLst>
            </p:cNvPr>
            <p:cNvCxnSpPr>
              <a:cxnSpLocks/>
            </p:cNvCxnSpPr>
            <p:nvPr/>
          </p:nvCxnSpPr>
          <p:spPr>
            <a:xfrm>
              <a:off x="8080273"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86" name="1996 teal 3">
            <a:extLst>
              <a:ext uri="{FF2B5EF4-FFF2-40B4-BE49-F238E27FC236}">
                <a16:creationId xmlns:a16="http://schemas.microsoft.com/office/drawing/2014/main" id="{09562D5A-5C77-FD4C-B9AB-0AC958270834}"/>
              </a:ext>
            </a:extLst>
          </p:cNvPr>
          <p:cNvGrpSpPr/>
          <p:nvPr/>
        </p:nvGrpSpPr>
        <p:grpSpPr>
          <a:xfrm>
            <a:off x="2950285" y="4953000"/>
            <a:ext cx="1740049" cy="374461"/>
            <a:chOff x="5191225" y="2672397"/>
            <a:chExt cx="1740049" cy="374461"/>
          </a:xfrm>
        </p:grpSpPr>
        <p:sp>
          <p:nvSpPr>
            <p:cNvPr id="187" name="Oval 186">
              <a:extLst>
                <a:ext uri="{FF2B5EF4-FFF2-40B4-BE49-F238E27FC236}">
                  <a16:creationId xmlns:a16="http://schemas.microsoft.com/office/drawing/2014/main" id="{68EB23EB-692C-5A4A-8B1A-5A180C8B7FAD}"/>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8" name="TextBox 187">
              <a:extLst>
                <a:ext uri="{FF2B5EF4-FFF2-40B4-BE49-F238E27FC236}">
                  <a16:creationId xmlns:a16="http://schemas.microsoft.com/office/drawing/2014/main" id="{C22899BA-596C-2245-9246-C016287D7806}"/>
                </a:ext>
              </a:extLst>
            </p:cNvPr>
            <p:cNvSpPr txBox="1"/>
            <p:nvPr/>
          </p:nvSpPr>
          <p:spPr>
            <a:xfrm>
              <a:off x="5285505" y="2672397"/>
              <a:ext cx="1645769" cy="374461"/>
            </a:xfrm>
            <a:prstGeom prst="rect">
              <a:avLst/>
            </a:prstGeom>
            <a:noFill/>
          </p:spPr>
          <p:txBody>
            <a:bodyPr wrap="square" lIns="182880" rtlCol="0">
              <a:spAutoFit/>
            </a:bodyPr>
            <a:lstStyle/>
            <a:p>
              <a:pPr>
                <a:lnSpc>
                  <a:spcPts val="1050"/>
                </a:lnSpc>
              </a:pPr>
              <a:r>
                <a:rPr lang="en-US" sz="1000" dirty="0"/>
                <a:t>Genetic engineered crops introduced commercially</a:t>
              </a:r>
              <a:endParaRPr lang="en-US" sz="1000" i="1" dirty="0"/>
            </a:p>
          </p:txBody>
        </p:sp>
        <p:cxnSp>
          <p:nvCxnSpPr>
            <p:cNvPr id="189" name="Straight Connector 188">
              <a:extLst>
                <a:ext uri="{FF2B5EF4-FFF2-40B4-BE49-F238E27FC236}">
                  <a16:creationId xmlns:a16="http://schemas.microsoft.com/office/drawing/2014/main" id="{B77C46FC-6BE0-5142-A218-0214FC572523}"/>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82" name="1996 teal 2">
            <a:extLst>
              <a:ext uri="{FF2B5EF4-FFF2-40B4-BE49-F238E27FC236}">
                <a16:creationId xmlns:a16="http://schemas.microsoft.com/office/drawing/2014/main" id="{23B51823-E6B7-6849-AD84-F27BD7F1867E}"/>
              </a:ext>
            </a:extLst>
          </p:cNvPr>
          <p:cNvGrpSpPr/>
          <p:nvPr/>
        </p:nvGrpSpPr>
        <p:grpSpPr>
          <a:xfrm>
            <a:off x="2950285" y="4536021"/>
            <a:ext cx="1740049" cy="374461"/>
            <a:chOff x="5191225" y="2672397"/>
            <a:chExt cx="1740049" cy="374461"/>
          </a:xfrm>
        </p:grpSpPr>
        <p:sp>
          <p:nvSpPr>
            <p:cNvPr id="183" name="Oval 182">
              <a:extLst>
                <a:ext uri="{FF2B5EF4-FFF2-40B4-BE49-F238E27FC236}">
                  <a16:creationId xmlns:a16="http://schemas.microsoft.com/office/drawing/2014/main" id="{58C0C5EF-B517-014B-B70D-6171E2DACBE8}"/>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4" name="TextBox 183">
              <a:extLst>
                <a:ext uri="{FF2B5EF4-FFF2-40B4-BE49-F238E27FC236}">
                  <a16:creationId xmlns:a16="http://schemas.microsoft.com/office/drawing/2014/main" id="{9CFC95EB-A74C-1A41-ACC6-B8ECDBD2B540}"/>
                </a:ext>
              </a:extLst>
            </p:cNvPr>
            <p:cNvSpPr txBox="1"/>
            <p:nvPr/>
          </p:nvSpPr>
          <p:spPr>
            <a:xfrm>
              <a:off x="5285505" y="2672397"/>
              <a:ext cx="1645769" cy="374461"/>
            </a:xfrm>
            <a:prstGeom prst="rect">
              <a:avLst/>
            </a:prstGeom>
            <a:noFill/>
          </p:spPr>
          <p:txBody>
            <a:bodyPr wrap="square" lIns="182880" rtlCol="0">
              <a:spAutoFit/>
            </a:bodyPr>
            <a:lstStyle/>
            <a:p>
              <a:pPr>
                <a:lnSpc>
                  <a:spcPts val="1050"/>
                </a:lnSpc>
              </a:pPr>
              <a:r>
                <a:rPr lang="en-US" sz="1000" dirty="0"/>
                <a:t>Endocrine disruptors controversy erupts</a:t>
              </a:r>
              <a:endParaRPr lang="en-US" sz="1000" i="1" dirty="0"/>
            </a:p>
          </p:txBody>
        </p:sp>
        <p:cxnSp>
          <p:nvCxnSpPr>
            <p:cNvPr id="185" name="Straight Connector 184">
              <a:extLst>
                <a:ext uri="{FF2B5EF4-FFF2-40B4-BE49-F238E27FC236}">
                  <a16:creationId xmlns:a16="http://schemas.microsoft.com/office/drawing/2014/main" id="{8318C542-A6E4-664C-B3E4-7CE8AE64AAC1}"/>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71" name="1996 teal ">
            <a:extLst>
              <a:ext uri="{FF2B5EF4-FFF2-40B4-BE49-F238E27FC236}">
                <a16:creationId xmlns:a16="http://schemas.microsoft.com/office/drawing/2014/main" id="{91CC17B0-9FBC-7B49-94A1-2F4C7761D02F}"/>
              </a:ext>
            </a:extLst>
          </p:cNvPr>
          <p:cNvGrpSpPr/>
          <p:nvPr/>
        </p:nvGrpSpPr>
        <p:grpSpPr>
          <a:xfrm>
            <a:off x="2950285" y="4105727"/>
            <a:ext cx="1740049" cy="374461"/>
            <a:chOff x="5191225" y="2672397"/>
            <a:chExt cx="1740049" cy="374461"/>
          </a:xfrm>
        </p:grpSpPr>
        <p:sp>
          <p:nvSpPr>
            <p:cNvPr id="172" name="Oval 171">
              <a:extLst>
                <a:ext uri="{FF2B5EF4-FFF2-40B4-BE49-F238E27FC236}">
                  <a16:creationId xmlns:a16="http://schemas.microsoft.com/office/drawing/2014/main" id="{567B2870-EF00-7247-AB96-57B92150462A}"/>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4" name="TextBox 173">
              <a:extLst>
                <a:ext uri="{FF2B5EF4-FFF2-40B4-BE49-F238E27FC236}">
                  <a16:creationId xmlns:a16="http://schemas.microsoft.com/office/drawing/2014/main" id="{3E4EABF8-E857-C945-9DB9-D2AAFBD43183}"/>
                </a:ext>
              </a:extLst>
            </p:cNvPr>
            <p:cNvSpPr txBox="1"/>
            <p:nvPr/>
          </p:nvSpPr>
          <p:spPr>
            <a:xfrm>
              <a:off x="5285505" y="2672397"/>
              <a:ext cx="1645769" cy="374461"/>
            </a:xfrm>
            <a:prstGeom prst="rect">
              <a:avLst/>
            </a:prstGeom>
            <a:noFill/>
          </p:spPr>
          <p:txBody>
            <a:bodyPr wrap="square" lIns="182880" rtlCol="0">
              <a:spAutoFit/>
            </a:bodyPr>
            <a:lstStyle/>
            <a:p>
              <a:pPr>
                <a:lnSpc>
                  <a:spcPts val="1050"/>
                </a:lnSpc>
              </a:pPr>
              <a:r>
                <a:rPr lang="en-US" sz="1000" dirty="0"/>
                <a:t>Biotech comes into </a:t>
              </a:r>
              <a:br>
                <a:rPr lang="en-US" sz="1000" dirty="0"/>
              </a:br>
              <a:r>
                <a:rPr lang="en-US" sz="1000" dirty="0"/>
                <a:t>its own</a:t>
              </a:r>
              <a:endParaRPr lang="en-US" sz="1000" i="1" dirty="0"/>
            </a:p>
          </p:txBody>
        </p:sp>
        <p:cxnSp>
          <p:nvCxnSpPr>
            <p:cNvPr id="175" name="Straight Connector 174">
              <a:extLst>
                <a:ext uri="{FF2B5EF4-FFF2-40B4-BE49-F238E27FC236}">
                  <a16:creationId xmlns:a16="http://schemas.microsoft.com/office/drawing/2014/main" id="{FEF27CFD-5403-6348-A14D-9583254F27DD}"/>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95" name="1996 orange 2">
            <a:extLst>
              <a:ext uri="{FF2B5EF4-FFF2-40B4-BE49-F238E27FC236}">
                <a16:creationId xmlns:a16="http://schemas.microsoft.com/office/drawing/2014/main" id="{84A619F7-D8D7-6646-972E-EE6677F4B39C}"/>
              </a:ext>
            </a:extLst>
          </p:cNvPr>
          <p:cNvGrpSpPr/>
          <p:nvPr/>
        </p:nvGrpSpPr>
        <p:grpSpPr>
          <a:xfrm>
            <a:off x="2941942" y="3220627"/>
            <a:ext cx="1610603" cy="515526"/>
            <a:chOff x="5191225" y="2672397"/>
            <a:chExt cx="1610603" cy="515526"/>
          </a:xfrm>
        </p:grpSpPr>
        <p:sp>
          <p:nvSpPr>
            <p:cNvPr id="196" name="Oval 195">
              <a:extLst>
                <a:ext uri="{FF2B5EF4-FFF2-40B4-BE49-F238E27FC236}">
                  <a16:creationId xmlns:a16="http://schemas.microsoft.com/office/drawing/2014/main" id="{1A0A37CA-0909-F14A-884D-839E9D017A3E}"/>
                </a:ext>
              </a:extLst>
            </p:cNvPr>
            <p:cNvSpPr/>
            <p:nvPr/>
          </p:nvSpPr>
          <p:spPr>
            <a:xfrm>
              <a:off x="51912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TextBox 196">
              <a:extLst>
                <a:ext uri="{FF2B5EF4-FFF2-40B4-BE49-F238E27FC236}">
                  <a16:creationId xmlns:a16="http://schemas.microsoft.com/office/drawing/2014/main" id="{19637245-913C-584C-8CB2-5CEE0B3D893D}"/>
                </a:ext>
              </a:extLst>
            </p:cNvPr>
            <p:cNvSpPr txBox="1"/>
            <p:nvPr/>
          </p:nvSpPr>
          <p:spPr>
            <a:xfrm>
              <a:off x="5285506" y="2672397"/>
              <a:ext cx="1516322" cy="515526"/>
            </a:xfrm>
            <a:prstGeom prst="rect">
              <a:avLst/>
            </a:prstGeom>
            <a:noFill/>
          </p:spPr>
          <p:txBody>
            <a:bodyPr wrap="square" lIns="182880" rtlCol="0">
              <a:spAutoFit/>
            </a:bodyPr>
            <a:lstStyle/>
            <a:p>
              <a:pPr>
                <a:lnSpc>
                  <a:spcPts val="1050"/>
                </a:lnSpc>
              </a:pPr>
              <a:r>
                <a:rPr lang="en-US" sz="1000" dirty="0"/>
                <a:t>Official residue analysis methodology guidelines published (EPA)</a:t>
              </a:r>
              <a:endParaRPr lang="en-US" sz="1000" i="1" dirty="0"/>
            </a:p>
          </p:txBody>
        </p:sp>
        <p:cxnSp>
          <p:nvCxnSpPr>
            <p:cNvPr id="198" name="Straight Connector 197">
              <a:extLst>
                <a:ext uri="{FF2B5EF4-FFF2-40B4-BE49-F238E27FC236}">
                  <a16:creationId xmlns:a16="http://schemas.microsoft.com/office/drawing/2014/main" id="{BDD82831-BC6A-0445-BFAE-57061B14A2A7}"/>
                </a:ext>
              </a:extLst>
            </p:cNvPr>
            <p:cNvCxnSpPr>
              <a:cxnSpLocks/>
            </p:cNvCxnSpPr>
            <p:nvPr/>
          </p:nvCxnSpPr>
          <p:spPr>
            <a:xfrm>
              <a:off x="5316285"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15" name="1996 orange">
            <a:extLst>
              <a:ext uri="{FF2B5EF4-FFF2-40B4-BE49-F238E27FC236}">
                <a16:creationId xmlns:a16="http://schemas.microsoft.com/office/drawing/2014/main" id="{1CBD31EC-E945-AE4E-930D-C57B5D98D4B1}"/>
              </a:ext>
            </a:extLst>
          </p:cNvPr>
          <p:cNvGrpSpPr/>
          <p:nvPr/>
        </p:nvGrpSpPr>
        <p:grpSpPr>
          <a:xfrm>
            <a:off x="2941942" y="2672397"/>
            <a:ext cx="1649513" cy="515526"/>
            <a:chOff x="5191225" y="2672397"/>
            <a:chExt cx="1649513" cy="515526"/>
          </a:xfrm>
        </p:grpSpPr>
        <p:sp>
          <p:nvSpPr>
            <p:cNvPr id="119" name="Oval 118">
              <a:extLst>
                <a:ext uri="{FF2B5EF4-FFF2-40B4-BE49-F238E27FC236}">
                  <a16:creationId xmlns:a16="http://schemas.microsoft.com/office/drawing/2014/main" id="{5E01D63D-2522-BA41-81E5-4578277228EE}"/>
                </a:ext>
              </a:extLst>
            </p:cNvPr>
            <p:cNvSpPr/>
            <p:nvPr/>
          </p:nvSpPr>
          <p:spPr>
            <a:xfrm>
              <a:off x="51912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TextBox 123">
              <a:extLst>
                <a:ext uri="{FF2B5EF4-FFF2-40B4-BE49-F238E27FC236}">
                  <a16:creationId xmlns:a16="http://schemas.microsoft.com/office/drawing/2014/main" id="{B6260851-BB30-5147-ABE4-18A3CA18F6AB}"/>
                </a:ext>
              </a:extLst>
            </p:cNvPr>
            <p:cNvSpPr txBox="1"/>
            <p:nvPr/>
          </p:nvSpPr>
          <p:spPr>
            <a:xfrm>
              <a:off x="5285506" y="2672397"/>
              <a:ext cx="1555232" cy="515526"/>
            </a:xfrm>
            <a:prstGeom prst="rect">
              <a:avLst/>
            </a:prstGeom>
            <a:noFill/>
          </p:spPr>
          <p:txBody>
            <a:bodyPr wrap="square" lIns="182880" rtlCol="0">
              <a:spAutoFit/>
            </a:bodyPr>
            <a:lstStyle/>
            <a:p>
              <a:pPr>
                <a:lnSpc>
                  <a:spcPts val="1050"/>
                </a:lnSpc>
              </a:pPr>
              <a:r>
                <a:rPr lang="en-US" sz="1000" dirty="0"/>
                <a:t>Food Quality Protection Act (FQPA) passed </a:t>
              </a:r>
              <a:br>
                <a:rPr lang="en-US" sz="1000" dirty="0"/>
              </a:br>
              <a:r>
                <a:rPr lang="en-US" sz="1000" dirty="0"/>
                <a:t>by Congress</a:t>
              </a:r>
              <a:endParaRPr lang="en-US" sz="1000" i="1" dirty="0"/>
            </a:p>
          </p:txBody>
        </p:sp>
        <p:cxnSp>
          <p:nvCxnSpPr>
            <p:cNvPr id="125" name="Straight Connector 124">
              <a:extLst>
                <a:ext uri="{FF2B5EF4-FFF2-40B4-BE49-F238E27FC236}">
                  <a16:creationId xmlns:a16="http://schemas.microsoft.com/office/drawing/2014/main" id="{2B8E6808-489A-7649-B198-0EFA6B4C6A80}"/>
                </a:ext>
              </a:extLst>
            </p:cNvPr>
            <p:cNvCxnSpPr>
              <a:cxnSpLocks/>
            </p:cNvCxnSpPr>
            <p:nvPr/>
          </p:nvCxnSpPr>
          <p:spPr>
            <a:xfrm>
              <a:off x="5316285"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54" name="1996 green ">
            <a:extLst>
              <a:ext uri="{FF2B5EF4-FFF2-40B4-BE49-F238E27FC236}">
                <a16:creationId xmlns:a16="http://schemas.microsoft.com/office/drawing/2014/main" id="{494F6BDF-7ED8-8F44-B5EB-A3B7E4F0C65A}"/>
              </a:ext>
            </a:extLst>
          </p:cNvPr>
          <p:cNvGrpSpPr/>
          <p:nvPr/>
        </p:nvGrpSpPr>
        <p:grpSpPr>
          <a:xfrm>
            <a:off x="2935415" y="1189904"/>
            <a:ext cx="1446829" cy="515526"/>
            <a:chOff x="10744200" y="1174668"/>
            <a:chExt cx="1446829" cy="515526"/>
          </a:xfrm>
        </p:grpSpPr>
        <p:sp>
          <p:nvSpPr>
            <p:cNvPr id="155" name="Oval 154">
              <a:extLst>
                <a:ext uri="{FF2B5EF4-FFF2-40B4-BE49-F238E27FC236}">
                  <a16:creationId xmlns:a16="http://schemas.microsoft.com/office/drawing/2014/main" id="{05CC5B8E-AFD9-F444-B4B3-846EF10C93D3}"/>
                </a:ext>
              </a:extLst>
            </p:cNvPr>
            <p:cNvSpPr/>
            <p:nvPr/>
          </p:nvSpPr>
          <p:spPr>
            <a:xfrm>
              <a:off x="10744200" y="119353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TextBox 155">
              <a:extLst>
                <a:ext uri="{FF2B5EF4-FFF2-40B4-BE49-F238E27FC236}">
                  <a16:creationId xmlns:a16="http://schemas.microsoft.com/office/drawing/2014/main" id="{D743959F-6EA3-EB4C-B1B8-172456318E03}"/>
                </a:ext>
              </a:extLst>
            </p:cNvPr>
            <p:cNvSpPr txBox="1"/>
            <p:nvPr/>
          </p:nvSpPr>
          <p:spPr>
            <a:xfrm>
              <a:off x="10820400" y="1174668"/>
              <a:ext cx="1370629" cy="515526"/>
            </a:xfrm>
            <a:prstGeom prst="rect">
              <a:avLst/>
            </a:prstGeom>
            <a:noFill/>
          </p:spPr>
          <p:txBody>
            <a:bodyPr wrap="square" lIns="182880" rtlCol="0">
              <a:spAutoFit/>
            </a:bodyPr>
            <a:lstStyle/>
            <a:p>
              <a:pPr>
                <a:lnSpc>
                  <a:spcPts val="1050"/>
                </a:lnSpc>
              </a:pPr>
              <a:r>
                <a:rPr lang="en-US" sz="1000" dirty="0"/>
                <a:t>Sandoz and </a:t>
              </a:r>
            </a:p>
            <a:p>
              <a:pPr>
                <a:lnSpc>
                  <a:spcPts val="1050"/>
                </a:lnSpc>
              </a:pPr>
              <a:r>
                <a:rPr lang="en-US" sz="1000" dirty="0"/>
                <a:t>Ciba-Geigy merge forming Novartis</a:t>
              </a:r>
              <a:endParaRPr lang="en-US" sz="1000" i="1" dirty="0"/>
            </a:p>
          </p:txBody>
        </p:sp>
        <p:cxnSp>
          <p:nvCxnSpPr>
            <p:cNvPr id="157" name="Straight Connector 156">
              <a:extLst>
                <a:ext uri="{FF2B5EF4-FFF2-40B4-BE49-F238E27FC236}">
                  <a16:creationId xmlns:a16="http://schemas.microsoft.com/office/drawing/2014/main" id="{C0DE1DBF-2F85-CF4F-B638-DC287DB93631}"/>
                </a:ext>
              </a:extLst>
            </p:cNvPr>
            <p:cNvCxnSpPr>
              <a:cxnSpLocks/>
            </p:cNvCxnSpPr>
            <p:nvPr/>
          </p:nvCxnSpPr>
          <p:spPr>
            <a:xfrm>
              <a:off x="10851179" y="1280396"/>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99" name="1995 gold">
            <a:extLst>
              <a:ext uri="{FF2B5EF4-FFF2-40B4-BE49-F238E27FC236}">
                <a16:creationId xmlns:a16="http://schemas.microsoft.com/office/drawing/2014/main" id="{F9A9DB6A-A967-5644-B071-BD0A31E24269}"/>
              </a:ext>
            </a:extLst>
          </p:cNvPr>
          <p:cNvGrpSpPr/>
          <p:nvPr/>
        </p:nvGrpSpPr>
        <p:grpSpPr>
          <a:xfrm>
            <a:off x="1113817" y="4105727"/>
            <a:ext cx="1810723" cy="374461"/>
            <a:chOff x="9353350" y="4213225"/>
            <a:chExt cx="1810723" cy="374461"/>
          </a:xfrm>
        </p:grpSpPr>
        <p:sp>
          <p:nvSpPr>
            <p:cNvPr id="200" name="Oval 199">
              <a:extLst>
                <a:ext uri="{FF2B5EF4-FFF2-40B4-BE49-F238E27FC236}">
                  <a16:creationId xmlns:a16="http://schemas.microsoft.com/office/drawing/2014/main" id="{FBAA9BF1-019A-064C-A824-30DC35355D14}"/>
                </a:ext>
              </a:extLst>
            </p:cNvPr>
            <p:cNvSpPr/>
            <p:nvPr/>
          </p:nvSpPr>
          <p:spPr>
            <a:xfrm>
              <a:off x="9353350"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TextBox 200">
              <a:extLst>
                <a:ext uri="{FF2B5EF4-FFF2-40B4-BE49-F238E27FC236}">
                  <a16:creationId xmlns:a16="http://schemas.microsoft.com/office/drawing/2014/main" id="{00086960-6BDD-8F4C-B3CA-40CA2397146B}"/>
                </a:ext>
              </a:extLst>
            </p:cNvPr>
            <p:cNvSpPr txBox="1"/>
            <p:nvPr/>
          </p:nvSpPr>
          <p:spPr>
            <a:xfrm>
              <a:off x="9439275" y="4213225"/>
              <a:ext cx="1724798" cy="374461"/>
            </a:xfrm>
            <a:prstGeom prst="rect">
              <a:avLst/>
            </a:prstGeom>
            <a:noFill/>
          </p:spPr>
          <p:txBody>
            <a:bodyPr wrap="square" lIns="182880" rtlCol="0">
              <a:spAutoFit/>
            </a:bodyPr>
            <a:lstStyle/>
            <a:p>
              <a:pPr>
                <a:lnSpc>
                  <a:spcPts val="1050"/>
                </a:lnSpc>
              </a:pPr>
              <a:r>
                <a:rPr lang="en-US" sz="1000" dirty="0"/>
                <a:t>AGRO holds Pesticide Resistance program</a:t>
              </a:r>
              <a:endParaRPr lang="en-US" sz="1000" i="1" dirty="0"/>
            </a:p>
          </p:txBody>
        </p:sp>
        <p:cxnSp>
          <p:nvCxnSpPr>
            <p:cNvPr id="202" name="Straight Connector 201">
              <a:extLst>
                <a:ext uri="{FF2B5EF4-FFF2-40B4-BE49-F238E27FC236}">
                  <a16:creationId xmlns:a16="http://schemas.microsoft.com/office/drawing/2014/main" id="{BA550A0D-8E0B-7448-ACBB-279664B060B1}"/>
                </a:ext>
              </a:extLst>
            </p:cNvPr>
            <p:cNvCxnSpPr>
              <a:cxnSpLocks/>
            </p:cNvCxnSpPr>
            <p:nvPr/>
          </p:nvCxnSpPr>
          <p:spPr>
            <a:xfrm>
              <a:off x="9477375" y="4318953"/>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78" name="1995 orange 2">
            <a:extLst>
              <a:ext uri="{FF2B5EF4-FFF2-40B4-BE49-F238E27FC236}">
                <a16:creationId xmlns:a16="http://schemas.microsoft.com/office/drawing/2014/main" id="{67FAFDF9-98CE-7B4E-8030-8ACB3D70431E}"/>
              </a:ext>
            </a:extLst>
          </p:cNvPr>
          <p:cNvGrpSpPr/>
          <p:nvPr/>
        </p:nvGrpSpPr>
        <p:grpSpPr>
          <a:xfrm>
            <a:off x="1105391" y="3220627"/>
            <a:ext cx="1454150" cy="656590"/>
            <a:chOff x="10744200" y="2672397"/>
            <a:chExt cx="1454150" cy="656590"/>
          </a:xfrm>
        </p:grpSpPr>
        <p:sp>
          <p:nvSpPr>
            <p:cNvPr id="79" name="Oval 78">
              <a:extLst>
                <a:ext uri="{FF2B5EF4-FFF2-40B4-BE49-F238E27FC236}">
                  <a16:creationId xmlns:a16="http://schemas.microsoft.com/office/drawing/2014/main" id="{B44E827F-2B4B-4143-95CD-0AEF9DDCCCFB}"/>
                </a:ext>
              </a:extLst>
            </p:cNvPr>
            <p:cNvSpPr/>
            <p:nvPr/>
          </p:nvSpPr>
          <p:spPr>
            <a:xfrm>
              <a:off x="10744200"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79">
              <a:extLst>
                <a:ext uri="{FF2B5EF4-FFF2-40B4-BE49-F238E27FC236}">
                  <a16:creationId xmlns:a16="http://schemas.microsoft.com/office/drawing/2014/main" id="{52E2D452-8AD3-4A42-92DD-9957F0CE74B1}"/>
                </a:ext>
              </a:extLst>
            </p:cNvPr>
            <p:cNvSpPr txBox="1"/>
            <p:nvPr/>
          </p:nvSpPr>
          <p:spPr>
            <a:xfrm>
              <a:off x="10827721" y="2672397"/>
              <a:ext cx="1370629" cy="656590"/>
            </a:xfrm>
            <a:prstGeom prst="rect">
              <a:avLst/>
            </a:prstGeom>
            <a:noFill/>
          </p:spPr>
          <p:txBody>
            <a:bodyPr wrap="square" lIns="182880" rtlCol="0">
              <a:spAutoFit/>
            </a:bodyPr>
            <a:lstStyle/>
            <a:p>
              <a:pPr>
                <a:lnSpc>
                  <a:spcPts val="1050"/>
                </a:lnSpc>
              </a:pPr>
              <a:r>
                <a:rPr lang="en-US" sz="1000" dirty="0"/>
                <a:t>PPDC Pesticide Program Dialogue Committee first established</a:t>
              </a:r>
              <a:endParaRPr lang="en-US" sz="1000" i="1" dirty="0"/>
            </a:p>
          </p:txBody>
        </p:sp>
        <p:cxnSp>
          <p:nvCxnSpPr>
            <p:cNvPr id="81" name="Straight Connector 80">
              <a:extLst>
                <a:ext uri="{FF2B5EF4-FFF2-40B4-BE49-F238E27FC236}">
                  <a16:creationId xmlns:a16="http://schemas.microsoft.com/office/drawing/2014/main" id="{161B5F07-40E9-8243-A893-3B88C8B7E411}"/>
                </a:ext>
              </a:extLst>
            </p:cNvPr>
            <p:cNvCxnSpPr>
              <a:cxnSpLocks/>
            </p:cNvCxnSpPr>
            <p:nvPr/>
          </p:nvCxnSpPr>
          <p:spPr>
            <a:xfrm>
              <a:off x="10858500"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82" name="1995 orange 1">
            <a:extLst>
              <a:ext uri="{FF2B5EF4-FFF2-40B4-BE49-F238E27FC236}">
                <a16:creationId xmlns:a16="http://schemas.microsoft.com/office/drawing/2014/main" id="{ED8CD10F-C5D7-474E-863B-B119E4BFF866}"/>
              </a:ext>
            </a:extLst>
          </p:cNvPr>
          <p:cNvGrpSpPr/>
          <p:nvPr/>
        </p:nvGrpSpPr>
        <p:grpSpPr>
          <a:xfrm>
            <a:off x="1116025" y="2683834"/>
            <a:ext cx="1454150" cy="515526"/>
            <a:chOff x="10744200" y="2913474"/>
            <a:chExt cx="1454150" cy="515526"/>
          </a:xfrm>
        </p:grpSpPr>
        <p:sp>
          <p:nvSpPr>
            <p:cNvPr id="83" name="Oval 82">
              <a:extLst>
                <a:ext uri="{FF2B5EF4-FFF2-40B4-BE49-F238E27FC236}">
                  <a16:creationId xmlns:a16="http://schemas.microsoft.com/office/drawing/2014/main" id="{B3D6F330-BA49-A14C-ABCD-BC76CF89CCE0}"/>
                </a:ext>
              </a:extLst>
            </p:cNvPr>
            <p:cNvSpPr/>
            <p:nvPr/>
          </p:nvSpPr>
          <p:spPr>
            <a:xfrm>
              <a:off x="10744200" y="2933700"/>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extBox 83">
              <a:extLst>
                <a:ext uri="{FF2B5EF4-FFF2-40B4-BE49-F238E27FC236}">
                  <a16:creationId xmlns:a16="http://schemas.microsoft.com/office/drawing/2014/main" id="{6C874CF0-1349-9944-A060-C2F955C71B9F}"/>
                </a:ext>
              </a:extLst>
            </p:cNvPr>
            <p:cNvSpPr txBox="1"/>
            <p:nvPr/>
          </p:nvSpPr>
          <p:spPr>
            <a:xfrm>
              <a:off x="10827721" y="2913474"/>
              <a:ext cx="1370629" cy="515526"/>
            </a:xfrm>
            <a:prstGeom prst="rect">
              <a:avLst/>
            </a:prstGeom>
            <a:noFill/>
          </p:spPr>
          <p:txBody>
            <a:bodyPr wrap="square" lIns="182880" rtlCol="0">
              <a:spAutoFit/>
            </a:bodyPr>
            <a:lstStyle/>
            <a:p>
              <a:pPr>
                <a:lnSpc>
                  <a:spcPts val="1050"/>
                </a:lnSpc>
              </a:pPr>
              <a:r>
                <a:rPr lang="en-US" sz="1000" dirty="0"/>
                <a:t>PMRA formed </a:t>
              </a:r>
              <a:br>
                <a:rPr lang="en-US" sz="1000" dirty="0"/>
              </a:br>
              <a:r>
                <a:rPr lang="en-US" sz="1000" dirty="0"/>
                <a:t>as part of Health Canada</a:t>
              </a:r>
              <a:endParaRPr lang="en-US" sz="1000" i="1" dirty="0"/>
            </a:p>
          </p:txBody>
        </p:sp>
        <p:cxnSp>
          <p:nvCxnSpPr>
            <p:cNvPr id="85" name="Straight Connector 84">
              <a:extLst>
                <a:ext uri="{FF2B5EF4-FFF2-40B4-BE49-F238E27FC236}">
                  <a16:creationId xmlns:a16="http://schemas.microsoft.com/office/drawing/2014/main" id="{599B0757-659A-2340-9194-1F2DEC78BAC5}"/>
                </a:ext>
              </a:extLst>
            </p:cNvPr>
            <p:cNvCxnSpPr>
              <a:cxnSpLocks/>
            </p:cNvCxnSpPr>
            <p:nvPr/>
          </p:nvCxnSpPr>
          <p:spPr>
            <a:xfrm>
              <a:off x="10858500" y="30194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86" name="1995 green ">
            <a:extLst>
              <a:ext uri="{FF2B5EF4-FFF2-40B4-BE49-F238E27FC236}">
                <a16:creationId xmlns:a16="http://schemas.microsoft.com/office/drawing/2014/main" id="{078226EC-D4FB-7E4A-8998-BBE653F7FFD7}"/>
              </a:ext>
            </a:extLst>
          </p:cNvPr>
          <p:cNvGrpSpPr/>
          <p:nvPr/>
        </p:nvGrpSpPr>
        <p:grpSpPr>
          <a:xfrm>
            <a:off x="1105391" y="1160720"/>
            <a:ext cx="1453315" cy="797654"/>
            <a:chOff x="10744200" y="1393825"/>
            <a:chExt cx="1453315" cy="797654"/>
          </a:xfrm>
        </p:grpSpPr>
        <p:sp>
          <p:nvSpPr>
            <p:cNvPr id="87" name="Oval 86">
              <a:extLst>
                <a:ext uri="{FF2B5EF4-FFF2-40B4-BE49-F238E27FC236}">
                  <a16:creationId xmlns:a16="http://schemas.microsoft.com/office/drawing/2014/main" id="{5339A9C1-2664-EA48-A2BC-DA97C31A4D37}"/>
                </a:ext>
              </a:extLst>
            </p:cNvPr>
            <p:cNvSpPr/>
            <p:nvPr/>
          </p:nvSpPr>
          <p:spPr>
            <a:xfrm>
              <a:off x="10744200" y="1428441"/>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CC89EFFD-6C5F-AB48-98DB-3130CF7F146A}"/>
                </a:ext>
              </a:extLst>
            </p:cNvPr>
            <p:cNvCxnSpPr>
              <a:cxnSpLocks/>
            </p:cNvCxnSpPr>
            <p:nvPr/>
          </p:nvCxnSpPr>
          <p:spPr>
            <a:xfrm>
              <a:off x="10871299" y="150812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5145C43D-1DB4-9D4D-8C57-B701F4F7ACA0}"/>
                </a:ext>
              </a:extLst>
            </p:cNvPr>
            <p:cNvSpPr txBox="1"/>
            <p:nvPr/>
          </p:nvSpPr>
          <p:spPr>
            <a:xfrm>
              <a:off x="10826886" y="1393825"/>
              <a:ext cx="1370629" cy="797654"/>
            </a:xfrm>
            <a:prstGeom prst="rect">
              <a:avLst/>
            </a:prstGeom>
            <a:noFill/>
          </p:spPr>
          <p:txBody>
            <a:bodyPr wrap="square" lIns="182880" rIns="182880" rtlCol="0">
              <a:spAutoFit/>
            </a:bodyPr>
            <a:lstStyle/>
            <a:p>
              <a:pPr>
                <a:lnSpc>
                  <a:spcPts val="1050"/>
                </a:lnSpc>
              </a:pPr>
              <a:r>
                <a:rPr lang="en-US" sz="1000" dirty="0"/>
                <a:t>First Dirty </a:t>
              </a:r>
              <a:br>
                <a:rPr lang="en-US" sz="1000" dirty="0"/>
              </a:br>
              <a:r>
                <a:rPr lang="en-US" sz="1000" dirty="0"/>
                <a:t>Dozen List from Environmental Working Group (EWG)</a:t>
              </a:r>
            </a:p>
          </p:txBody>
        </p:sp>
      </p:grpSp>
      <p:grpSp>
        <p:nvGrpSpPr>
          <p:cNvPr id="75" name="1995 Green Box">
            <a:extLst>
              <a:ext uri="{FF2B5EF4-FFF2-40B4-BE49-F238E27FC236}">
                <a16:creationId xmlns:a16="http://schemas.microsoft.com/office/drawing/2014/main" id="{EE2AD32F-CE33-1041-860B-B30A054EAD02}"/>
              </a:ext>
            </a:extLst>
          </p:cNvPr>
          <p:cNvGrpSpPr/>
          <p:nvPr/>
        </p:nvGrpSpPr>
        <p:grpSpPr>
          <a:xfrm>
            <a:off x="8365064" y="1075267"/>
            <a:ext cx="3386667" cy="4222045"/>
            <a:chOff x="8365064" y="1075267"/>
            <a:chExt cx="3386667" cy="4222045"/>
          </a:xfrm>
        </p:grpSpPr>
        <p:sp>
          <p:nvSpPr>
            <p:cNvPr id="76" name="1985 Orange Box">
              <a:extLst>
                <a:ext uri="{FF2B5EF4-FFF2-40B4-BE49-F238E27FC236}">
                  <a16:creationId xmlns:a16="http://schemas.microsoft.com/office/drawing/2014/main" id="{3931337F-F4A7-094A-8765-E910BE29444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EWG lists conventional grown produce with highest pesticide residues based on US government food monitoring results from USDA PDP and FDA data to inform consumers on pesticide exposure in US food supply. USDA's statements do not support EWG's interpretation to avoid certain foods.  USDA's 2015 </a:t>
              </a:r>
              <a:r>
                <a:rPr lang="en-US" sz="1400" dirty="0" err="1">
                  <a:solidFill>
                    <a:schemeClr val="tx1">
                      <a:lumMod val="75000"/>
                      <a:lumOff val="25000"/>
                    </a:schemeClr>
                  </a:solidFill>
                </a:rPr>
                <a:t>FactSheet</a:t>
              </a:r>
              <a:r>
                <a:rPr lang="en-US" sz="1400" dirty="0">
                  <a:solidFill>
                    <a:schemeClr val="tx1">
                      <a:lumMod val="75000"/>
                      <a:lumOff val="25000"/>
                    </a:schemeClr>
                  </a:solidFill>
                </a:rPr>
                <a:t> states: "Based on the PDP data, consumers can feel confident about eating a diet that is rich in fresh fruits and vegetables."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https://www.healthline.com/nutrition/dirty-dozen-foods</a:t>
              </a:r>
              <a:endParaRPr lang="en-US" sz="1050" dirty="0">
                <a:solidFill>
                  <a:schemeClr val="tx1">
                    <a:lumMod val="75000"/>
                    <a:lumOff val="25000"/>
                  </a:schemeClr>
                </a:solidFill>
              </a:endParaRPr>
            </a:p>
          </p:txBody>
        </p:sp>
        <p:sp>
          <p:nvSpPr>
            <p:cNvPr id="77" name="done">
              <a:extLst>
                <a:ext uri="{FF2B5EF4-FFF2-40B4-BE49-F238E27FC236}">
                  <a16:creationId xmlns:a16="http://schemas.microsoft.com/office/drawing/2014/main" id="{78E06726-B8E7-C849-AD36-C0B4DFEEC39A}"/>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0" name="1995 Orange Box 1">
            <a:extLst>
              <a:ext uri="{FF2B5EF4-FFF2-40B4-BE49-F238E27FC236}">
                <a16:creationId xmlns:a16="http://schemas.microsoft.com/office/drawing/2014/main" id="{ADD80AAE-FFBE-6344-9E0A-F9D454C404B8}"/>
              </a:ext>
            </a:extLst>
          </p:cNvPr>
          <p:cNvGrpSpPr/>
          <p:nvPr/>
        </p:nvGrpSpPr>
        <p:grpSpPr>
          <a:xfrm>
            <a:off x="8365064" y="1075267"/>
            <a:ext cx="3386667" cy="4222045"/>
            <a:chOff x="8365064" y="1075267"/>
            <a:chExt cx="3386667" cy="4222045"/>
          </a:xfrm>
        </p:grpSpPr>
        <p:sp>
          <p:nvSpPr>
            <p:cNvPr id="91" name="1985 Orange Box">
              <a:extLst>
                <a:ext uri="{FF2B5EF4-FFF2-40B4-BE49-F238E27FC236}">
                  <a16:creationId xmlns:a16="http://schemas.microsoft.com/office/drawing/2014/main" id="{C851741E-1352-5147-95C4-512C76241A7D}"/>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Regulation of pesticides consolidated in one agency in Canada.</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Pest Control Products Act P-9</a:t>
              </a:r>
              <a:endParaRPr lang="en-US" dirty="0"/>
            </a:p>
          </p:txBody>
        </p:sp>
        <p:sp>
          <p:nvSpPr>
            <p:cNvPr id="92" name="done">
              <a:extLst>
                <a:ext uri="{FF2B5EF4-FFF2-40B4-BE49-F238E27FC236}">
                  <a16:creationId xmlns:a16="http://schemas.microsoft.com/office/drawing/2014/main" id="{BFA04C10-3E5E-6E4D-8029-06A74AE1FE8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3" name="1995 Orange Box 2">
            <a:extLst>
              <a:ext uri="{FF2B5EF4-FFF2-40B4-BE49-F238E27FC236}">
                <a16:creationId xmlns:a16="http://schemas.microsoft.com/office/drawing/2014/main" id="{B7BA1B87-1226-A644-8A32-5482E6355B81}"/>
              </a:ext>
            </a:extLst>
          </p:cNvPr>
          <p:cNvGrpSpPr/>
          <p:nvPr/>
        </p:nvGrpSpPr>
        <p:grpSpPr>
          <a:xfrm>
            <a:off x="8365064" y="1075267"/>
            <a:ext cx="3386667" cy="4222045"/>
            <a:chOff x="8365064" y="1075267"/>
            <a:chExt cx="3386667" cy="4222045"/>
          </a:xfrm>
        </p:grpSpPr>
        <p:sp>
          <p:nvSpPr>
            <p:cNvPr id="94" name="1985 Orange Box">
              <a:extLst>
                <a:ext uri="{FF2B5EF4-FFF2-40B4-BE49-F238E27FC236}">
                  <a16:creationId xmlns:a16="http://schemas.microsoft.com/office/drawing/2014/main" id="{31F077A3-681E-6D41-A8B1-180177D2F44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PPDC a  representative federal advisory committee, meets with EPA on a regular basis to discuss pesticide regulatory, policy, and program implementation issues; It is a forum </a:t>
              </a:r>
              <a:br>
                <a:rPr lang="en-US" sz="1400" dirty="0">
                  <a:solidFill>
                    <a:schemeClr val="tx1">
                      <a:lumMod val="75000"/>
                      <a:lumOff val="25000"/>
                    </a:schemeClr>
                  </a:solidFill>
                </a:rPr>
              </a:br>
              <a:r>
                <a:rPr lang="en-US" sz="1400" dirty="0">
                  <a:solidFill>
                    <a:schemeClr val="tx1">
                      <a:lumMod val="75000"/>
                      <a:lumOff val="25000"/>
                    </a:schemeClr>
                  </a:solidFill>
                </a:rPr>
                <a:t>for a diverse group of stakeholder appointees to provide feedback. </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5"/>
                </a:rPr>
                <a:t>https://www.epa.gov/pesticide-advisory-committees-and-regulatory-partners/pesticide-program-dialogue-committee-ppdc</a:t>
              </a:r>
              <a:endParaRPr lang="en-US" sz="1050" dirty="0">
                <a:solidFill>
                  <a:schemeClr val="tx1">
                    <a:lumMod val="75000"/>
                    <a:lumOff val="25000"/>
                  </a:schemeClr>
                </a:solidFill>
              </a:endParaRPr>
            </a:p>
            <a:p>
              <a:pPr>
                <a:spcAft>
                  <a:spcPts val="600"/>
                </a:spcAft>
              </a:pPr>
              <a:endParaRPr lang="en-US" dirty="0"/>
            </a:p>
          </p:txBody>
        </p:sp>
        <p:sp>
          <p:nvSpPr>
            <p:cNvPr id="95" name="done">
              <a:extLst>
                <a:ext uri="{FF2B5EF4-FFF2-40B4-BE49-F238E27FC236}">
                  <a16:creationId xmlns:a16="http://schemas.microsoft.com/office/drawing/2014/main" id="{DE28678B-7CE6-0E49-85D1-A9DAF47C2FE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07" name="1995 Gold Box ">
            <a:extLst>
              <a:ext uri="{FF2B5EF4-FFF2-40B4-BE49-F238E27FC236}">
                <a16:creationId xmlns:a16="http://schemas.microsoft.com/office/drawing/2014/main" id="{6C716CE4-11BE-2E41-8574-2603D26F02B2}"/>
              </a:ext>
            </a:extLst>
          </p:cNvPr>
          <p:cNvGrpSpPr/>
          <p:nvPr/>
        </p:nvGrpSpPr>
        <p:grpSpPr>
          <a:xfrm>
            <a:off x="8365064" y="1075267"/>
            <a:ext cx="3386667" cy="4222045"/>
            <a:chOff x="8365064" y="1075267"/>
            <a:chExt cx="3386667" cy="4222045"/>
          </a:xfrm>
        </p:grpSpPr>
        <p:sp>
          <p:nvSpPr>
            <p:cNvPr id="208" name="1985 Orange Box">
              <a:extLst>
                <a:ext uri="{FF2B5EF4-FFF2-40B4-BE49-F238E27FC236}">
                  <a16:creationId xmlns:a16="http://schemas.microsoft.com/office/drawing/2014/main" id="{6DE6ADC1-0AEF-E34D-B685-4347562FD1D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A special topic AGRO symposium entitled "Molecular Genetics and Evolution of Pesticide Resistance”</a:t>
              </a:r>
              <a:br>
                <a:rPr lang="en-US" sz="1400" dirty="0">
                  <a:solidFill>
                    <a:schemeClr val="tx1"/>
                  </a:solidFill>
                </a:rPr>
              </a:br>
              <a:r>
                <a:rPr lang="en-US" sz="1400" dirty="0">
                  <a:solidFill>
                    <a:schemeClr val="tx1"/>
                  </a:solidFill>
                </a:rPr>
                <a:t>was held in Big Sky, MT.</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AGRO History Document  1976-2001; </a:t>
              </a:r>
              <a:r>
                <a:rPr lang="en-US" sz="1050" dirty="0">
                  <a:solidFill>
                    <a:schemeClr val="tx1">
                      <a:lumMod val="75000"/>
                      <a:lumOff val="25000"/>
                    </a:schemeClr>
                  </a:solidFill>
                  <a:hlinkClick r:id="rId6"/>
                </a:rPr>
                <a:t>https://pubs.acs.org/doi/pdf/10.1021/jf0115286</a:t>
              </a:r>
              <a:endParaRPr lang="en-US" sz="1050" dirty="0">
                <a:solidFill>
                  <a:schemeClr val="tx1">
                    <a:lumMod val="75000"/>
                    <a:lumOff val="25000"/>
                  </a:schemeClr>
                </a:solidFill>
              </a:endParaRPr>
            </a:p>
            <a:p>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sz="1050" dirty="0">
                <a:solidFill>
                  <a:schemeClr val="tx1">
                    <a:lumMod val="75000"/>
                    <a:lumOff val="25000"/>
                  </a:schemeClr>
                </a:solidFill>
              </a:endParaRPr>
            </a:p>
          </p:txBody>
        </p:sp>
        <p:sp>
          <p:nvSpPr>
            <p:cNvPr id="209" name="done">
              <a:extLst>
                <a:ext uri="{FF2B5EF4-FFF2-40B4-BE49-F238E27FC236}">
                  <a16:creationId xmlns:a16="http://schemas.microsoft.com/office/drawing/2014/main" id="{29103E88-C246-9C4A-B6E9-479998BCEBD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22" name="1996 Green Box">
            <a:extLst>
              <a:ext uri="{FF2B5EF4-FFF2-40B4-BE49-F238E27FC236}">
                <a16:creationId xmlns:a16="http://schemas.microsoft.com/office/drawing/2014/main" id="{89A1EDDE-4451-F541-88D3-D7C452E470B7}"/>
              </a:ext>
            </a:extLst>
          </p:cNvPr>
          <p:cNvGrpSpPr/>
          <p:nvPr/>
        </p:nvGrpSpPr>
        <p:grpSpPr>
          <a:xfrm>
            <a:off x="8365064" y="1075267"/>
            <a:ext cx="3386667" cy="4222045"/>
            <a:chOff x="8365064" y="1075267"/>
            <a:chExt cx="3386667" cy="4222045"/>
          </a:xfrm>
        </p:grpSpPr>
        <p:sp>
          <p:nvSpPr>
            <p:cNvPr id="223" name="1985 Orange Box">
              <a:extLst>
                <a:ext uri="{FF2B5EF4-FFF2-40B4-BE49-F238E27FC236}">
                  <a16:creationId xmlns:a16="http://schemas.microsoft.com/office/drawing/2014/main" id="{162F9D4F-7FF5-6F47-9008-1A8D5DDB118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Novartis forms and was one of the largest mergers in history at the time.</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7"/>
                </a:rPr>
                <a:t>https://en.wikipedia.org/wiki/Novartis</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dirty="0"/>
            </a:p>
          </p:txBody>
        </p:sp>
        <p:sp>
          <p:nvSpPr>
            <p:cNvPr id="224" name="done">
              <a:extLst>
                <a:ext uri="{FF2B5EF4-FFF2-40B4-BE49-F238E27FC236}">
                  <a16:creationId xmlns:a16="http://schemas.microsoft.com/office/drawing/2014/main" id="{6685E6E9-7E33-7C42-ACC9-74E9FC9BF999}"/>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6" name="1996 Orange Box 1">
            <a:extLst>
              <a:ext uri="{FF2B5EF4-FFF2-40B4-BE49-F238E27FC236}">
                <a16:creationId xmlns:a16="http://schemas.microsoft.com/office/drawing/2014/main" id="{B09A002E-7BF6-124B-B0FF-592E3678C878}"/>
              </a:ext>
            </a:extLst>
          </p:cNvPr>
          <p:cNvGrpSpPr/>
          <p:nvPr/>
        </p:nvGrpSpPr>
        <p:grpSpPr>
          <a:xfrm>
            <a:off x="8365064" y="1075267"/>
            <a:ext cx="3386667" cy="4222045"/>
            <a:chOff x="8365064" y="1075267"/>
            <a:chExt cx="3386667" cy="4222045"/>
          </a:xfrm>
        </p:grpSpPr>
        <p:sp>
          <p:nvSpPr>
            <p:cNvPr id="97" name="1985 Orange Box">
              <a:extLst>
                <a:ext uri="{FF2B5EF4-FFF2-40B4-BE49-F238E27FC236}">
                  <a16:creationId xmlns:a16="http://schemas.microsoft.com/office/drawing/2014/main" id="{ED5C1183-8020-5A45-BE22-83049F05032D}"/>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FQPA resulted in a revised Paradigm for Risk Assessment in how EPA evaluates pesticides for human safety, including introducing the concepts of aggregate exposure from multiple routes, cumulative risk from pesticides with common mechanism of toxicity, and additional safety factors for assessment of children. It passed unanimously by Congress.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8"/>
                </a:rPr>
                <a:t>https://www.epa.gov/laws-regulations/summary-food-quality-protection-act</a:t>
              </a:r>
              <a:r>
                <a:rPr lang="en-US" sz="1050" dirty="0">
                  <a:solidFill>
                    <a:schemeClr val="tx1">
                      <a:lumMod val="75000"/>
                      <a:lumOff val="25000"/>
                    </a:schemeClr>
                  </a:solidFill>
                </a:rPr>
                <a:t>   OR </a:t>
              </a:r>
              <a:r>
                <a:rPr lang="en-US" sz="1050" dirty="0">
                  <a:solidFill>
                    <a:schemeClr val="tx1">
                      <a:lumMod val="75000"/>
                      <a:lumOff val="25000"/>
                    </a:schemeClr>
                  </a:solidFill>
                  <a:hlinkClick r:id="rId9"/>
                </a:rPr>
                <a:t>https://en.wikipedia.org/wiki/Food_Quality_Protection_Act</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endParaRPr lang="en-US" dirty="0"/>
            </a:p>
          </p:txBody>
        </p:sp>
        <p:sp>
          <p:nvSpPr>
            <p:cNvPr id="98" name="done">
              <a:extLst>
                <a:ext uri="{FF2B5EF4-FFF2-40B4-BE49-F238E27FC236}">
                  <a16:creationId xmlns:a16="http://schemas.microsoft.com/office/drawing/2014/main" id="{988188F7-82E8-0F45-9CB8-84485A1D1D5B}"/>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10" name="1996 Orange Box 2">
            <a:extLst>
              <a:ext uri="{FF2B5EF4-FFF2-40B4-BE49-F238E27FC236}">
                <a16:creationId xmlns:a16="http://schemas.microsoft.com/office/drawing/2014/main" id="{D795D0E3-257E-104F-BF8B-4CD474FF8C44}"/>
              </a:ext>
            </a:extLst>
          </p:cNvPr>
          <p:cNvGrpSpPr/>
          <p:nvPr/>
        </p:nvGrpSpPr>
        <p:grpSpPr>
          <a:xfrm>
            <a:off x="8365064" y="1075267"/>
            <a:ext cx="3386667" cy="4222045"/>
            <a:chOff x="8365064" y="1075267"/>
            <a:chExt cx="3386667" cy="4222045"/>
          </a:xfrm>
        </p:grpSpPr>
        <p:sp>
          <p:nvSpPr>
            <p:cNvPr id="211" name="1985 Orange Box">
              <a:extLst>
                <a:ext uri="{FF2B5EF4-FFF2-40B4-BE49-F238E27FC236}">
                  <a16:creationId xmlns:a16="http://schemas.microsoft.com/office/drawing/2014/main" id="{96ED4F11-27FB-B646-8A83-7A8A30F4CEE3}"/>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Harmonized  guidelines were published by EPA supporting methods of residue analysis for crop protection products reducing variation among the testing procedures.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0"/>
                </a:rPr>
                <a:t>https://www.epa.gov/test-guidelines-pesticides-and-toxic-substances/series-860-residue-chemistry-test-guidelines</a:t>
              </a:r>
              <a:r>
                <a:rPr lang="en-US" sz="1050" dirty="0">
                  <a:solidFill>
                    <a:schemeClr val="tx1">
                      <a:lumMod val="75000"/>
                      <a:lumOff val="25000"/>
                    </a:schemeClr>
                  </a:solidFill>
                </a:rPr>
                <a:t> </a:t>
              </a:r>
              <a:endParaRPr lang="en-US" dirty="0"/>
            </a:p>
          </p:txBody>
        </p:sp>
        <p:sp>
          <p:nvSpPr>
            <p:cNvPr id="212" name="done">
              <a:extLst>
                <a:ext uri="{FF2B5EF4-FFF2-40B4-BE49-F238E27FC236}">
                  <a16:creationId xmlns:a16="http://schemas.microsoft.com/office/drawing/2014/main" id="{4EC07DD7-001A-704C-A6DF-7242F1AC61EA}"/>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76" name="1996 Teal Box 1">
            <a:extLst>
              <a:ext uri="{FF2B5EF4-FFF2-40B4-BE49-F238E27FC236}">
                <a16:creationId xmlns:a16="http://schemas.microsoft.com/office/drawing/2014/main" id="{8AB0F294-52DA-964A-8398-00D63D724458}"/>
              </a:ext>
            </a:extLst>
          </p:cNvPr>
          <p:cNvGrpSpPr/>
          <p:nvPr/>
        </p:nvGrpSpPr>
        <p:grpSpPr>
          <a:xfrm>
            <a:off x="8365064" y="1075267"/>
            <a:ext cx="3386667" cy="4222045"/>
            <a:chOff x="8365064" y="1075267"/>
            <a:chExt cx="3386667" cy="4222045"/>
          </a:xfrm>
        </p:grpSpPr>
        <p:sp>
          <p:nvSpPr>
            <p:cNvPr id="177" name="1985 Orange Box">
              <a:extLst>
                <a:ext uri="{FF2B5EF4-FFF2-40B4-BE49-F238E27FC236}">
                  <a16:creationId xmlns:a16="http://schemas.microsoft.com/office/drawing/2014/main" id="{FF275173-46CD-6843-B5DA-5D4272D7F44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Monsanto introduced glyphosate-resistant soybean and later (1998) introduced glyphosate-resistant corn.</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1"/>
                </a:rPr>
                <a:t>https://beyondpesticides.org/programs/genetic-engineering/herbicide-tolerance</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dirty="0"/>
            </a:p>
          </p:txBody>
        </p:sp>
        <p:sp>
          <p:nvSpPr>
            <p:cNvPr id="178" name="done">
              <a:extLst>
                <a:ext uri="{FF2B5EF4-FFF2-40B4-BE49-F238E27FC236}">
                  <a16:creationId xmlns:a16="http://schemas.microsoft.com/office/drawing/2014/main" id="{5EB9C717-7CA8-3A43-BAAD-8434EB80D52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79" name="1996 Teal Box 2">
            <a:extLst>
              <a:ext uri="{FF2B5EF4-FFF2-40B4-BE49-F238E27FC236}">
                <a16:creationId xmlns:a16="http://schemas.microsoft.com/office/drawing/2014/main" id="{9805B2EF-4742-E648-AA5B-65E719C28427}"/>
              </a:ext>
            </a:extLst>
          </p:cNvPr>
          <p:cNvGrpSpPr/>
          <p:nvPr/>
        </p:nvGrpSpPr>
        <p:grpSpPr>
          <a:xfrm>
            <a:off x="8365064" y="1075267"/>
            <a:ext cx="3386667" cy="4222045"/>
            <a:chOff x="8365064" y="1075267"/>
            <a:chExt cx="3386667" cy="4222045"/>
          </a:xfrm>
        </p:grpSpPr>
        <p:sp>
          <p:nvSpPr>
            <p:cNvPr id="180" name="1985 Orange Box">
              <a:extLst>
                <a:ext uri="{FF2B5EF4-FFF2-40B4-BE49-F238E27FC236}">
                  <a16:creationId xmlns:a16="http://schemas.microsoft.com/office/drawing/2014/main" id="{8672C7BC-06C4-B44B-AA46-99767B84972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300" dirty="0">
                  <a:solidFill>
                    <a:schemeClr val="tx1">
                      <a:lumMod val="75000"/>
                      <a:lumOff val="25000"/>
                    </a:schemeClr>
                  </a:solidFill>
                </a:rPr>
                <a:t>The book, </a:t>
              </a:r>
              <a:r>
                <a:rPr lang="en-US" sz="1300" i="1" dirty="0">
                  <a:solidFill>
                    <a:schemeClr val="tx1">
                      <a:lumMod val="75000"/>
                      <a:lumOff val="25000"/>
                    </a:schemeClr>
                  </a:solidFill>
                </a:rPr>
                <a:t>Our Stolen Future: Are We Threatening Our Fertility, Intelligence, </a:t>
              </a:r>
              <a:br>
                <a:rPr lang="en-US" sz="1300" i="1" dirty="0">
                  <a:solidFill>
                    <a:schemeClr val="tx1">
                      <a:lumMod val="75000"/>
                      <a:lumOff val="25000"/>
                    </a:schemeClr>
                  </a:solidFill>
                </a:rPr>
              </a:br>
              <a:r>
                <a:rPr lang="en-US" sz="1300" i="1" dirty="0">
                  <a:solidFill>
                    <a:schemeClr val="tx1">
                      <a:lumMod val="75000"/>
                      <a:lumOff val="25000"/>
                    </a:schemeClr>
                  </a:solidFill>
                </a:rPr>
                <a:t>and Survival? A Scientific Detective Story</a:t>
              </a:r>
              <a:r>
                <a:rPr lang="en-US" sz="1300" dirty="0">
                  <a:solidFill>
                    <a:schemeClr val="tx1">
                      <a:lumMod val="75000"/>
                      <a:lumOff val="25000"/>
                    </a:schemeClr>
                  </a:solidFill>
                </a:rPr>
                <a:t> published by Theo </a:t>
              </a:r>
              <a:r>
                <a:rPr lang="en-US" sz="1300" dirty="0" err="1">
                  <a:solidFill>
                    <a:schemeClr val="tx1">
                      <a:lumMod val="75000"/>
                      <a:lumOff val="25000"/>
                    </a:schemeClr>
                  </a:solidFill>
                </a:rPr>
                <a:t>Colborn</a:t>
              </a:r>
              <a:r>
                <a:rPr lang="en-US" sz="1300" dirty="0">
                  <a:solidFill>
                    <a:schemeClr val="tx1">
                      <a:lumMod val="75000"/>
                      <a:lumOff val="25000"/>
                    </a:schemeClr>
                  </a:solidFill>
                </a:rPr>
                <a:t> chronicles the development of the endocrine disruptor hypothesis by </a:t>
              </a:r>
              <a:r>
                <a:rPr lang="en-US" sz="1300" dirty="0" err="1">
                  <a:solidFill>
                    <a:schemeClr val="tx1">
                      <a:lumMod val="75000"/>
                      <a:lumOff val="25000"/>
                    </a:schemeClr>
                  </a:solidFill>
                </a:rPr>
                <a:t>Colborn</a:t>
              </a:r>
              <a:r>
                <a:rPr lang="en-US" sz="1300" dirty="0">
                  <a:solidFill>
                    <a:schemeClr val="tx1">
                      <a:lumMod val="75000"/>
                      <a:lumOff val="25000"/>
                    </a:schemeClr>
                  </a:solidFill>
                </a:rPr>
                <a:t> AND importantly ultimately influenced government policy through congressional hearings and helped foster the development of a research and regulation initiative within the United States Environmental Protection Agency (EPA).</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2"/>
                </a:rPr>
                <a:t>https://en.wikipedia.org/wiki/Our_Stolen_Future</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dirty="0"/>
            </a:p>
          </p:txBody>
        </p:sp>
        <p:sp>
          <p:nvSpPr>
            <p:cNvPr id="181" name="done">
              <a:extLst>
                <a:ext uri="{FF2B5EF4-FFF2-40B4-BE49-F238E27FC236}">
                  <a16:creationId xmlns:a16="http://schemas.microsoft.com/office/drawing/2014/main" id="{E9129C83-64FC-A044-A14C-3EBC85F903A8}"/>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90" name="1996 Teal Box 3">
            <a:extLst>
              <a:ext uri="{FF2B5EF4-FFF2-40B4-BE49-F238E27FC236}">
                <a16:creationId xmlns:a16="http://schemas.microsoft.com/office/drawing/2014/main" id="{203EA2BC-B291-8D4B-9DDA-3EE40A93F09D}"/>
              </a:ext>
            </a:extLst>
          </p:cNvPr>
          <p:cNvGrpSpPr/>
          <p:nvPr/>
        </p:nvGrpSpPr>
        <p:grpSpPr>
          <a:xfrm>
            <a:off x="8365064" y="1075267"/>
            <a:ext cx="3386667" cy="4222045"/>
            <a:chOff x="8365064" y="1075267"/>
            <a:chExt cx="3386667" cy="4222045"/>
          </a:xfrm>
        </p:grpSpPr>
        <p:sp>
          <p:nvSpPr>
            <p:cNvPr id="191" name="1985 Orange Box">
              <a:extLst>
                <a:ext uri="{FF2B5EF4-FFF2-40B4-BE49-F238E27FC236}">
                  <a16:creationId xmlns:a16="http://schemas.microsoft.com/office/drawing/2014/main" id="{5D2DF803-2E60-8641-B2FB-65AA393D8C4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200" dirty="0">
                  <a:solidFill>
                    <a:schemeClr val="tx1">
                      <a:lumMod val="75000"/>
                      <a:lumOff val="25000"/>
                    </a:schemeClr>
                  </a:solidFill>
                </a:rPr>
                <a:t>Genetic engineering is a key component of modern agricultural biotechnology.  Although the first genetic engineered (GE) plant was the tomato  in 1982, commercial use of genetically engineered major crops occurred in 1996.  The first traits incorporated were herbicide tolerance (HT), resistance to insects and resistance to environmental stresses like drought. The majority of acreage planted with GE crops are either HT or insect resistant.  Other features being incorporated into GE crops are nutrient enhancements </a:t>
              </a:r>
              <a:br>
                <a:rPr lang="en-US" sz="1200" dirty="0">
                  <a:solidFill>
                    <a:schemeClr val="tx1">
                      <a:lumMod val="75000"/>
                      <a:lumOff val="25000"/>
                    </a:schemeClr>
                  </a:solidFill>
                </a:rPr>
              </a:br>
              <a:r>
                <a:rPr lang="en-US" sz="1200" dirty="0">
                  <a:solidFill>
                    <a:schemeClr val="tx1">
                      <a:lumMod val="75000"/>
                      <a:lumOff val="25000"/>
                    </a:schemeClr>
                  </a:solidFill>
                </a:rPr>
                <a:t>for seed or feed and incorporation of traits beyond the usual food and fiber such as production of pharmaceuticals.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3"/>
                </a:rPr>
                <a:t>https://www.ers.usda.gov</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dirty="0"/>
            </a:p>
          </p:txBody>
        </p:sp>
        <p:sp>
          <p:nvSpPr>
            <p:cNvPr id="192" name="done">
              <a:extLst>
                <a:ext uri="{FF2B5EF4-FFF2-40B4-BE49-F238E27FC236}">
                  <a16:creationId xmlns:a16="http://schemas.microsoft.com/office/drawing/2014/main" id="{497EB5C2-EDAA-CE48-A508-EDC145B25593}"/>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19" name="1998 Orange Box 1">
            <a:extLst>
              <a:ext uri="{FF2B5EF4-FFF2-40B4-BE49-F238E27FC236}">
                <a16:creationId xmlns:a16="http://schemas.microsoft.com/office/drawing/2014/main" id="{5AFF79A3-1826-C546-B425-B4F90ED0FBC0}"/>
              </a:ext>
            </a:extLst>
          </p:cNvPr>
          <p:cNvGrpSpPr/>
          <p:nvPr/>
        </p:nvGrpSpPr>
        <p:grpSpPr>
          <a:xfrm>
            <a:off x="8365064" y="1075267"/>
            <a:ext cx="3386667" cy="4222045"/>
            <a:chOff x="8365064" y="1075267"/>
            <a:chExt cx="3386667" cy="4222045"/>
          </a:xfrm>
        </p:grpSpPr>
        <p:sp>
          <p:nvSpPr>
            <p:cNvPr id="220" name="1985 Orange Box">
              <a:extLst>
                <a:ext uri="{FF2B5EF4-FFF2-40B4-BE49-F238E27FC236}">
                  <a16:creationId xmlns:a16="http://schemas.microsoft.com/office/drawing/2014/main" id="{1F333536-188A-6F46-84D4-4E902687E0B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EPA outlined the Endocrine Disruptor Screening Program (EDSP), which is one outcome of the FQPA Act of 1996 requiring development of a program to determine if the effect that certain substances have in humans is similar to the effect produced by a naturally occurring hormone.</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4"/>
                </a:rPr>
                <a:t>https://www.epa.gov/endocrine-disruption/endocrine-disruptor-screening-program-timeline</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endParaRPr lang="en-US" dirty="0"/>
            </a:p>
          </p:txBody>
        </p:sp>
        <p:sp>
          <p:nvSpPr>
            <p:cNvPr id="221" name="done">
              <a:extLst>
                <a:ext uri="{FF2B5EF4-FFF2-40B4-BE49-F238E27FC236}">
                  <a16:creationId xmlns:a16="http://schemas.microsoft.com/office/drawing/2014/main" id="{F40F8364-B6C6-CB4D-8C0E-79FD79A759C9}"/>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4" name="1998 Orange Box 2">
            <a:extLst>
              <a:ext uri="{FF2B5EF4-FFF2-40B4-BE49-F238E27FC236}">
                <a16:creationId xmlns:a16="http://schemas.microsoft.com/office/drawing/2014/main" id="{077ACA6F-D05D-B547-AB6B-365925C2226C}"/>
              </a:ext>
            </a:extLst>
          </p:cNvPr>
          <p:cNvGrpSpPr/>
          <p:nvPr/>
        </p:nvGrpSpPr>
        <p:grpSpPr>
          <a:xfrm>
            <a:off x="8365064" y="1075267"/>
            <a:ext cx="3386667" cy="4222045"/>
            <a:chOff x="8365064" y="1075267"/>
            <a:chExt cx="3386667" cy="4222045"/>
          </a:xfrm>
        </p:grpSpPr>
        <p:sp>
          <p:nvSpPr>
            <p:cNvPr id="145" name="1985 Orange Box">
              <a:extLst>
                <a:ext uri="{FF2B5EF4-FFF2-40B4-BE49-F238E27FC236}">
                  <a16:creationId xmlns:a16="http://schemas.microsoft.com/office/drawing/2014/main" id="{A0F34630-9337-9743-A844-40A407A86A0A}"/>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This first Green Chemistry award </a:t>
              </a:r>
              <a:br>
                <a:rPr lang="en-US" sz="1400" dirty="0">
                  <a:solidFill>
                    <a:schemeClr val="tx1">
                      <a:lumMod val="75000"/>
                      <a:lumOff val="25000"/>
                    </a:schemeClr>
                  </a:solidFill>
                </a:rPr>
              </a:br>
              <a:r>
                <a:rPr lang="en-US" sz="1400" dirty="0">
                  <a:solidFill>
                    <a:schemeClr val="tx1">
                      <a:lumMod val="75000"/>
                      <a:lumOff val="25000"/>
                    </a:schemeClr>
                  </a:solidFill>
                </a:rPr>
                <a:t>was presented by EPA to Rohm and Hass to recognize the invention and commercialization of a new chemical class insecticides, the Molt Accelerating Compounds (MAC), </a:t>
              </a:r>
              <a:br>
                <a:rPr lang="en-US" sz="1400" dirty="0">
                  <a:solidFill>
                    <a:schemeClr val="tx1">
                      <a:lumMod val="75000"/>
                      <a:lumOff val="25000"/>
                    </a:schemeClr>
                  </a:solidFill>
                </a:rPr>
              </a:br>
              <a:r>
                <a:rPr lang="en-US" sz="1400" dirty="0">
                  <a:solidFill>
                    <a:schemeClr val="tx1">
                      <a:lumMod val="75000"/>
                      <a:lumOff val="25000"/>
                    </a:schemeClr>
                  </a:solidFill>
                </a:rPr>
                <a:t>as exemplified by Confirm™ (tebufenozide),  and the related selective insect control agents halofenozide and </a:t>
              </a:r>
              <a:r>
                <a:rPr lang="en-US" sz="1400" dirty="0" err="1">
                  <a:solidFill>
                    <a:schemeClr val="tx1">
                      <a:lumMod val="75000"/>
                      <a:lumOff val="25000"/>
                    </a:schemeClr>
                  </a:solidFill>
                </a:rPr>
                <a:t>methoxyfenozide</a:t>
              </a:r>
              <a:r>
                <a:rPr lang="en-US" sz="1400" dirty="0">
                  <a:solidFill>
                    <a:schemeClr val="tx1">
                      <a:lumMod val="75000"/>
                      <a:lumOff val="25000"/>
                    </a:schemeClr>
                  </a:solidFill>
                </a:rPr>
                <a:t>.</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5"/>
                </a:rPr>
                <a:t>www.epa.gov/greenchemistry/presidential-green-chemistry-challenge-1998-designing-greener-chemicals-award</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endParaRPr lang="en-US" dirty="0"/>
            </a:p>
          </p:txBody>
        </p:sp>
        <p:sp>
          <p:nvSpPr>
            <p:cNvPr id="146" name="done">
              <a:extLst>
                <a:ext uri="{FF2B5EF4-FFF2-40B4-BE49-F238E27FC236}">
                  <a16:creationId xmlns:a16="http://schemas.microsoft.com/office/drawing/2014/main" id="{8FAF8F11-7435-9F49-83EB-993D82ECA51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13" name="1999 Gold Box">
            <a:extLst>
              <a:ext uri="{FF2B5EF4-FFF2-40B4-BE49-F238E27FC236}">
                <a16:creationId xmlns:a16="http://schemas.microsoft.com/office/drawing/2014/main" id="{5924088D-97D7-BC46-8E7F-FAD32E298F5E}"/>
              </a:ext>
            </a:extLst>
          </p:cNvPr>
          <p:cNvGrpSpPr/>
          <p:nvPr/>
        </p:nvGrpSpPr>
        <p:grpSpPr>
          <a:xfrm>
            <a:off x="8365064" y="1075267"/>
            <a:ext cx="3386667" cy="4222045"/>
            <a:chOff x="8365064" y="1075267"/>
            <a:chExt cx="3386667" cy="4222045"/>
          </a:xfrm>
        </p:grpSpPr>
        <p:sp>
          <p:nvSpPr>
            <p:cNvPr id="214" name="1985 Orange Box">
              <a:extLst>
                <a:ext uri="{FF2B5EF4-FFF2-40B4-BE49-F238E27FC236}">
                  <a16:creationId xmlns:a16="http://schemas.microsoft.com/office/drawing/2014/main" id="{A9A16BAC-3F82-D148-BB11-6ED9F443BBFA}"/>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by-laws established divisional officers of chair, chair elect, vice chair, secretary, treasurer and rotation of vice chair to chair elect serving as program chair to chair. This model remains in use today.</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AGRO History Document  1976-2001; </a:t>
              </a:r>
              <a:r>
                <a:rPr lang="en-US" sz="1050" dirty="0">
                  <a:solidFill>
                    <a:schemeClr val="tx1">
                      <a:lumMod val="75000"/>
                      <a:lumOff val="25000"/>
                    </a:schemeClr>
                  </a:solidFill>
                  <a:hlinkClick r:id="rId6"/>
                </a:rPr>
                <a:t>https://pubs.acs.org/doi/pdf/10.1021/jf0115286</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dirty="0"/>
            </a:p>
          </p:txBody>
        </p:sp>
        <p:sp>
          <p:nvSpPr>
            <p:cNvPr id="215" name="done">
              <a:extLst>
                <a:ext uri="{FF2B5EF4-FFF2-40B4-BE49-F238E27FC236}">
                  <a16:creationId xmlns:a16="http://schemas.microsoft.com/office/drawing/2014/main" id="{881636C4-732E-6648-9B9F-A7164608C33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7" name="2000 Green Box">
            <a:extLst>
              <a:ext uri="{FF2B5EF4-FFF2-40B4-BE49-F238E27FC236}">
                <a16:creationId xmlns:a16="http://schemas.microsoft.com/office/drawing/2014/main" id="{5461A9C4-1721-114A-BF2A-06E08D43A273}"/>
              </a:ext>
            </a:extLst>
          </p:cNvPr>
          <p:cNvGrpSpPr/>
          <p:nvPr/>
        </p:nvGrpSpPr>
        <p:grpSpPr>
          <a:xfrm>
            <a:off x="8365064" y="1075267"/>
            <a:ext cx="3386667" cy="4222045"/>
            <a:chOff x="8365064" y="1075267"/>
            <a:chExt cx="3386667" cy="4222045"/>
          </a:xfrm>
        </p:grpSpPr>
        <p:sp>
          <p:nvSpPr>
            <p:cNvPr id="148" name="1985 Orange Box">
              <a:extLst>
                <a:ext uri="{FF2B5EF4-FFF2-40B4-BE49-F238E27FC236}">
                  <a16:creationId xmlns:a16="http://schemas.microsoft.com/office/drawing/2014/main" id="{1847A3F5-AC75-184B-AC0A-A13F0CB0F93A}"/>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Syngenta AG is a global company that produces agrochemicals and seeds and is based in Basel, Switzerland.</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6"/>
                </a:rPr>
                <a:t>https://en.wikipedia.org/wiki/Syngenta</a:t>
              </a:r>
              <a:r>
                <a:rPr lang="en-US" sz="1050" dirty="0">
                  <a:solidFill>
                    <a:schemeClr val="tx1">
                      <a:lumMod val="75000"/>
                      <a:lumOff val="25000"/>
                    </a:schemeClr>
                  </a:solidFill>
                </a:rPr>
                <a:t> </a:t>
              </a:r>
              <a:br>
                <a:rPr lang="en-US" sz="1050" b="1" dirty="0">
                  <a:solidFill>
                    <a:schemeClr val="tx1">
                      <a:lumMod val="75000"/>
                      <a:lumOff val="25000"/>
                    </a:schemeClr>
                  </a:solidFill>
                </a:rPr>
              </a:br>
              <a:endParaRPr lang="en-US" dirty="0"/>
            </a:p>
          </p:txBody>
        </p:sp>
        <p:sp>
          <p:nvSpPr>
            <p:cNvPr id="149" name="done">
              <a:extLst>
                <a:ext uri="{FF2B5EF4-FFF2-40B4-BE49-F238E27FC236}">
                  <a16:creationId xmlns:a16="http://schemas.microsoft.com/office/drawing/2014/main" id="{DF642938-310E-2F4C-A681-857FA671937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8" name="2000 Orange Box">
            <a:extLst>
              <a:ext uri="{FF2B5EF4-FFF2-40B4-BE49-F238E27FC236}">
                <a16:creationId xmlns:a16="http://schemas.microsoft.com/office/drawing/2014/main" id="{23A23FDF-0D61-134B-8FAF-3536C00D342F}"/>
              </a:ext>
            </a:extLst>
          </p:cNvPr>
          <p:cNvGrpSpPr/>
          <p:nvPr/>
        </p:nvGrpSpPr>
        <p:grpSpPr>
          <a:xfrm>
            <a:off x="8365064" y="1075267"/>
            <a:ext cx="3386667" cy="4222045"/>
            <a:chOff x="8365064" y="1075267"/>
            <a:chExt cx="3386667" cy="4222045"/>
          </a:xfrm>
        </p:grpSpPr>
        <p:sp>
          <p:nvSpPr>
            <p:cNvPr id="169" name="1985 Orange Box">
              <a:extLst>
                <a:ext uri="{FF2B5EF4-FFF2-40B4-BE49-F238E27FC236}">
                  <a16:creationId xmlns:a16="http://schemas.microsoft.com/office/drawing/2014/main" id="{A8BFBD18-3944-9D41-9936-AA9E8DECED9D}"/>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Guidelines support the generation of  Annex II and III crop protection product residue data for pre and post registration purposes under EU Directives 91/414 EEC updated 2011.</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7"/>
                </a:rPr>
                <a:t>https://ec.europa.eu/food/sites/food/files/plant/docs/pesticides_mrl_guidelines_wrkdoc12.pdf</a:t>
              </a:r>
              <a:r>
                <a:rPr lang="en-US" sz="1050" dirty="0">
                  <a:solidFill>
                    <a:schemeClr val="tx1">
                      <a:lumMod val="75000"/>
                      <a:lumOff val="25000"/>
                    </a:schemeClr>
                  </a:solidFill>
                </a:rPr>
                <a:t> </a:t>
              </a: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dirty="0"/>
            </a:p>
          </p:txBody>
        </p:sp>
        <p:sp>
          <p:nvSpPr>
            <p:cNvPr id="170" name="done">
              <a:extLst>
                <a:ext uri="{FF2B5EF4-FFF2-40B4-BE49-F238E27FC236}">
                  <a16:creationId xmlns:a16="http://schemas.microsoft.com/office/drawing/2014/main" id="{5FC2A7C7-C4E1-FC4B-A76A-9780C7A4371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16" name="2000 Gold Box 2">
            <a:extLst>
              <a:ext uri="{FF2B5EF4-FFF2-40B4-BE49-F238E27FC236}">
                <a16:creationId xmlns:a16="http://schemas.microsoft.com/office/drawing/2014/main" id="{06670C79-CFCE-6A43-A571-481BA6942F44}"/>
              </a:ext>
            </a:extLst>
          </p:cNvPr>
          <p:cNvGrpSpPr/>
          <p:nvPr/>
        </p:nvGrpSpPr>
        <p:grpSpPr>
          <a:xfrm>
            <a:off x="8365064" y="1075267"/>
            <a:ext cx="3386667" cy="4222045"/>
            <a:chOff x="8365064" y="1075267"/>
            <a:chExt cx="3386667" cy="4222045"/>
          </a:xfrm>
        </p:grpSpPr>
        <p:sp>
          <p:nvSpPr>
            <p:cNvPr id="217" name="1985 Orange Box">
              <a:extLst>
                <a:ext uri="{FF2B5EF4-FFF2-40B4-BE49-F238E27FC236}">
                  <a16:creationId xmlns:a16="http://schemas.microsoft.com/office/drawing/2014/main" id="{BF7A4AF4-A561-F04D-9173-E590BC9D526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Membership reflects consolidation and overall employment trends in sector.</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6"/>
                </a:rPr>
                <a:t>https://pubs.acs.org/doi/pdf/10.1021/jf0115286</a:t>
              </a:r>
              <a:endParaRPr lang="en-US" sz="1050" dirty="0">
                <a:solidFill>
                  <a:schemeClr val="tx1">
                    <a:lumMod val="75000"/>
                    <a:lumOff val="25000"/>
                  </a:schemeClr>
                </a:solidFill>
              </a:endParaRPr>
            </a:p>
            <a:p>
              <a:pPr>
                <a:spcAft>
                  <a:spcPts val="600"/>
                </a:spcAft>
              </a:pPr>
              <a:r>
                <a:rPr lang="en-US" sz="1050" dirty="0">
                  <a:solidFill>
                    <a:schemeClr val="tx1">
                      <a:lumMod val="75000"/>
                      <a:lumOff val="25000"/>
                    </a:schemeClr>
                  </a:solidFill>
                </a:rPr>
                <a:t>And posted Picogram with review statistics</a:t>
              </a: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dirty="0"/>
            </a:p>
          </p:txBody>
        </p:sp>
        <p:sp>
          <p:nvSpPr>
            <p:cNvPr id="218" name="done">
              <a:extLst>
                <a:ext uri="{FF2B5EF4-FFF2-40B4-BE49-F238E27FC236}">
                  <a16:creationId xmlns:a16="http://schemas.microsoft.com/office/drawing/2014/main" id="{F9514A34-262B-5844-BB70-F4241FB6235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9" name="legends">
            <a:extLst>
              <a:ext uri="{FF2B5EF4-FFF2-40B4-BE49-F238E27FC236}">
                <a16:creationId xmlns:a16="http://schemas.microsoft.com/office/drawing/2014/main" id="{CE4A2F0F-1393-8942-B98F-1535468B6206}"/>
              </a:ext>
            </a:extLst>
          </p:cNvPr>
          <p:cNvGrpSpPr/>
          <p:nvPr/>
        </p:nvGrpSpPr>
        <p:grpSpPr>
          <a:xfrm>
            <a:off x="1077351" y="5745011"/>
            <a:ext cx="8895576" cy="256480"/>
            <a:chOff x="1077351" y="5745011"/>
            <a:chExt cx="8895576" cy="256480"/>
          </a:xfrm>
        </p:grpSpPr>
        <p:grpSp>
          <p:nvGrpSpPr>
            <p:cNvPr id="100" name="legend green">
              <a:extLst>
                <a:ext uri="{FF2B5EF4-FFF2-40B4-BE49-F238E27FC236}">
                  <a16:creationId xmlns:a16="http://schemas.microsoft.com/office/drawing/2014/main" id="{A34D6947-3F4F-E548-A065-E388B0BB425C}"/>
                </a:ext>
              </a:extLst>
            </p:cNvPr>
            <p:cNvGrpSpPr/>
            <p:nvPr/>
          </p:nvGrpSpPr>
          <p:grpSpPr>
            <a:xfrm>
              <a:off x="1077351" y="5745011"/>
              <a:ext cx="1557565" cy="256480"/>
              <a:chOff x="1280551" y="5745011"/>
              <a:chExt cx="1557565" cy="256480"/>
            </a:xfrm>
          </p:grpSpPr>
          <p:sp>
            <p:nvSpPr>
              <p:cNvPr id="113" name="Oval 112">
                <a:extLst>
                  <a:ext uri="{FF2B5EF4-FFF2-40B4-BE49-F238E27FC236}">
                    <a16:creationId xmlns:a16="http://schemas.microsoft.com/office/drawing/2014/main" id="{5D2F0795-33B0-3140-B882-9FBFFCBED93A}"/>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TextBox 113">
                <a:extLst>
                  <a:ext uri="{FF2B5EF4-FFF2-40B4-BE49-F238E27FC236}">
                    <a16:creationId xmlns:a16="http://schemas.microsoft.com/office/drawing/2014/main" id="{5B85FF6B-E2E8-F442-9772-D8C9DE11448A}"/>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101" name="Group 100">
              <a:extLst>
                <a:ext uri="{FF2B5EF4-FFF2-40B4-BE49-F238E27FC236}">
                  <a16:creationId xmlns:a16="http://schemas.microsoft.com/office/drawing/2014/main" id="{1D06EA77-5CD4-7445-B7EF-F044D3595E11}"/>
                </a:ext>
              </a:extLst>
            </p:cNvPr>
            <p:cNvGrpSpPr/>
            <p:nvPr/>
          </p:nvGrpSpPr>
          <p:grpSpPr>
            <a:xfrm>
              <a:off x="2914225" y="5745011"/>
              <a:ext cx="1557565" cy="256480"/>
              <a:chOff x="2914225" y="5745011"/>
              <a:chExt cx="1557565" cy="256480"/>
            </a:xfrm>
          </p:grpSpPr>
          <p:sp>
            <p:nvSpPr>
              <p:cNvPr id="111" name="Oval 110">
                <a:extLst>
                  <a:ext uri="{FF2B5EF4-FFF2-40B4-BE49-F238E27FC236}">
                    <a16:creationId xmlns:a16="http://schemas.microsoft.com/office/drawing/2014/main" id="{C87050A1-1AE2-544D-8A4F-D9E1A13E2D17}"/>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TextBox 111">
                <a:extLst>
                  <a:ext uri="{FF2B5EF4-FFF2-40B4-BE49-F238E27FC236}">
                    <a16:creationId xmlns:a16="http://schemas.microsoft.com/office/drawing/2014/main" id="{BC604458-A60B-A146-8237-D57E7A548F7A}"/>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102" name="legend yellow">
              <a:extLst>
                <a:ext uri="{FF2B5EF4-FFF2-40B4-BE49-F238E27FC236}">
                  <a16:creationId xmlns:a16="http://schemas.microsoft.com/office/drawing/2014/main" id="{7ADB94AE-15A9-914A-B2E5-C1D0E5E88E93}"/>
                </a:ext>
              </a:extLst>
            </p:cNvPr>
            <p:cNvGrpSpPr/>
            <p:nvPr/>
          </p:nvGrpSpPr>
          <p:grpSpPr>
            <a:xfrm>
              <a:off x="4747205" y="5768476"/>
              <a:ext cx="1557565" cy="209550"/>
              <a:chOff x="4950405" y="5768476"/>
              <a:chExt cx="1557565" cy="209550"/>
            </a:xfrm>
          </p:grpSpPr>
          <p:sp>
            <p:nvSpPr>
              <p:cNvPr id="109" name="Oval 108">
                <a:extLst>
                  <a:ext uri="{FF2B5EF4-FFF2-40B4-BE49-F238E27FC236}">
                    <a16:creationId xmlns:a16="http://schemas.microsoft.com/office/drawing/2014/main" id="{019CC37A-6D5D-874C-A9FE-E041A37BCF01}"/>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53CA3C8C-6C50-BF4D-A115-ADBA33F913A0}"/>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103" name="Group 102">
              <a:extLst>
                <a:ext uri="{FF2B5EF4-FFF2-40B4-BE49-F238E27FC236}">
                  <a16:creationId xmlns:a16="http://schemas.microsoft.com/office/drawing/2014/main" id="{7B1CF4D2-A103-9942-A851-75ACCA9D14F5}"/>
                </a:ext>
              </a:extLst>
            </p:cNvPr>
            <p:cNvGrpSpPr/>
            <p:nvPr/>
          </p:nvGrpSpPr>
          <p:grpSpPr>
            <a:xfrm>
              <a:off x="6587327" y="5745011"/>
              <a:ext cx="1557565" cy="256480"/>
              <a:chOff x="6587327" y="5745011"/>
              <a:chExt cx="1557565" cy="256480"/>
            </a:xfrm>
          </p:grpSpPr>
          <p:sp>
            <p:nvSpPr>
              <p:cNvPr id="107" name="Oval 106">
                <a:extLst>
                  <a:ext uri="{FF2B5EF4-FFF2-40B4-BE49-F238E27FC236}">
                    <a16:creationId xmlns:a16="http://schemas.microsoft.com/office/drawing/2014/main" id="{5BEFF987-1AB9-E944-83FC-96748A67E866}"/>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EE6B8FAD-D2E7-C442-8735-064D5E029DD0}"/>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104" name="legend dk blue">
              <a:extLst>
                <a:ext uri="{FF2B5EF4-FFF2-40B4-BE49-F238E27FC236}">
                  <a16:creationId xmlns:a16="http://schemas.microsoft.com/office/drawing/2014/main" id="{7C8A0FA3-A1D7-C64F-B23A-F8199B88CA62}"/>
                </a:ext>
              </a:extLst>
            </p:cNvPr>
            <p:cNvGrpSpPr/>
            <p:nvPr/>
          </p:nvGrpSpPr>
          <p:grpSpPr>
            <a:xfrm>
              <a:off x="8415362" y="5768476"/>
              <a:ext cx="1557565" cy="209550"/>
              <a:chOff x="8568556" y="5768476"/>
              <a:chExt cx="1557565" cy="209550"/>
            </a:xfrm>
          </p:grpSpPr>
          <p:sp>
            <p:nvSpPr>
              <p:cNvPr id="105" name="Oval 104">
                <a:extLst>
                  <a:ext uri="{FF2B5EF4-FFF2-40B4-BE49-F238E27FC236}">
                    <a16:creationId xmlns:a16="http://schemas.microsoft.com/office/drawing/2014/main" id="{72BBCD2C-A584-8443-B54D-08DCD73A7D29}"/>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803B596A-1912-D643-8618-DD9DCD8717C1}"/>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308598566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86"/>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5"/>
                                        </p:tgtEl>
                                        <p:attrNameLst>
                                          <p:attrName>style.visibility</p:attrName>
                                        </p:attrNameLst>
                                      </p:cBhvr>
                                      <p:to>
                                        <p:strVal val="visible"/>
                                      </p:to>
                                    </p:set>
                                  </p:childTnLst>
                                </p:cTn>
                              </p:par>
                            </p:childTnLst>
                          </p:cTn>
                        </p:par>
                      </p:childTnLst>
                    </p:cTn>
                  </p:par>
                </p:childTnLst>
              </p:cTn>
              <p:nextCondLst>
                <p:cond evt="onClick" delay="0">
                  <p:tgtEl>
                    <p:spTgt spid="86"/>
                  </p:tgtEl>
                </p:cond>
              </p:nextCondLst>
            </p:seq>
            <p:seq concurrent="1" nextAc="seek">
              <p:cTn id="12" restart="whenNotActive" fill="hold" evtFilter="cancelBubble" nodeType="interactiveSeq">
                <p:stCondLst>
                  <p:cond evt="onClick" delay="0">
                    <p:tgtEl>
                      <p:spTgt spid="75"/>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75"/>
                                        </p:tgtEl>
                                        <p:attrNameLst>
                                          <p:attrName>style.visibility</p:attrName>
                                        </p:attrNameLst>
                                      </p:cBhvr>
                                      <p:to>
                                        <p:strVal val="hidden"/>
                                      </p:to>
                                    </p:set>
                                  </p:childTnLst>
                                </p:cTn>
                              </p:par>
                            </p:childTnLst>
                          </p:cTn>
                        </p:par>
                      </p:childTnLst>
                    </p:cTn>
                  </p:par>
                </p:childTnLst>
              </p:cTn>
              <p:nextCondLst>
                <p:cond evt="onClick" delay="0">
                  <p:tgtEl>
                    <p:spTgt spid="75"/>
                  </p:tgtEl>
                </p:cond>
              </p:nextCondLst>
            </p:seq>
            <p:seq concurrent="1" nextAc="seek">
              <p:cTn id="17" restart="whenNotActive" fill="hold" evtFilter="cancelBubble" nodeType="interactiveSeq">
                <p:stCondLst>
                  <p:cond evt="onClick" delay="0">
                    <p:tgtEl>
                      <p:spTgt spid="8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90"/>
                                        </p:tgtEl>
                                        <p:attrNameLst>
                                          <p:attrName>style.visibility</p:attrName>
                                        </p:attrNameLst>
                                      </p:cBhvr>
                                      <p:to>
                                        <p:strVal val="visible"/>
                                      </p:to>
                                    </p:set>
                                  </p:childTnLst>
                                </p:cTn>
                              </p:par>
                            </p:childTnLst>
                          </p:cTn>
                        </p:par>
                      </p:childTnLst>
                    </p:cTn>
                  </p:par>
                </p:childTnLst>
              </p:cTn>
              <p:nextCondLst>
                <p:cond evt="onClick" delay="0">
                  <p:tgtEl>
                    <p:spTgt spid="82"/>
                  </p:tgtEl>
                </p:cond>
              </p:nextCondLst>
            </p:seq>
            <p:seq concurrent="1" nextAc="seek">
              <p:cTn id="22" restart="whenNotActive" fill="hold" evtFilter="cancelBubble" nodeType="interactiveSeq">
                <p:stCondLst>
                  <p:cond evt="onClick" delay="0">
                    <p:tgtEl>
                      <p:spTgt spid="9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90"/>
                                        </p:tgtEl>
                                        <p:attrNameLst>
                                          <p:attrName>style.visibility</p:attrName>
                                        </p:attrNameLst>
                                      </p:cBhvr>
                                      <p:to>
                                        <p:strVal val="hidden"/>
                                      </p:to>
                                    </p:set>
                                  </p:childTnLst>
                                </p:cTn>
                              </p:par>
                            </p:childTnLst>
                          </p:cTn>
                        </p:par>
                      </p:childTnLst>
                    </p:cTn>
                  </p:par>
                </p:childTnLst>
              </p:cTn>
              <p:nextCondLst>
                <p:cond evt="onClick" delay="0">
                  <p:tgtEl>
                    <p:spTgt spid="90"/>
                  </p:tgtEl>
                </p:cond>
              </p:nextCondLst>
            </p:seq>
            <p:seq concurrent="1" nextAc="seek">
              <p:cTn id="27" restart="whenNotActive" fill="hold" evtFilter="cancelBubble" nodeType="interactiveSeq">
                <p:stCondLst>
                  <p:cond evt="onClick" delay="0">
                    <p:tgtEl>
                      <p:spTgt spid="7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93"/>
                                        </p:tgtEl>
                                        <p:attrNameLst>
                                          <p:attrName>style.visibility</p:attrName>
                                        </p:attrNameLst>
                                      </p:cBhvr>
                                      <p:to>
                                        <p:strVal val="visible"/>
                                      </p:to>
                                    </p:set>
                                  </p:childTnLst>
                                </p:cTn>
                              </p:par>
                            </p:childTnLst>
                          </p:cTn>
                        </p:par>
                      </p:childTnLst>
                    </p:cTn>
                  </p:par>
                </p:childTnLst>
              </p:cTn>
              <p:nextCondLst>
                <p:cond evt="onClick" delay="0">
                  <p:tgtEl>
                    <p:spTgt spid="78"/>
                  </p:tgtEl>
                </p:cond>
              </p:nextCondLst>
            </p:seq>
            <p:seq concurrent="1" nextAc="seek">
              <p:cTn id="32" restart="whenNotActive" fill="hold" evtFilter="cancelBubble" nodeType="interactiveSeq">
                <p:stCondLst>
                  <p:cond evt="onClick" delay="0">
                    <p:tgtEl>
                      <p:spTgt spid="9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nodeType="clickEffect">
                                  <p:stCondLst>
                                    <p:cond delay="0"/>
                                  </p:stCondLst>
                                  <p:childTnLst>
                                    <p:set>
                                      <p:cBhvr>
                                        <p:cTn id="36" dur="1" fill="hold">
                                          <p:stCondLst>
                                            <p:cond delay="0"/>
                                          </p:stCondLst>
                                        </p:cTn>
                                        <p:tgtEl>
                                          <p:spTgt spid="93"/>
                                        </p:tgtEl>
                                        <p:attrNameLst>
                                          <p:attrName>style.visibility</p:attrName>
                                        </p:attrNameLst>
                                      </p:cBhvr>
                                      <p:to>
                                        <p:strVal val="hidden"/>
                                      </p:to>
                                    </p:set>
                                  </p:childTnLst>
                                </p:cTn>
                              </p:par>
                            </p:childTnLst>
                          </p:cTn>
                        </p:par>
                      </p:childTnLst>
                    </p:cTn>
                  </p:par>
                </p:childTnLst>
              </p:cTn>
              <p:nextCondLst>
                <p:cond evt="onClick" delay="0">
                  <p:tgtEl>
                    <p:spTgt spid="93"/>
                  </p:tgtEl>
                </p:cond>
              </p:nextCondLst>
            </p:seq>
            <p:seq concurrent="1" nextAc="seek">
              <p:cTn id="37" restart="whenNotActive" fill="hold" evtFilter="cancelBubble" nodeType="interactiveSeq">
                <p:stCondLst>
                  <p:cond evt="onClick" delay="0">
                    <p:tgtEl>
                      <p:spTgt spid="199"/>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207"/>
                                        </p:tgtEl>
                                        <p:attrNameLst>
                                          <p:attrName>style.visibility</p:attrName>
                                        </p:attrNameLst>
                                      </p:cBhvr>
                                      <p:to>
                                        <p:strVal val="visible"/>
                                      </p:to>
                                    </p:set>
                                  </p:childTnLst>
                                </p:cTn>
                              </p:par>
                            </p:childTnLst>
                          </p:cTn>
                        </p:par>
                      </p:childTnLst>
                    </p:cTn>
                  </p:par>
                </p:childTnLst>
              </p:cTn>
              <p:nextCondLst>
                <p:cond evt="onClick" delay="0">
                  <p:tgtEl>
                    <p:spTgt spid="199"/>
                  </p:tgtEl>
                </p:cond>
              </p:nextCondLst>
            </p:seq>
            <p:seq concurrent="1" nextAc="seek">
              <p:cTn id="42" restart="whenNotActive" fill="hold" evtFilter="cancelBubble" nodeType="interactiveSeq">
                <p:stCondLst>
                  <p:cond evt="onClick" delay="0">
                    <p:tgtEl>
                      <p:spTgt spid="20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nodeType="clickEffect">
                                  <p:stCondLst>
                                    <p:cond delay="0"/>
                                  </p:stCondLst>
                                  <p:childTnLst>
                                    <p:set>
                                      <p:cBhvr>
                                        <p:cTn id="46" dur="1" fill="hold">
                                          <p:stCondLst>
                                            <p:cond delay="0"/>
                                          </p:stCondLst>
                                        </p:cTn>
                                        <p:tgtEl>
                                          <p:spTgt spid="207"/>
                                        </p:tgtEl>
                                        <p:attrNameLst>
                                          <p:attrName>style.visibility</p:attrName>
                                        </p:attrNameLst>
                                      </p:cBhvr>
                                      <p:to>
                                        <p:strVal val="hidden"/>
                                      </p:to>
                                    </p:set>
                                  </p:childTnLst>
                                </p:cTn>
                              </p:par>
                            </p:childTnLst>
                          </p:cTn>
                        </p:par>
                      </p:childTnLst>
                    </p:cTn>
                  </p:par>
                </p:childTnLst>
              </p:cTn>
              <p:nextCondLst>
                <p:cond evt="onClick" delay="0">
                  <p:tgtEl>
                    <p:spTgt spid="207"/>
                  </p:tgtEl>
                </p:cond>
              </p:nextCondLst>
            </p:seq>
            <p:seq concurrent="1" nextAc="seek">
              <p:cTn id="47" restart="whenNotActive" fill="hold" evtFilter="cancelBubble" nodeType="interactiveSeq">
                <p:stCondLst>
                  <p:cond evt="onClick" delay="0">
                    <p:tgtEl>
                      <p:spTgt spid="115"/>
                    </p:tgtEl>
                  </p:cond>
                </p:stCondLst>
                <p:endSync evt="end" delay="0">
                  <p:rtn val="all"/>
                </p:endSync>
                <p:childTnLst>
                  <p:par>
                    <p:cTn id="48" fill="hold">
                      <p:stCondLst>
                        <p:cond delay="0"/>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96"/>
                                        </p:tgtEl>
                                        <p:attrNameLst>
                                          <p:attrName>style.visibility</p:attrName>
                                        </p:attrNameLst>
                                      </p:cBhvr>
                                      <p:to>
                                        <p:strVal val="visible"/>
                                      </p:to>
                                    </p:set>
                                  </p:childTnLst>
                                </p:cTn>
                              </p:par>
                            </p:childTnLst>
                          </p:cTn>
                        </p:par>
                      </p:childTnLst>
                    </p:cTn>
                  </p:par>
                </p:childTnLst>
              </p:cTn>
              <p:nextCondLst>
                <p:cond evt="onClick" delay="0">
                  <p:tgtEl>
                    <p:spTgt spid="115"/>
                  </p:tgtEl>
                </p:cond>
              </p:nextCondLst>
            </p:seq>
            <p:seq concurrent="1" nextAc="seek">
              <p:cTn id="52" restart="whenNotActive" fill="hold" evtFilter="cancelBubble" nodeType="interactiveSeq">
                <p:stCondLst>
                  <p:cond evt="onClick" delay="0">
                    <p:tgtEl>
                      <p:spTgt spid="96"/>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nodeType="clickEffect">
                                  <p:stCondLst>
                                    <p:cond delay="0"/>
                                  </p:stCondLst>
                                  <p:childTnLst>
                                    <p:set>
                                      <p:cBhvr>
                                        <p:cTn id="56" dur="1" fill="hold">
                                          <p:stCondLst>
                                            <p:cond delay="0"/>
                                          </p:stCondLst>
                                        </p:cTn>
                                        <p:tgtEl>
                                          <p:spTgt spid="96"/>
                                        </p:tgtEl>
                                        <p:attrNameLst>
                                          <p:attrName>style.visibility</p:attrName>
                                        </p:attrNameLst>
                                      </p:cBhvr>
                                      <p:to>
                                        <p:strVal val="hidden"/>
                                      </p:to>
                                    </p:set>
                                  </p:childTnLst>
                                </p:cTn>
                              </p:par>
                            </p:childTnLst>
                          </p:cTn>
                        </p:par>
                      </p:childTnLst>
                    </p:cTn>
                  </p:par>
                </p:childTnLst>
              </p:cTn>
              <p:nextCondLst>
                <p:cond evt="onClick" delay="0">
                  <p:tgtEl>
                    <p:spTgt spid="96"/>
                  </p:tgtEl>
                </p:cond>
              </p:nextCondLst>
            </p:seq>
            <p:seq concurrent="1" nextAc="seek">
              <p:cTn id="57" restart="whenNotActive" fill="hold" evtFilter="cancelBubble" nodeType="interactiveSeq">
                <p:stCondLst>
                  <p:cond evt="onClick" delay="0">
                    <p:tgtEl>
                      <p:spTgt spid="195"/>
                    </p:tgtEl>
                  </p:cond>
                </p:stCondLst>
                <p:endSync evt="end" delay="0">
                  <p:rtn val="all"/>
                </p:endSync>
                <p:childTnLst>
                  <p:par>
                    <p:cTn id="58" fill="hold">
                      <p:stCondLst>
                        <p:cond delay="0"/>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210"/>
                                        </p:tgtEl>
                                        <p:attrNameLst>
                                          <p:attrName>style.visibility</p:attrName>
                                        </p:attrNameLst>
                                      </p:cBhvr>
                                      <p:to>
                                        <p:strVal val="visible"/>
                                      </p:to>
                                    </p:set>
                                  </p:childTnLst>
                                </p:cTn>
                              </p:par>
                            </p:childTnLst>
                          </p:cTn>
                        </p:par>
                      </p:childTnLst>
                    </p:cTn>
                  </p:par>
                </p:childTnLst>
              </p:cTn>
              <p:nextCondLst>
                <p:cond evt="onClick" delay="0">
                  <p:tgtEl>
                    <p:spTgt spid="195"/>
                  </p:tgtEl>
                </p:cond>
              </p:nextCondLst>
            </p:seq>
            <p:seq concurrent="1" nextAc="seek">
              <p:cTn id="62" restart="whenNotActive" fill="hold" evtFilter="cancelBubble" nodeType="interactiveSeq">
                <p:stCondLst>
                  <p:cond evt="onClick" delay="0">
                    <p:tgtEl>
                      <p:spTgt spid="21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nodeType="clickEffect">
                                  <p:stCondLst>
                                    <p:cond delay="0"/>
                                  </p:stCondLst>
                                  <p:childTnLst>
                                    <p:set>
                                      <p:cBhvr>
                                        <p:cTn id="66" dur="1" fill="hold">
                                          <p:stCondLst>
                                            <p:cond delay="0"/>
                                          </p:stCondLst>
                                        </p:cTn>
                                        <p:tgtEl>
                                          <p:spTgt spid="210"/>
                                        </p:tgtEl>
                                        <p:attrNameLst>
                                          <p:attrName>style.visibility</p:attrName>
                                        </p:attrNameLst>
                                      </p:cBhvr>
                                      <p:to>
                                        <p:strVal val="hidden"/>
                                      </p:to>
                                    </p:set>
                                  </p:childTnLst>
                                </p:cTn>
                              </p:par>
                            </p:childTnLst>
                          </p:cTn>
                        </p:par>
                      </p:childTnLst>
                    </p:cTn>
                  </p:par>
                </p:childTnLst>
              </p:cTn>
              <p:nextCondLst>
                <p:cond evt="onClick" delay="0">
                  <p:tgtEl>
                    <p:spTgt spid="210"/>
                  </p:tgtEl>
                </p:cond>
              </p:nextCondLst>
            </p:seq>
            <p:seq concurrent="1" nextAc="seek">
              <p:cTn id="67" restart="whenNotActive" fill="hold" evtFilter="cancelBubble" nodeType="interactiveSeq">
                <p:stCondLst>
                  <p:cond evt="onClick" delay="0">
                    <p:tgtEl>
                      <p:spTgt spid="171"/>
                    </p:tgtEl>
                  </p:cond>
                </p:stCondLst>
                <p:endSync evt="end" delay="0">
                  <p:rtn val="all"/>
                </p:endSync>
                <p:childTnLst>
                  <p:par>
                    <p:cTn id="68" fill="hold">
                      <p:stCondLst>
                        <p:cond delay="0"/>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176"/>
                                        </p:tgtEl>
                                        <p:attrNameLst>
                                          <p:attrName>style.visibility</p:attrName>
                                        </p:attrNameLst>
                                      </p:cBhvr>
                                      <p:to>
                                        <p:strVal val="visible"/>
                                      </p:to>
                                    </p:set>
                                  </p:childTnLst>
                                </p:cTn>
                              </p:par>
                            </p:childTnLst>
                          </p:cTn>
                        </p:par>
                      </p:childTnLst>
                    </p:cTn>
                  </p:par>
                </p:childTnLst>
              </p:cTn>
              <p:nextCondLst>
                <p:cond evt="onClick" delay="0">
                  <p:tgtEl>
                    <p:spTgt spid="171"/>
                  </p:tgtEl>
                </p:cond>
              </p:nextCondLst>
            </p:seq>
            <p:seq concurrent="1" nextAc="seek">
              <p:cTn id="72" restart="whenNotActive" fill="hold" evtFilter="cancelBubble" nodeType="interactiveSeq">
                <p:stCondLst>
                  <p:cond evt="onClick" delay="0">
                    <p:tgtEl>
                      <p:spTgt spid="176"/>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176"/>
                                        </p:tgtEl>
                                        <p:attrNameLst>
                                          <p:attrName>style.visibility</p:attrName>
                                        </p:attrNameLst>
                                      </p:cBhvr>
                                      <p:to>
                                        <p:strVal val="hidden"/>
                                      </p:to>
                                    </p:set>
                                  </p:childTnLst>
                                </p:cTn>
                              </p:par>
                            </p:childTnLst>
                          </p:cTn>
                        </p:par>
                      </p:childTnLst>
                    </p:cTn>
                  </p:par>
                </p:childTnLst>
              </p:cTn>
              <p:nextCondLst>
                <p:cond evt="onClick" delay="0">
                  <p:tgtEl>
                    <p:spTgt spid="176"/>
                  </p:tgtEl>
                </p:cond>
              </p:nextCondLst>
            </p:seq>
            <p:seq concurrent="1" nextAc="seek">
              <p:cTn id="77" restart="whenNotActive" fill="hold" evtFilter="cancelBubble" nodeType="interactiveSeq">
                <p:stCondLst>
                  <p:cond evt="onClick" delay="0">
                    <p:tgtEl>
                      <p:spTgt spid="182"/>
                    </p:tgtEl>
                  </p:cond>
                </p:stCondLst>
                <p:endSync evt="end" delay="0">
                  <p:rtn val="all"/>
                </p:endSync>
                <p:childTnLst>
                  <p:par>
                    <p:cTn id="78" fill="hold">
                      <p:stCondLst>
                        <p:cond delay="0"/>
                      </p:stCondLst>
                      <p:childTnLst>
                        <p:par>
                          <p:cTn id="79" fill="hold">
                            <p:stCondLst>
                              <p:cond delay="0"/>
                            </p:stCondLst>
                            <p:childTnLst>
                              <p:par>
                                <p:cTn id="80" presetID="1" presetClass="entr" presetSubtype="0" fill="hold" nodeType="clickEffect">
                                  <p:stCondLst>
                                    <p:cond delay="0"/>
                                  </p:stCondLst>
                                  <p:childTnLst>
                                    <p:set>
                                      <p:cBhvr>
                                        <p:cTn id="81" dur="1" fill="hold">
                                          <p:stCondLst>
                                            <p:cond delay="0"/>
                                          </p:stCondLst>
                                        </p:cTn>
                                        <p:tgtEl>
                                          <p:spTgt spid="179"/>
                                        </p:tgtEl>
                                        <p:attrNameLst>
                                          <p:attrName>style.visibility</p:attrName>
                                        </p:attrNameLst>
                                      </p:cBhvr>
                                      <p:to>
                                        <p:strVal val="visible"/>
                                      </p:to>
                                    </p:set>
                                  </p:childTnLst>
                                </p:cTn>
                              </p:par>
                            </p:childTnLst>
                          </p:cTn>
                        </p:par>
                      </p:childTnLst>
                    </p:cTn>
                  </p:par>
                </p:childTnLst>
              </p:cTn>
              <p:nextCondLst>
                <p:cond evt="onClick" delay="0">
                  <p:tgtEl>
                    <p:spTgt spid="182"/>
                  </p:tgtEl>
                </p:cond>
              </p:nextCondLst>
            </p:seq>
            <p:seq concurrent="1" nextAc="seek">
              <p:cTn id="82" restart="whenNotActive" fill="hold" evtFilter="cancelBubble" nodeType="interactiveSeq">
                <p:stCondLst>
                  <p:cond evt="onClick" delay="0">
                    <p:tgtEl>
                      <p:spTgt spid="179"/>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179"/>
                                        </p:tgtEl>
                                        <p:attrNameLst>
                                          <p:attrName>style.visibility</p:attrName>
                                        </p:attrNameLst>
                                      </p:cBhvr>
                                      <p:to>
                                        <p:strVal val="hidden"/>
                                      </p:to>
                                    </p:set>
                                  </p:childTnLst>
                                </p:cTn>
                              </p:par>
                            </p:childTnLst>
                          </p:cTn>
                        </p:par>
                      </p:childTnLst>
                    </p:cTn>
                  </p:par>
                </p:childTnLst>
              </p:cTn>
              <p:nextCondLst>
                <p:cond evt="onClick" delay="0">
                  <p:tgtEl>
                    <p:spTgt spid="179"/>
                  </p:tgtEl>
                </p:cond>
              </p:nextCondLst>
            </p:seq>
            <p:seq concurrent="1" nextAc="seek">
              <p:cTn id="87" restart="whenNotActive" fill="hold" evtFilter="cancelBubble" nodeType="interactiveSeq">
                <p:stCondLst>
                  <p:cond evt="onClick" delay="0">
                    <p:tgtEl>
                      <p:spTgt spid="186"/>
                    </p:tgtEl>
                  </p:cond>
                </p:stCondLst>
                <p:endSync evt="end" delay="0">
                  <p:rtn val="all"/>
                </p:endSync>
                <p:childTnLst>
                  <p:par>
                    <p:cTn id="88" fill="hold">
                      <p:stCondLst>
                        <p:cond delay="0"/>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190"/>
                                        </p:tgtEl>
                                        <p:attrNameLst>
                                          <p:attrName>style.visibility</p:attrName>
                                        </p:attrNameLst>
                                      </p:cBhvr>
                                      <p:to>
                                        <p:strVal val="visible"/>
                                      </p:to>
                                    </p:set>
                                  </p:childTnLst>
                                </p:cTn>
                              </p:par>
                            </p:childTnLst>
                          </p:cTn>
                        </p:par>
                      </p:childTnLst>
                    </p:cTn>
                  </p:par>
                </p:childTnLst>
              </p:cTn>
              <p:nextCondLst>
                <p:cond evt="onClick" delay="0">
                  <p:tgtEl>
                    <p:spTgt spid="186"/>
                  </p:tgtEl>
                </p:cond>
              </p:nextCondLst>
            </p:seq>
            <p:seq concurrent="1" nextAc="seek">
              <p:cTn id="92" restart="whenNotActive" fill="hold" evtFilter="cancelBubble" nodeType="interactiveSeq">
                <p:stCondLst>
                  <p:cond evt="onClick" delay="0">
                    <p:tgtEl>
                      <p:spTgt spid="190"/>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90"/>
                                        </p:tgtEl>
                                        <p:attrNameLst>
                                          <p:attrName>style.visibility</p:attrName>
                                        </p:attrNameLst>
                                      </p:cBhvr>
                                      <p:to>
                                        <p:strVal val="hidden"/>
                                      </p:to>
                                    </p:set>
                                  </p:childTnLst>
                                </p:cTn>
                              </p:par>
                            </p:childTnLst>
                          </p:cTn>
                        </p:par>
                      </p:childTnLst>
                    </p:cTn>
                  </p:par>
                </p:childTnLst>
              </p:cTn>
              <p:nextCondLst>
                <p:cond evt="onClick" delay="0">
                  <p:tgtEl>
                    <p:spTgt spid="190"/>
                  </p:tgtEl>
                </p:cond>
              </p:nextCondLst>
            </p:seq>
            <p:seq concurrent="1" nextAc="seek">
              <p:cTn id="97" restart="whenNotActive" fill="hold" evtFilter="cancelBubble" nodeType="interactiveSeq">
                <p:stCondLst>
                  <p:cond evt="onClick" delay="0">
                    <p:tgtEl>
                      <p:spTgt spid="126"/>
                    </p:tgtEl>
                  </p:cond>
                </p:stCondLst>
                <p:endSync evt="end" delay="0">
                  <p:rtn val="all"/>
                </p:endSync>
                <p:childTnLst>
                  <p:par>
                    <p:cTn id="98" fill="hold">
                      <p:stCondLst>
                        <p:cond delay="0"/>
                      </p:stCondLst>
                      <p:childTnLst>
                        <p:par>
                          <p:cTn id="99" fill="hold">
                            <p:stCondLst>
                              <p:cond delay="0"/>
                            </p:stCondLst>
                            <p:childTnLst>
                              <p:par>
                                <p:cTn id="100" presetID="1" presetClass="entr" presetSubtype="0" fill="hold" nodeType="clickEffect">
                                  <p:stCondLst>
                                    <p:cond delay="0"/>
                                  </p:stCondLst>
                                  <p:childTnLst>
                                    <p:set>
                                      <p:cBhvr>
                                        <p:cTn id="101" dur="1" fill="hold">
                                          <p:stCondLst>
                                            <p:cond delay="0"/>
                                          </p:stCondLst>
                                        </p:cTn>
                                        <p:tgtEl>
                                          <p:spTgt spid="219"/>
                                        </p:tgtEl>
                                        <p:attrNameLst>
                                          <p:attrName>style.visibility</p:attrName>
                                        </p:attrNameLst>
                                      </p:cBhvr>
                                      <p:to>
                                        <p:strVal val="visible"/>
                                      </p:to>
                                    </p:set>
                                  </p:childTnLst>
                                </p:cTn>
                              </p:par>
                            </p:childTnLst>
                          </p:cTn>
                        </p:par>
                      </p:childTnLst>
                    </p:cTn>
                  </p:par>
                </p:childTnLst>
              </p:cTn>
              <p:nextCondLst>
                <p:cond evt="onClick" delay="0">
                  <p:tgtEl>
                    <p:spTgt spid="126"/>
                  </p:tgtEl>
                </p:cond>
              </p:nextCondLst>
            </p:seq>
            <p:seq concurrent="1" nextAc="seek">
              <p:cTn id="102" restart="whenNotActive" fill="hold" evtFilter="cancelBubble" nodeType="interactiveSeq">
                <p:stCondLst>
                  <p:cond evt="onClick" delay="0">
                    <p:tgtEl>
                      <p:spTgt spid="21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19"/>
                                        </p:tgtEl>
                                        <p:attrNameLst>
                                          <p:attrName>style.visibility</p:attrName>
                                        </p:attrNameLst>
                                      </p:cBhvr>
                                      <p:to>
                                        <p:strVal val="hidden"/>
                                      </p:to>
                                    </p:set>
                                  </p:childTnLst>
                                </p:cTn>
                              </p:par>
                            </p:childTnLst>
                          </p:cTn>
                        </p:par>
                      </p:childTnLst>
                    </p:cTn>
                  </p:par>
                </p:childTnLst>
              </p:cTn>
              <p:nextCondLst>
                <p:cond evt="onClick" delay="0">
                  <p:tgtEl>
                    <p:spTgt spid="219"/>
                  </p:tgtEl>
                </p:cond>
              </p:nextCondLst>
            </p:seq>
            <p:seq concurrent="1" nextAc="seek">
              <p:cTn id="107" restart="whenNotActive" fill="hold" evtFilter="cancelBubble" nodeType="interactiveSeq">
                <p:stCondLst>
                  <p:cond evt="onClick" delay="0">
                    <p:tgtEl>
                      <p:spTgt spid="135"/>
                    </p:tgtEl>
                  </p:cond>
                </p:stCondLst>
                <p:endSync evt="end" delay="0">
                  <p:rtn val="all"/>
                </p:endSync>
                <p:childTnLst>
                  <p:par>
                    <p:cTn id="108" fill="hold">
                      <p:stCondLst>
                        <p:cond delay="0"/>
                      </p:stCondLst>
                      <p:childTnLst>
                        <p:par>
                          <p:cTn id="109" fill="hold">
                            <p:stCondLst>
                              <p:cond delay="0"/>
                            </p:stCondLst>
                            <p:childTnLst>
                              <p:par>
                                <p:cTn id="110" presetID="1" presetClass="entr" presetSubtype="0" fill="hold" nodeType="clickEffect">
                                  <p:stCondLst>
                                    <p:cond delay="0"/>
                                  </p:stCondLst>
                                  <p:childTnLst>
                                    <p:set>
                                      <p:cBhvr>
                                        <p:cTn id="111" dur="1" fill="hold">
                                          <p:stCondLst>
                                            <p:cond delay="0"/>
                                          </p:stCondLst>
                                        </p:cTn>
                                        <p:tgtEl>
                                          <p:spTgt spid="144"/>
                                        </p:tgtEl>
                                        <p:attrNameLst>
                                          <p:attrName>style.visibility</p:attrName>
                                        </p:attrNameLst>
                                      </p:cBhvr>
                                      <p:to>
                                        <p:strVal val="visible"/>
                                      </p:to>
                                    </p:set>
                                  </p:childTnLst>
                                </p:cTn>
                              </p:par>
                            </p:childTnLst>
                          </p:cTn>
                        </p:par>
                      </p:childTnLst>
                    </p:cTn>
                  </p:par>
                </p:childTnLst>
              </p:cTn>
              <p:nextCondLst>
                <p:cond evt="onClick" delay="0">
                  <p:tgtEl>
                    <p:spTgt spid="135"/>
                  </p:tgtEl>
                </p:cond>
              </p:nextCondLst>
            </p:seq>
            <p:seq concurrent="1" nextAc="seek">
              <p:cTn id="112" restart="whenNotActive" fill="hold" evtFilter="cancelBubble" nodeType="interactiveSeq">
                <p:stCondLst>
                  <p:cond evt="onClick" delay="0">
                    <p:tgtEl>
                      <p:spTgt spid="144"/>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117" restart="whenNotActive" fill="hold" evtFilter="cancelBubble" nodeType="interactiveSeq">
                <p:stCondLst>
                  <p:cond evt="onClick" delay="0">
                    <p:tgtEl>
                      <p:spTgt spid="203"/>
                    </p:tgtEl>
                  </p:cond>
                </p:stCondLst>
                <p:endSync evt="end" delay="0">
                  <p:rtn val="all"/>
                </p:endSync>
                <p:childTnLst>
                  <p:par>
                    <p:cTn id="118" fill="hold">
                      <p:stCondLst>
                        <p:cond delay="0"/>
                      </p:stCondLst>
                      <p:childTnLst>
                        <p:par>
                          <p:cTn id="119" fill="hold">
                            <p:stCondLst>
                              <p:cond delay="0"/>
                            </p:stCondLst>
                            <p:childTnLst>
                              <p:par>
                                <p:cTn id="120" presetID="1" presetClass="entr" presetSubtype="0" fill="hold" nodeType="clickEffect">
                                  <p:stCondLst>
                                    <p:cond delay="0"/>
                                  </p:stCondLst>
                                  <p:childTnLst>
                                    <p:set>
                                      <p:cBhvr>
                                        <p:cTn id="121" dur="1" fill="hold">
                                          <p:stCondLst>
                                            <p:cond delay="0"/>
                                          </p:stCondLst>
                                        </p:cTn>
                                        <p:tgtEl>
                                          <p:spTgt spid="213"/>
                                        </p:tgtEl>
                                        <p:attrNameLst>
                                          <p:attrName>style.visibility</p:attrName>
                                        </p:attrNameLst>
                                      </p:cBhvr>
                                      <p:to>
                                        <p:strVal val="visible"/>
                                      </p:to>
                                    </p:set>
                                  </p:childTnLst>
                                </p:cTn>
                              </p:par>
                            </p:childTnLst>
                          </p:cTn>
                        </p:par>
                      </p:childTnLst>
                    </p:cTn>
                  </p:par>
                </p:childTnLst>
              </p:cTn>
              <p:nextCondLst>
                <p:cond evt="onClick" delay="0">
                  <p:tgtEl>
                    <p:spTgt spid="203"/>
                  </p:tgtEl>
                </p:cond>
              </p:nextCondLst>
            </p:seq>
            <p:seq concurrent="1" nextAc="seek">
              <p:cTn id="122" restart="whenNotActive" fill="hold" evtFilter="cancelBubble" nodeType="interactiveSeq">
                <p:stCondLst>
                  <p:cond evt="onClick" delay="0">
                    <p:tgtEl>
                      <p:spTgt spid="2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213"/>
                                        </p:tgtEl>
                                        <p:attrNameLst>
                                          <p:attrName>style.visibility</p:attrName>
                                        </p:attrNameLst>
                                      </p:cBhvr>
                                      <p:to>
                                        <p:strVal val="hidden"/>
                                      </p:to>
                                    </p:set>
                                  </p:childTnLst>
                                </p:cTn>
                              </p:par>
                            </p:childTnLst>
                          </p:cTn>
                        </p:par>
                      </p:childTnLst>
                    </p:cTn>
                  </p:par>
                </p:childTnLst>
              </p:cTn>
              <p:nextCondLst>
                <p:cond evt="onClick" delay="0">
                  <p:tgtEl>
                    <p:spTgt spid="213"/>
                  </p:tgtEl>
                </p:cond>
              </p:nextCondLst>
            </p:seq>
            <p:seq concurrent="1" nextAc="seek">
              <p:cTn id="127" restart="whenNotActive" fill="hold" evtFilter="cancelBubble" nodeType="interactiveSeq">
                <p:stCondLst>
                  <p:cond evt="onClick" delay="0">
                    <p:tgtEl>
                      <p:spTgt spid="130"/>
                    </p:tgtEl>
                  </p:cond>
                </p:stCondLst>
                <p:endSync evt="end" delay="0">
                  <p:rtn val="all"/>
                </p:endSync>
                <p:childTnLst>
                  <p:par>
                    <p:cTn id="128" fill="hold">
                      <p:stCondLst>
                        <p:cond delay="0"/>
                      </p:stCondLst>
                      <p:childTnLst>
                        <p:par>
                          <p:cTn id="129" fill="hold">
                            <p:stCondLst>
                              <p:cond delay="0"/>
                            </p:stCondLst>
                            <p:childTnLst>
                              <p:par>
                                <p:cTn id="130" presetID="1" presetClass="entr" presetSubtype="0" fill="hold" nodeType="clickEffect">
                                  <p:stCondLst>
                                    <p:cond delay="0"/>
                                  </p:stCondLst>
                                  <p:childTnLst>
                                    <p:set>
                                      <p:cBhvr>
                                        <p:cTn id="131" dur="1" fill="hold">
                                          <p:stCondLst>
                                            <p:cond delay="0"/>
                                          </p:stCondLst>
                                        </p:cTn>
                                        <p:tgtEl>
                                          <p:spTgt spid="147"/>
                                        </p:tgtEl>
                                        <p:attrNameLst>
                                          <p:attrName>style.visibility</p:attrName>
                                        </p:attrNameLst>
                                      </p:cBhvr>
                                      <p:to>
                                        <p:strVal val="visible"/>
                                      </p:to>
                                    </p:set>
                                  </p:childTnLst>
                                </p:cTn>
                              </p:par>
                            </p:childTnLst>
                          </p:cTn>
                        </p:par>
                      </p:childTnLst>
                    </p:cTn>
                  </p:par>
                </p:childTnLst>
              </p:cTn>
              <p:nextCondLst>
                <p:cond evt="onClick" delay="0">
                  <p:tgtEl>
                    <p:spTgt spid="130"/>
                  </p:tgtEl>
                </p:cond>
              </p:nextCondLst>
            </p:seq>
            <p:seq concurrent="1" nextAc="seek">
              <p:cTn id="132" restart="whenNotActive" fill="hold" evtFilter="cancelBubble" nodeType="interactiveSeq">
                <p:stCondLst>
                  <p:cond evt="onClick" delay="0">
                    <p:tgtEl>
                      <p:spTgt spid="147"/>
                    </p:tgtEl>
                  </p:cond>
                </p:stCondLst>
                <p:endSync evt="end" delay="0">
                  <p:rtn val="all"/>
                </p:endSync>
                <p:childTnLst>
                  <p:par>
                    <p:cTn id="133" fill="hold">
                      <p:stCondLst>
                        <p:cond delay="0"/>
                      </p:stCondLst>
                      <p:childTnLst>
                        <p:par>
                          <p:cTn id="134" fill="hold">
                            <p:stCondLst>
                              <p:cond delay="0"/>
                            </p:stCondLst>
                            <p:childTnLst>
                              <p:par>
                                <p:cTn id="135" presetID="1" presetClass="exit" presetSubtype="0" fill="hold" nodeType="clickEffect">
                                  <p:stCondLst>
                                    <p:cond delay="0"/>
                                  </p:stCondLst>
                                  <p:childTnLst>
                                    <p:set>
                                      <p:cBhvr>
                                        <p:cTn id="13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137" restart="whenNotActive" fill="hold" evtFilter="cancelBubble" nodeType="interactiveSeq">
                <p:stCondLst>
                  <p:cond evt="onClick" delay="0">
                    <p:tgtEl>
                      <p:spTgt spid="164"/>
                    </p:tgtEl>
                  </p:cond>
                </p:stCondLst>
                <p:endSync evt="end" delay="0">
                  <p:rtn val="all"/>
                </p:endSync>
                <p:childTnLst>
                  <p:par>
                    <p:cTn id="138" fill="hold">
                      <p:stCondLst>
                        <p:cond delay="0"/>
                      </p:stCondLst>
                      <p:childTnLst>
                        <p:par>
                          <p:cTn id="139" fill="hold">
                            <p:stCondLst>
                              <p:cond delay="0"/>
                            </p:stCondLst>
                            <p:childTnLst>
                              <p:par>
                                <p:cTn id="140" presetID="1" presetClass="entr" presetSubtype="0" fill="hold" nodeType="clickEffect">
                                  <p:stCondLst>
                                    <p:cond delay="0"/>
                                  </p:stCondLst>
                                  <p:childTnLst>
                                    <p:set>
                                      <p:cBhvr>
                                        <p:cTn id="141" dur="1" fill="hold">
                                          <p:stCondLst>
                                            <p:cond delay="0"/>
                                          </p:stCondLst>
                                        </p:cTn>
                                        <p:tgtEl>
                                          <p:spTgt spid="168"/>
                                        </p:tgtEl>
                                        <p:attrNameLst>
                                          <p:attrName>style.visibility</p:attrName>
                                        </p:attrNameLst>
                                      </p:cBhvr>
                                      <p:to>
                                        <p:strVal val="visible"/>
                                      </p:to>
                                    </p:set>
                                  </p:childTnLst>
                                </p:cTn>
                              </p:par>
                            </p:childTnLst>
                          </p:cTn>
                        </p:par>
                      </p:childTnLst>
                    </p:cTn>
                  </p:par>
                </p:childTnLst>
              </p:cTn>
              <p:nextCondLst>
                <p:cond evt="onClick" delay="0">
                  <p:tgtEl>
                    <p:spTgt spid="164"/>
                  </p:tgtEl>
                </p:cond>
              </p:nextCondLst>
            </p:seq>
            <p:seq concurrent="1" nextAc="seek">
              <p:cTn id="142" restart="whenNotActive" fill="hold" evtFilter="cancelBubble" nodeType="interactiveSeq">
                <p:stCondLst>
                  <p:cond evt="onClick" delay="0">
                    <p:tgtEl>
                      <p:spTgt spid="168"/>
                    </p:tgtEl>
                  </p:cond>
                </p:stCondLst>
                <p:endSync evt="end" delay="0">
                  <p:rtn val="all"/>
                </p:endSync>
                <p:childTnLst>
                  <p:par>
                    <p:cTn id="143" fill="hold">
                      <p:stCondLst>
                        <p:cond delay="0"/>
                      </p:stCondLst>
                      <p:childTnLst>
                        <p:par>
                          <p:cTn id="144" fill="hold">
                            <p:stCondLst>
                              <p:cond delay="0"/>
                            </p:stCondLst>
                            <p:childTnLst>
                              <p:par>
                                <p:cTn id="145" presetID="1" presetClass="exit" presetSubtype="0" fill="hold" nodeType="clickEffect">
                                  <p:stCondLst>
                                    <p:cond delay="0"/>
                                  </p:stCondLst>
                                  <p:childTnLst>
                                    <p:set>
                                      <p:cBhvr>
                                        <p:cTn id="146" dur="1" fill="hold">
                                          <p:stCondLst>
                                            <p:cond delay="0"/>
                                          </p:stCondLst>
                                        </p:cTn>
                                        <p:tgtEl>
                                          <p:spTgt spid="168"/>
                                        </p:tgtEl>
                                        <p:attrNameLst>
                                          <p:attrName>style.visibility</p:attrName>
                                        </p:attrNameLst>
                                      </p:cBhvr>
                                      <p:to>
                                        <p:strVal val="hidden"/>
                                      </p:to>
                                    </p:set>
                                  </p:childTnLst>
                                </p:cTn>
                              </p:par>
                            </p:childTnLst>
                          </p:cTn>
                        </p:par>
                      </p:childTnLst>
                    </p:cTn>
                  </p:par>
                </p:childTnLst>
              </p:cTn>
              <p:nextCondLst>
                <p:cond evt="onClick" delay="0">
                  <p:tgtEl>
                    <p:spTgt spid="168"/>
                  </p:tgtEl>
                </p:cond>
              </p:nextCondLst>
            </p:seq>
            <p:seq concurrent="1" nextAc="seek">
              <p:cTn id="147" restart="whenNotActive" fill="hold" evtFilter="cancelBubble" nodeType="interactiveSeq">
                <p:stCondLst>
                  <p:cond evt="onClick" delay="0">
                    <p:tgtEl>
                      <p:spTgt spid="140"/>
                    </p:tgtEl>
                  </p:cond>
                </p:stCondLst>
                <p:endSync evt="end" delay="0">
                  <p:rtn val="all"/>
                </p:endSync>
                <p:childTnLst>
                  <p:par>
                    <p:cTn id="148" fill="hold">
                      <p:stCondLst>
                        <p:cond delay="0"/>
                      </p:stCondLst>
                      <p:childTnLst>
                        <p:par>
                          <p:cTn id="149" fill="hold">
                            <p:stCondLst>
                              <p:cond delay="0"/>
                            </p:stCondLst>
                            <p:childTnLst>
                              <p:par>
                                <p:cTn id="150" presetID="1" presetClass="entr" presetSubtype="0" fill="hold" nodeType="clickEffect">
                                  <p:stCondLst>
                                    <p:cond delay="0"/>
                                  </p:stCondLst>
                                  <p:childTnLst>
                                    <p:set>
                                      <p:cBhvr>
                                        <p:cTn id="151" dur="1" fill="hold">
                                          <p:stCondLst>
                                            <p:cond delay="0"/>
                                          </p:stCondLst>
                                        </p:cTn>
                                        <p:tgtEl>
                                          <p:spTgt spid="216"/>
                                        </p:tgtEl>
                                        <p:attrNameLst>
                                          <p:attrName>style.visibility</p:attrName>
                                        </p:attrNameLst>
                                      </p:cBhvr>
                                      <p:to>
                                        <p:strVal val="visible"/>
                                      </p:to>
                                    </p:set>
                                  </p:childTnLst>
                                </p:cTn>
                              </p:par>
                            </p:childTnLst>
                          </p:cTn>
                        </p:par>
                      </p:childTnLst>
                    </p:cTn>
                  </p:par>
                </p:childTnLst>
              </p:cTn>
              <p:nextCondLst>
                <p:cond evt="onClick" delay="0">
                  <p:tgtEl>
                    <p:spTgt spid="140"/>
                  </p:tgtEl>
                </p:cond>
              </p:nextCondLst>
            </p:seq>
            <p:seq concurrent="1" nextAc="seek">
              <p:cTn id="152" restart="whenNotActive" fill="hold" evtFilter="cancelBubble" nodeType="interactiveSeq">
                <p:stCondLst>
                  <p:cond evt="onClick" delay="0">
                    <p:tgtEl>
                      <p:spTgt spid="216"/>
                    </p:tgtEl>
                  </p:cond>
                </p:stCondLst>
                <p:endSync evt="end" delay="0">
                  <p:rtn val="all"/>
                </p:endSync>
                <p:childTnLst>
                  <p:par>
                    <p:cTn id="153" fill="hold">
                      <p:stCondLst>
                        <p:cond delay="0"/>
                      </p:stCondLst>
                      <p:childTnLst>
                        <p:par>
                          <p:cTn id="154" fill="hold">
                            <p:stCondLst>
                              <p:cond delay="0"/>
                            </p:stCondLst>
                            <p:childTnLst>
                              <p:par>
                                <p:cTn id="155" presetID="1" presetClass="exit" presetSubtype="0" fill="hold" nodeType="clickEffect">
                                  <p:stCondLst>
                                    <p:cond delay="0"/>
                                  </p:stCondLst>
                                  <p:childTnLst>
                                    <p:set>
                                      <p:cBhvr>
                                        <p:cTn id="156" dur="1" fill="hold">
                                          <p:stCondLst>
                                            <p:cond delay="0"/>
                                          </p:stCondLst>
                                        </p:cTn>
                                        <p:tgtEl>
                                          <p:spTgt spid="216"/>
                                        </p:tgtEl>
                                        <p:attrNameLst>
                                          <p:attrName>style.visibility</p:attrName>
                                        </p:attrNameLst>
                                      </p:cBhvr>
                                      <p:to>
                                        <p:strVal val="hidden"/>
                                      </p:to>
                                    </p:set>
                                  </p:childTnLst>
                                </p:cTn>
                              </p:par>
                            </p:childTnLst>
                          </p:cTn>
                        </p:par>
                      </p:childTnLst>
                    </p:cTn>
                  </p:par>
                </p:childTnLst>
              </p:cTn>
              <p:nextCondLst>
                <p:cond evt="onClick" delay="0">
                  <p:tgtEl>
                    <p:spTgt spid="216"/>
                  </p:tgtEl>
                </p:cond>
              </p:nextCondLst>
            </p:seq>
            <p:seq concurrent="1" nextAc="seek">
              <p:cTn id="157" restart="whenNotActive" fill="hold" evtFilter="cancelBubble" nodeType="interactiveSeq">
                <p:stCondLst>
                  <p:cond evt="onClick" delay="0">
                    <p:tgtEl>
                      <p:spTgt spid="222"/>
                    </p:tgtEl>
                  </p:cond>
                </p:stCondLst>
                <p:endSync evt="end" delay="0">
                  <p:rtn val="all"/>
                </p:endSync>
                <p:childTnLst>
                  <p:par>
                    <p:cTn id="158" fill="hold">
                      <p:stCondLst>
                        <p:cond delay="0"/>
                      </p:stCondLst>
                      <p:childTnLst>
                        <p:par>
                          <p:cTn id="159" fill="hold">
                            <p:stCondLst>
                              <p:cond delay="0"/>
                            </p:stCondLst>
                            <p:childTnLst>
                              <p:par>
                                <p:cTn id="160" presetID="1" presetClass="exit" presetSubtype="0" fill="hold" nodeType="clickEffect">
                                  <p:stCondLst>
                                    <p:cond delay="0"/>
                                  </p:stCondLst>
                                  <p:childTnLst>
                                    <p:set>
                                      <p:cBhvr>
                                        <p:cTn id="161" dur="1" fill="hold">
                                          <p:stCondLst>
                                            <p:cond delay="0"/>
                                          </p:stCondLst>
                                        </p:cTn>
                                        <p:tgtEl>
                                          <p:spTgt spid="222"/>
                                        </p:tgtEl>
                                        <p:attrNameLst>
                                          <p:attrName>style.visibility</p:attrName>
                                        </p:attrNameLst>
                                      </p:cBhvr>
                                      <p:to>
                                        <p:strVal val="hidden"/>
                                      </p:to>
                                    </p:set>
                                  </p:childTnLst>
                                </p:cTn>
                              </p:par>
                            </p:childTnLst>
                          </p:cTn>
                        </p:par>
                      </p:childTnLst>
                    </p:cTn>
                  </p:par>
                  <p:par>
                    <p:cTn id="162" fill="hold">
                      <p:stCondLst>
                        <p:cond delay="indefinite"/>
                      </p:stCondLst>
                      <p:childTnLst>
                        <p:par>
                          <p:cTn id="163" fill="hold">
                            <p:stCondLst>
                              <p:cond delay="0"/>
                            </p:stCondLst>
                            <p:childTnLst>
                              <p:par>
                                <p:cTn id="164" presetID="1" presetClass="exit" presetSubtype="0" fill="hold" nodeType="clickEffect">
                                  <p:stCondLst>
                                    <p:cond delay="0"/>
                                  </p:stCondLst>
                                  <p:childTnLst>
                                    <p:set>
                                      <p:cBhvr>
                                        <p:cTn id="165" dur="1" fill="hold">
                                          <p:stCondLst>
                                            <p:cond delay="0"/>
                                          </p:stCondLst>
                                        </p:cTn>
                                        <p:tgtEl>
                                          <p:spTgt spid="222"/>
                                        </p:tgtEl>
                                        <p:attrNameLst>
                                          <p:attrName>style.visibility</p:attrName>
                                        </p:attrNameLst>
                                      </p:cBhvr>
                                      <p:to>
                                        <p:strVal val="hidden"/>
                                      </p:to>
                                    </p:set>
                                  </p:childTnLst>
                                </p:cTn>
                              </p:par>
                            </p:childTnLst>
                          </p:cTn>
                        </p:par>
                      </p:childTnLst>
                    </p:cTn>
                  </p:par>
                </p:childTnLst>
              </p:cTn>
              <p:nextCondLst>
                <p:cond evt="onClick" delay="0">
                  <p:tgtEl>
                    <p:spTgt spid="222"/>
                  </p:tgtEl>
                </p:cond>
              </p:nextCondLst>
            </p:seq>
            <p:seq concurrent="1" nextAc="seek">
              <p:cTn id="166" restart="whenNotActive" fill="hold" evtFilter="cancelBubble" nodeType="interactiveSeq">
                <p:stCondLst>
                  <p:cond evt="onClick" delay="0">
                    <p:tgtEl>
                      <p:spTgt spid="154"/>
                    </p:tgtEl>
                  </p:cond>
                </p:stCondLst>
                <p:endSync evt="end" delay="0">
                  <p:rtn val="all"/>
                </p:endSync>
                <p:childTnLst>
                  <p:par>
                    <p:cTn id="167" fill="hold">
                      <p:stCondLst>
                        <p:cond delay="0"/>
                      </p:stCondLst>
                      <p:childTnLst>
                        <p:par>
                          <p:cTn id="168" fill="hold">
                            <p:stCondLst>
                              <p:cond delay="0"/>
                            </p:stCondLst>
                            <p:childTnLst>
                              <p:par>
                                <p:cTn id="169" presetID="1" presetClass="entr" presetSubtype="0" fill="hold" nodeType="clickEffect">
                                  <p:stCondLst>
                                    <p:cond delay="0"/>
                                  </p:stCondLst>
                                  <p:childTnLst>
                                    <p:set>
                                      <p:cBhvr>
                                        <p:cTn id="170" dur="1" fill="hold">
                                          <p:stCondLst>
                                            <p:cond delay="0"/>
                                          </p:stCondLst>
                                        </p:cTn>
                                        <p:tgtEl>
                                          <p:spTgt spid="222"/>
                                        </p:tgtEl>
                                        <p:attrNameLst>
                                          <p:attrName>style.visibility</p:attrName>
                                        </p:attrNameLst>
                                      </p:cBhvr>
                                      <p:to>
                                        <p:strVal val="visible"/>
                                      </p:to>
                                    </p:set>
                                  </p:childTnLst>
                                </p:cTn>
                              </p:par>
                            </p:childTnLst>
                          </p:cTn>
                        </p:par>
                      </p:childTnLst>
                    </p:cTn>
                  </p:par>
                </p:childTnLst>
              </p:cTn>
              <p:nextCondLst>
                <p:cond evt="onClick" delay="0">
                  <p:tgtEl>
                    <p:spTgt spid="15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15" name="overview button">
            <a:hlinkClick r:id="rId3" action="ppaction://hlinksldjump"/>
            <a:extLst>
              <a:ext uri="{FF2B5EF4-FFF2-40B4-BE49-F238E27FC236}">
                <a16:creationId xmlns:a16="http://schemas.microsoft.com/office/drawing/2014/main" id="{128DFDA2-9AC5-D14E-B61D-41F66B254136}"/>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6" name="vertical lines">
            <a:extLst>
              <a:ext uri="{FF2B5EF4-FFF2-40B4-BE49-F238E27FC236}">
                <a16:creationId xmlns:a16="http://schemas.microsoft.com/office/drawing/2014/main" id="{4A2F9796-4256-BA40-8C1F-BEA06EF4CED8}"/>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dates">
            <a:extLst>
              <a:ext uri="{FF2B5EF4-FFF2-40B4-BE49-F238E27FC236}">
                <a16:creationId xmlns:a16="http://schemas.microsoft.com/office/drawing/2014/main" id="{A31F02A9-C8DB-544C-913F-9891548FEB62}"/>
              </a:ext>
            </a:extLst>
          </p:cNvPr>
          <p:cNvGrpSpPr/>
          <p:nvPr/>
        </p:nvGrpSpPr>
        <p:grpSpPr>
          <a:xfrm>
            <a:off x="846197" y="539234"/>
            <a:ext cx="9831203" cy="369332"/>
            <a:chOff x="1049397" y="539234"/>
            <a:chExt cx="9831203" cy="369332"/>
          </a:xfrm>
        </p:grpSpPr>
        <p:sp>
          <p:nvSpPr>
            <p:cNvPr id="41" name="1985">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2000</a:t>
              </a:r>
            </a:p>
          </p:txBody>
        </p:sp>
        <p:sp>
          <p:nvSpPr>
            <p:cNvPr id="42" name="1986">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2001</a:t>
              </a:r>
            </a:p>
          </p:txBody>
        </p:sp>
        <p:sp>
          <p:nvSpPr>
            <p:cNvPr id="43" name="198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2002</a:t>
              </a:r>
            </a:p>
          </p:txBody>
        </p:sp>
        <p:sp>
          <p:nvSpPr>
            <p:cNvPr id="44" name="198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2003</a:t>
              </a:r>
            </a:p>
          </p:txBody>
        </p:sp>
        <p:sp>
          <p:nvSpPr>
            <p:cNvPr id="45" name="198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2004</a:t>
              </a:r>
            </a:p>
          </p:txBody>
        </p:sp>
        <p:sp>
          <p:nvSpPr>
            <p:cNvPr id="46" name="199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2005</a:t>
              </a:r>
            </a:p>
          </p:txBody>
        </p:sp>
      </p:grpSp>
      <p:grpSp>
        <p:nvGrpSpPr>
          <p:cNvPr id="125" name="2005 orange">
            <a:extLst>
              <a:ext uri="{FF2B5EF4-FFF2-40B4-BE49-F238E27FC236}">
                <a16:creationId xmlns:a16="http://schemas.microsoft.com/office/drawing/2014/main" id="{C9CC3234-405C-D14B-B26A-C767C2B3EDFC}"/>
              </a:ext>
            </a:extLst>
          </p:cNvPr>
          <p:cNvGrpSpPr/>
          <p:nvPr/>
        </p:nvGrpSpPr>
        <p:grpSpPr>
          <a:xfrm>
            <a:off x="10277061" y="2675626"/>
            <a:ext cx="1670601" cy="553998"/>
            <a:chOff x="3801979" y="2662872"/>
            <a:chExt cx="1670601" cy="553998"/>
          </a:xfrm>
        </p:grpSpPr>
        <p:sp>
          <p:nvSpPr>
            <p:cNvPr id="126" name="Oval 125">
              <a:extLst>
                <a:ext uri="{FF2B5EF4-FFF2-40B4-BE49-F238E27FC236}">
                  <a16:creationId xmlns:a16="http://schemas.microsoft.com/office/drawing/2014/main" id="{AF9B4390-A3DA-2B46-9436-EAFBCCC6ECAD}"/>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TextBox 126">
              <a:extLst>
                <a:ext uri="{FF2B5EF4-FFF2-40B4-BE49-F238E27FC236}">
                  <a16:creationId xmlns:a16="http://schemas.microsoft.com/office/drawing/2014/main" id="{61D21813-FBAA-624C-87B1-5F5BF79F4869}"/>
                </a:ext>
              </a:extLst>
            </p:cNvPr>
            <p:cNvSpPr txBox="1"/>
            <p:nvPr/>
          </p:nvSpPr>
          <p:spPr>
            <a:xfrm>
              <a:off x="3891053" y="2662872"/>
              <a:ext cx="1581527" cy="553998"/>
            </a:xfrm>
            <a:prstGeom prst="rect">
              <a:avLst/>
            </a:prstGeom>
            <a:noFill/>
          </p:spPr>
          <p:txBody>
            <a:bodyPr wrap="square" lIns="182880" rtlCol="0">
              <a:spAutoFit/>
            </a:bodyPr>
            <a:lstStyle/>
            <a:p>
              <a:r>
                <a:rPr lang="en-US" sz="1000" dirty="0"/>
                <a:t>EPA Published the final approach for Initial Screening for EDSP</a:t>
              </a:r>
            </a:p>
          </p:txBody>
        </p:sp>
        <p:cxnSp>
          <p:nvCxnSpPr>
            <p:cNvPr id="128" name="Straight Connector 127">
              <a:extLst>
                <a:ext uri="{FF2B5EF4-FFF2-40B4-BE49-F238E27FC236}">
                  <a16:creationId xmlns:a16="http://schemas.microsoft.com/office/drawing/2014/main" id="{CC6D9000-3DE1-6046-81BB-F8D6851AD099}"/>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63" name="2004 teal 2">
            <a:extLst>
              <a:ext uri="{FF2B5EF4-FFF2-40B4-BE49-F238E27FC236}">
                <a16:creationId xmlns:a16="http://schemas.microsoft.com/office/drawing/2014/main" id="{F8FA5007-8FCB-E84C-AB72-8E616395C895}"/>
              </a:ext>
            </a:extLst>
          </p:cNvPr>
          <p:cNvGrpSpPr/>
          <p:nvPr/>
        </p:nvGrpSpPr>
        <p:grpSpPr>
          <a:xfrm>
            <a:off x="8446548" y="4608755"/>
            <a:ext cx="1740049" cy="515526"/>
            <a:chOff x="5191225" y="2672397"/>
            <a:chExt cx="1740049" cy="515526"/>
          </a:xfrm>
        </p:grpSpPr>
        <p:sp>
          <p:nvSpPr>
            <p:cNvPr id="164" name="Oval 163">
              <a:extLst>
                <a:ext uri="{FF2B5EF4-FFF2-40B4-BE49-F238E27FC236}">
                  <a16:creationId xmlns:a16="http://schemas.microsoft.com/office/drawing/2014/main" id="{42E38E09-7BD6-CE4B-BB1C-2340A0468CA8}"/>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5" name="TextBox 164">
              <a:extLst>
                <a:ext uri="{FF2B5EF4-FFF2-40B4-BE49-F238E27FC236}">
                  <a16:creationId xmlns:a16="http://schemas.microsoft.com/office/drawing/2014/main" id="{DDFDDFE5-6F3C-CE46-87D2-B7352B0BF0C8}"/>
                </a:ext>
              </a:extLst>
            </p:cNvPr>
            <p:cNvSpPr txBox="1"/>
            <p:nvPr/>
          </p:nvSpPr>
          <p:spPr>
            <a:xfrm>
              <a:off x="5285505" y="2672397"/>
              <a:ext cx="1645769" cy="515526"/>
            </a:xfrm>
            <a:prstGeom prst="rect">
              <a:avLst/>
            </a:prstGeom>
            <a:noFill/>
          </p:spPr>
          <p:txBody>
            <a:bodyPr wrap="square" lIns="182880" rtlCol="0">
              <a:spAutoFit/>
            </a:bodyPr>
            <a:lstStyle/>
            <a:p>
              <a:pPr>
                <a:lnSpc>
                  <a:spcPts val="1050"/>
                </a:lnSpc>
              </a:pPr>
              <a:r>
                <a:rPr lang="en-US" sz="1000" dirty="0"/>
                <a:t>UHPLC and Core-shell columns arrive to </a:t>
              </a:r>
              <a:br>
                <a:rPr lang="en-US" sz="1000" dirty="0"/>
              </a:br>
              <a:r>
                <a:rPr lang="en-US" sz="1000" dirty="0"/>
                <a:t>improve HPLC</a:t>
              </a:r>
              <a:endParaRPr lang="en-US" sz="1000" i="1" dirty="0"/>
            </a:p>
          </p:txBody>
        </p:sp>
        <p:cxnSp>
          <p:nvCxnSpPr>
            <p:cNvPr id="166" name="Straight Connector 165">
              <a:extLst>
                <a:ext uri="{FF2B5EF4-FFF2-40B4-BE49-F238E27FC236}">
                  <a16:creationId xmlns:a16="http://schemas.microsoft.com/office/drawing/2014/main" id="{B463DF93-1535-6E45-BA35-70011BE3A10B}"/>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56" name="2004 teal ">
            <a:extLst>
              <a:ext uri="{FF2B5EF4-FFF2-40B4-BE49-F238E27FC236}">
                <a16:creationId xmlns:a16="http://schemas.microsoft.com/office/drawing/2014/main" id="{62DFA5A8-DF30-E943-9ACD-CA1FCC178E1F}"/>
              </a:ext>
            </a:extLst>
          </p:cNvPr>
          <p:cNvGrpSpPr/>
          <p:nvPr/>
        </p:nvGrpSpPr>
        <p:grpSpPr>
          <a:xfrm>
            <a:off x="8446548" y="4052469"/>
            <a:ext cx="1740049" cy="515526"/>
            <a:chOff x="5191225" y="2672397"/>
            <a:chExt cx="1740049" cy="515526"/>
          </a:xfrm>
        </p:grpSpPr>
        <p:sp>
          <p:nvSpPr>
            <p:cNvPr id="157" name="Oval 156">
              <a:extLst>
                <a:ext uri="{FF2B5EF4-FFF2-40B4-BE49-F238E27FC236}">
                  <a16:creationId xmlns:a16="http://schemas.microsoft.com/office/drawing/2014/main" id="{D3C0DCF7-8743-904D-AD15-D7D3127F3761}"/>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8" name="TextBox 157">
              <a:extLst>
                <a:ext uri="{FF2B5EF4-FFF2-40B4-BE49-F238E27FC236}">
                  <a16:creationId xmlns:a16="http://schemas.microsoft.com/office/drawing/2014/main" id="{BE1D30BC-BA5E-204C-B3D7-62EA2A43027A}"/>
                </a:ext>
              </a:extLst>
            </p:cNvPr>
            <p:cNvSpPr txBox="1"/>
            <p:nvPr/>
          </p:nvSpPr>
          <p:spPr>
            <a:xfrm>
              <a:off x="5285505" y="2672397"/>
              <a:ext cx="1645769" cy="515526"/>
            </a:xfrm>
            <a:prstGeom prst="rect">
              <a:avLst/>
            </a:prstGeom>
            <a:noFill/>
          </p:spPr>
          <p:txBody>
            <a:bodyPr wrap="square" lIns="182880" rtlCol="0">
              <a:spAutoFit/>
            </a:bodyPr>
            <a:lstStyle/>
            <a:p>
              <a:pPr>
                <a:lnSpc>
                  <a:spcPts val="1050"/>
                </a:lnSpc>
              </a:pPr>
              <a:r>
                <a:rPr lang="en-US" sz="1000" dirty="0"/>
                <a:t>Asian Soybean Rust </a:t>
              </a:r>
              <a:br>
                <a:rPr lang="en-US" sz="1000" dirty="0"/>
              </a:br>
              <a:r>
                <a:rPr lang="en-US" sz="1000" dirty="0"/>
                <a:t>first reported in the Continental US</a:t>
              </a:r>
              <a:endParaRPr lang="en-US" sz="1000" i="1" dirty="0"/>
            </a:p>
          </p:txBody>
        </p:sp>
        <p:cxnSp>
          <p:nvCxnSpPr>
            <p:cNvPr id="159" name="Straight Connector 158">
              <a:extLst>
                <a:ext uri="{FF2B5EF4-FFF2-40B4-BE49-F238E27FC236}">
                  <a16:creationId xmlns:a16="http://schemas.microsoft.com/office/drawing/2014/main" id="{9BF87F63-2979-3144-9566-13BD14BF2EA6}"/>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67" name="2004 orange">
            <a:extLst>
              <a:ext uri="{FF2B5EF4-FFF2-40B4-BE49-F238E27FC236}">
                <a16:creationId xmlns:a16="http://schemas.microsoft.com/office/drawing/2014/main" id="{D95D2199-FBBB-AC40-B57B-A8F8AFC0A124}"/>
              </a:ext>
            </a:extLst>
          </p:cNvPr>
          <p:cNvGrpSpPr/>
          <p:nvPr/>
        </p:nvGrpSpPr>
        <p:grpSpPr>
          <a:xfrm>
            <a:off x="8433756" y="2675626"/>
            <a:ext cx="1670601" cy="400110"/>
            <a:chOff x="3801979" y="2662872"/>
            <a:chExt cx="1670601" cy="400110"/>
          </a:xfrm>
        </p:grpSpPr>
        <p:sp>
          <p:nvSpPr>
            <p:cNvPr id="68" name="Oval 67">
              <a:extLst>
                <a:ext uri="{FF2B5EF4-FFF2-40B4-BE49-F238E27FC236}">
                  <a16:creationId xmlns:a16="http://schemas.microsoft.com/office/drawing/2014/main" id="{860EC100-C68F-7B46-97B2-6026FD4BBA57}"/>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1E623E76-7F07-C140-9C46-8FCEC843BEB5}"/>
                </a:ext>
              </a:extLst>
            </p:cNvPr>
            <p:cNvSpPr txBox="1"/>
            <p:nvPr/>
          </p:nvSpPr>
          <p:spPr>
            <a:xfrm>
              <a:off x="3891053" y="2662872"/>
              <a:ext cx="1581527" cy="400110"/>
            </a:xfrm>
            <a:prstGeom prst="rect">
              <a:avLst/>
            </a:prstGeom>
            <a:noFill/>
          </p:spPr>
          <p:txBody>
            <a:bodyPr wrap="square" lIns="182880" rtlCol="0">
              <a:spAutoFit/>
            </a:bodyPr>
            <a:lstStyle/>
            <a:p>
              <a:r>
                <a:rPr lang="en-US" sz="1000" dirty="0"/>
                <a:t>Pesticide Improvement Renewal Act (PRIA 1)</a:t>
              </a:r>
            </a:p>
          </p:txBody>
        </p:sp>
        <p:cxnSp>
          <p:nvCxnSpPr>
            <p:cNvPr id="70" name="Straight Connector 69">
              <a:extLst>
                <a:ext uri="{FF2B5EF4-FFF2-40B4-BE49-F238E27FC236}">
                  <a16:creationId xmlns:a16="http://schemas.microsoft.com/office/drawing/2014/main" id="{E9769B4A-3E8A-664C-B072-FC63D7D71541}"/>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49" name="2003 teal ">
            <a:extLst>
              <a:ext uri="{FF2B5EF4-FFF2-40B4-BE49-F238E27FC236}">
                <a16:creationId xmlns:a16="http://schemas.microsoft.com/office/drawing/2014/main" id="{64F9722C-D9EB-AE46-BD18-B08DF3387276}"/>
              </a:ext>
            </a:extLst>
          </p:cNvPr>
          <p:cNvGrpSpPr/>
          <p:nvPr/>
        </p:nvGrpSpPr>
        <p:grpSpPr>
          <a:xfrm>
            <a:off x="6607884" y="4052469"/>
            <a:ext cx="1740049" cy="233397"/>
            <a:chOff x="5191225" y="2672397"/>
            <a:chExt cx="1740049" cy="233397"/>
          </a:xfrm>
        </p:grpSpPr>
        <p:sp>
          <p:nvSpPr>
            <p:cNvPr id="150" name="Oval 149">
              <a:extLst>
                <a:ext uri="{FF2B5EF4-FFF2-40B4-BE49-F238E27FC236}">
                  <a16:creationId xmlns:a16="http://schemas.microsoft.com/office/drawing/2014/main" id="{F0048F35-4674-8C4E-8CB4-D711BC590CF6}"/>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1" name="TextBox 150">
              <a:extLst>
                <a:ext uri="{FF2B5EF4-FFF2-40B4-BE49-F238E27FC236}">
                  <a16:creationId xmlns:a16="http://schemas.microsoft.com/office/drawing/2014/main" id="{E6CF5B31-C774-AD4B-8ED5-1E0DEFDD1815}"/>
                </a:ext>
              </a:extLst>
            </p:cNvPr>
            <p:cNvSpPr txBox="1"/>
            <p:nvPr/>
          </p:nvSpPr>
          <p:spPr>
            <a:xfrm>
              <a:off x="5285505" y="2672397"/>
              <a:ext cx="1645769" cy="233397"/>
            </a:xfrm>
            <a:prstGeom prst="rect">
              <a:avLst/>
            </a:prstGeom>
            <a:noFill/>
          </p:spPr>
          <p:txBody>
            <a:bodyPr wrap="square" lIns="182880" rtlCol="0">
              <a:spAutoFit/>
            </a:bodyPr>
            <a:lstStyle/>
            <a:p>
              <a:pPr>
                <a:lnSpc>
                  <a:spcPts val="1050"/>
                </a:lnSpc>
              </a:pPr>
              <a:r>
                <a:rPr lang="en-US" sz="1000" dirty="0"/>
                <a:t>First hybrid barley variety</a:t>
              </a:r>
              <a:endParaRPr lang="en-US" sz="1000" i="1" dirty="0"/>
            </a:p>
          </p:txBody>
        </p:sp>
        <p:cxnSp>
          <p:nvCxnSpPr>
            <p:cNvPr id="152" name="Straight Connector 151">
              <a:extLst>
                <a:ext uri="{FF2B5EF4-FFF2-40B4-BE49-F238E27FC236}">
                  <a16:creationId xmlns:a16="http://schemas.microsoft.com/office/drawing/2014/main" id="{A892B9D0-1AB0-5A4E-BE32-61246A6759A7}"/>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21" name="2003 orange">
            <a:extLst>
              <a:ext uri="{FF2B5EF4-FFF2-40B4-BE49-F238E27FC236}">
                <a16:creationId xmlns:a16="http://schemas.microsoft.com/office/drawing/2014/main" id="{5E291246-26BC-AD4B-A8B0-6C169C3F9AE3}"/>
              </a:ext>
            </a:extLst>
          </p:cNvPr>
          <p:cNvGrpSpPr/>
          <p:nvPr/>
        </p:nvGrpSpPr>
        <p:grpSpPr>
          <a:xfrm>
            <a:off x="6612834" y="2675626"/>
            <a:ext cx="1670601" cy="707886"/>
            <a:chOff x="3801979" y="2662872"/>
            <a:chExt cx="1670601" cy="707886"/>
          </a:xfrm>
        </p:grpSpPr>
        <p:sp>
          <p:nvSpPr>
            <p:cNvPr id="122" name="Oval 121">
              <a:extLst>
                <a:ext uri="{FF2B5EF4-FFF2-40B4-BE49-F238E27FC236}">
                  <a16:creationId xmlns:a16="http://schemas.microsoft.com/office/drawing/2014/main" id="{AFC35B7C-5D3D-6740-A665-5B283F1B793D}"/>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a:extLst>
                <a:ext uri="{FF2B5EF4-FFF2-40B4-BE49-F238E27FC236}">
                  <a16:creationId xmlns:a16="http://schemas.microsoft.com/office/drawing/2014/main" id="{0C644D6E-B37F-6649-9E85-F368C4504790}"/>
                </a:ext>
              </a:extLst>
            </p:cNvPr>
            <p:cNvSpPr txBox="1"/>
            <p:nvPr/>
          </p:nvSpPr>
          <p:spPr>
            <a:xfrm>
              <a:off x="3891053" y="2662872"/>
              <a:ext cx="1581527" cy="707886"/>
            </a:xfrm>
            <a:prstGeom prst="rect">
              <a:avLst/>
            </a:prstGeom>
            <a:noFill/>
          </p:spPr>
          <p:txBody>
            <a:bodyPr wrap="square" lIns="182880" rtlCol="0">
              <a:spAutoFit/>
            </a:bodyPr>
            <a:lstStyle/>
            <a:p>
              <a:r>
                <a:rPr lang="en-US" sz="1000" dirty="0"/>
                <a:t>EPA published framework for Cumulative Risk Assessment</a:t>
              </a:r>
            </a:p>
          </p:txBody>
        </p:sp>
        <p:cxnSp>
          <p:nvCxnSpPr>
            <p:cNvPr id="124" name="Straight Connector 123">
              <a:extLst>
                <a:ext uri="{FF2B5EF4-FFF2-40B4-BE49-F238E27FC236}">
                  <a16:creationId xmlns:a16="http://schemas.microsoft.com/office/drawing/2014/main" id="{93E71EC1-8122-7A4D-90E7-1BF5A7ABE2F4}"/>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70" name="2002 blue">
            <a:extLst>
              <a:ext uri="{FF2B5EF4-FFF2-40B4-BE49-F238E27FC236}">
                <a16:creationId xmlns:a16="http://schemas.microsoft.com/office/drawing/2014/main" id="{DE6DC47D-0583-FA40-A1A5-27B61F3CDADD}"/>
              </a:ext>
            </a:extLst>
          </p:cNvPr>
          <p:cNvGrpSpPr/>
          <p:nvPr/>
        </p:nvGrpSpPr>
        <p:grpSpPr>
          <a:xfrm>
            <a:off x="4769069" y="4608755"/>
            <a:ext cx="1740049" cy="656590"/>
            <a:chOff x="5191225" y="2672397"/>
            <a:chExt cx="1740049" cy="656590"/>
          </a:xfrm>
        </p:grpSpPr>
        <p:sp>
          <p:nvSpPr>
            <p:cNvPr id="171" name="Oval 170">
              <a:extLst>
                <a:ext uri="{FF2B5EF4-FFF2-40B4-BE49-F238E27FC236}">
                  <a16:creationId xmlns:a16="http://schemas.microsoft.com/office/drawing/2014/main" id="{0705E310-4430-C04F-8140-BA9D82BCF46C}"/>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2" name="TextBox 171">
              <a:extLst>
                <a:ext uri="{FF2B5EF4-FFF2-40B4-BE49-F238E27FC236}">
                  <a16:creationId xmlns:a16="http://schemas.microsoft.com/office/drawing/2014/main" id="{34ABAA4E-3F0A-C44E-8628-7911C41B35A1}"/>
                </a:ext>
              </a:extLst>
            </p:cNvPr>
            <p:cNvSpPr txBox="1"/>
            <p:nvPr/>
          </p:nvSpPr>
          <p:spPr>
            <a:xfrm>
              <a:off x="5285505" y="2672397"/>
              <a:ext cx="1645769" cy="656590"/>
            </a:xfrm>
            <a:prstGeom prst="rect">
              <a:avLst/>
            </a:prstGeom>
            <a:noFill/>
          </p:spPr>
          <p:txBody>
            <a:bodyPr wrap="square" lIns="182880" rtlCol="0">
              <a:spAutoFit/>
            </a:bodyPr>
            <a:lstStyle/>
            <a:p>
              <a:pPr>
                <a:lnSpc>
                  <a:spcPts val="1050"/>
                </a:lnSpc>
              </a:pPr>
              <a:r>
                <a:rPr lang="en-US" sz="1000" dirty="0"/>
                <a:t>Approval of </a:t>
              </a:r>
              <a:r>
                <a:rPr lang="en-US" sz="1000" dirty="0" err="1"/>
                <a:t>spinosad</a:t>
              </a:r>
              <a:r>
                <a:rPr lang="en-US" sz="1000" dirty="0"/>
                <a:t> </a:t>
              </a:r>
              <a:br>
                <a:rPr lang="en-US" sz="1000" dirty="0"/>
              </a:br>
              <a:r>
                <a:rPr lang="en-US" sz="1000" dirty="0"/>
                <a:t>by the USDA National Organic Program for use in organic agriculture</a:t>
              </a:r>
              <a:endParaRPr lang="en-US" sz="1000" i="1" dirty="0"/>
            </a:p>
          </p:txBody>
        </p:sp>
        <p:cxnSp>
          <p:nvCxnSpPr>
            <p:cNvPr id="174" name="Straight Connector 173">
              <a:extLst>
                <a:ext uri="{FF2B5EF4-FFF2-40B4-BE49-F238E27FC236}">
                  <a16:creationId xmlns:a16="http://schemas.microsoft.com/office/drawing/2014/main" id="{42D84463-33D1-AA4A-A470-64EF881BBC7D}"/>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42" name="2002 teal ">
            <a:extLst>
              <a:ext uri="{FF2B5EF4-FFF2-40B4-BE49-F238E27FC236}">
                <a16:creationId xmlns:a16="http://schemas.microsoft.com/office/drawing/2014/main" id="{7F8E18E8-268D-DA4F-8D45-7B1A242903E4}"/>
              </a:ext>
            </a:extLst>
          </p:cNvPr>
          <p:cNvGrpSpPr/>
          <p:nvPr/>
        </p:nvGrpSpPr>
        <p:grpSpPr>
          <a:xfrm>
            <a:off x="4779084" y="4052469"/>
            <a:ext cx="1740049" cy="515526"/>
            <a:chOff x="5191225" y="2672397"/>
            <a:chExt cx="1740049" cy="515526"/>
          </a:xfrm>
        </p:grpSpPr>
        <p:sp>
          <p:nvSpPr>
            <p:cNvPr id="143" name="Oval 142">
              <a:extLst>
                <a:ext uri="{FF2B5EF4-FFF2-40B4-BE49-F238E27FC236}">
                  <a16:creationId xmlns:a16="http://schemas.microsoft.com/office/drawing/2014/main" id="{916373D1-0FC5-FE42-9858-8D3152EB5596}"/>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4" name="TextBox 143">
              <a:extLst>
                <a:ext uri="{FF2B5EF4-FFF2-40B4-BE49-F238E27FC236}">
                  <a16:creationId xmlns:a16="http://schemas.microsoft.com/office/drawing/2014/main" id="{CF7C84E6-6F0C-7D4D-B214-701196961C90}"/>
                </a:ext>
              </a:extLst>
            </p:cNvPr>
            <p:cNvSpPr txBox="1"/>
            <p:nvPr/>
          </p:nvSpPr>
          <p:spPr>
            <a:xfrm>
              <a:off x="5285505" y="2672397"/>
              <a:ext cx="1645769" cy="515526"/>
            </a:xfrm>
            <a:prstGeom prst="rect">
              <a:avLst/>
            </a:prstGeom>
            <a:noFill/>
          </p:spPr>
          <p:txBody>
            <a:bodyPr wrap="square" lIns="182880" rtlCol="0">
              <a:spAutoFit/>
            </a:bodyPr>
            <a:lstStyle/>
            <a:p>
              <a:pPr>
                <a:lnSpc>
                  <a:spcPts val="1050"/>
                </a:lnSpc>
              </a:pPr>
              <a:r>
                <a:rPr lang="en-US" sz="1000" dirty="0"/>
                <a:t>Mary Dell Chilton </a:t>
              </a:r>
              <a:br>
                <a:rPr lang="en-US" sz="1000" dirty="0"/>
              </a:br>
              <a:r>
                <a:rPr lang="en-US" sz="1000" dirty="0"/>
                <a:t>receives the Franklin Institute Award</a:t>
              </a:r>
              <a:endParaRPr lang="en-US" sz="1000" i="1" dirty="0"/>
            </a:p>
          </p:txBody>
        </p:sp>
        <p:cxnSp>
          <p:nvCxnSpPr>
            <p:cNvPr id="145" name="Straight Connector 144">
              <a:extLst>
                <a:ext uri="{FF2B5EF4-FFF2-40B4-BE49-F238E27FC236}">
                  <a16:creationId xmlns:a16="http://schemas.microsoft.com/office/drawing/2014/main" id="{D40FBAF6-FDBF-6042-A9F4-759B82034B5A}"/>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59" name="2002 green">
            <a:extLst>
              <a:ext uri="{FF2B5EF4-FFF2-40B4-BE49-F238E27FC236}">
                <a16:creationId xmlns:a16="http://schemas.microsoft.com/office/drawing/2014/main" id="{B47AB919-7C86-D944-BD93-29EF1A015952}"/>
              </a:ext>
            </a:extLst>
          </p:cNvPr>
          <p:cNvGrpSpPr/>
          <p:nvPr/>
        </p:nvGrpSpPr>
        <p:grpSpPr>
          <a:xfrm>
            <a:off x="4767530" y="1155222"/>
            <a:ext cx="1670601" cy="707886"/>
            <a:chOff x="3801979" y="2662872"/>
            <a:chExt cx="1670601" cy="707886"/>
          </a:xfrm>
        </p:grpSpPr>
        <p:sp>
          <p:nvSpPr>
            <p:cNvPr id="60" name="Oval 59">
              <a:extLst>
                <a:ext uri="{FF2B5EF4-FFF2-40B4-BE49-F238E27FC236}">
                  <a16:creationId xmlns:a16="http://schemas.microsoft.com/office/drawing/2014/main" id="{9BB69E7A-9E9A-DD45-8225-A1CC589E3628}"/>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D91EEFFF-9E1A-9E42-A7DC-A862C9655C67}"/>
                </a:ext>
              </a:extLst>
            </p:cNvPr>
            <p:cNvSpPr txBox="1"/>
            <p:nvPr/>
          </p:nvSpPr>
          <p:spPr>
            <a:xfrm>
              <a:off x="3891053" y="2662872"/>
              <a:ext cx="1581527" cy="707886"/>
            </a:xfrm>
            <a:prstGeom prst="rect">
              <a:avLst/>
            </a:prstGeom>
            <a:noFill/>
          </p:spPr>
          <p:txBody>
            <a:bodyPr wrap="square" lIns="182880" rtlCol="0">
              <a:spAutoFit/>
            </a:bodyPr>
            <a:lstStyle/>
            <a:p>
              <a:r>
                <a:rPr lang="en-US" sz="1000" dirty="0"/>
                <a:t>American Crop Protection Association (ACPA) changes name to CropLife America (CLA)</a:t>
              </a:r>
            </a:p>
          </p:txBody>
        </p:sp>
        <p:cxnSp>
          <p:nvCxnSpPr>
            <p:cNvPr id="62" name="Straight Connector 61">
              <a:extLst>
                <a:ext uri="{FF2B5EF4-FFF2-40B4-BE49-F238E27FC236}">
                  <a16:creationId xmlns:a16="http://schemas.microsoft.com/office/drawing/2014/main" id="{C11D6DB3-CB4A-1748-AD8F-E144AC08B1A6}"/>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35" name="2001 teal ">
            <a:extLst>
              <a:ext uri="{FF2B5EF4-FFF2-40B4-BE49-F238E27FC236}">
                <a16:creationId xmlns:a16="http://schemas.microsoft.com/office/drawing/2014/main" id="{9A999601-8A02-1A47-90F7-D30859350543}"/>
              </a:ext>
            </a:extLst>
          </p:cNvPr>
          <p:cNvGrpSpPr/>
          <p:nvPr/>
        </p:nvGrpSpPr>
        <p:grpSpPr>
          <a:xfrm>
            <a:off x="2950285" y="4608755"/>
            <a:ext cx="1740049" cy="233397"/>
            <a:chOff x="5191225" y="2672397"/>
            <a:chExt cx="1740049" cy="233397"/>
          </a:xfrm>
        </p:grpSpPr>
        <p:sp>
          <p:nvSpPr>
            <p:cNvPr id="136" name="Oval 135">
              <a:extLst>
                <a:ext uri="{FF2B5EF4-FFF2-40B4-BE49-F238E27FC236}">
                  <a16:creationId xmlns:a16="http://schemas.microsoft.com/office/drawing/2014/main" id="{6A81C27E-E24D-B844-AA73-892C92285EEB}"/>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7" name="TextBox 136">
              <a:extLst>
                <a:ext uri="{FF2B5EF4-FFF2-40B4-BE49-F238E27FC236}">
                  <a16:creationId xmlns:a16="http://schemas.microsoft.com/office/drawing/2014/main" id="{4889E4F8-B3E7-B54D-A01D-4A1A51D4C94D}"/>
                </a:ext>
              </a:extLst>
            </p:cNvPr>
            <p:cNvSpPr txBox="1"/>
            <p:nvPr/>
          </p:nvSpPr>
          <p:spPr>
            <a:xfrm>
              <a:off x="5285505" y="2672397"/>
              <a:ext cx="1645769" cy="233397"/>
            </a:xfrm>
            <a:prstGeom prst="rect">
              <a:avLst/>
            </a:prstGeom>
            <a:noFill/>
          </p:spPr>
          <p:txBody>
            <a:bodyPr wrap="square" lIns="182880" rtlCol="0">
              <a:spAutoFit/>
            </a:bodyPr>
            <a:lstStyle/>
            <a:p>
              <a:pPr>
                <a:lnSpc>
                  <a:spcPts val="1050"/>
                </a:lnSpc>
              </a:pPr>
              <a:r>
                <a:rPr lang="en-US" sz="1000" dirty="0" err="1"/>
                <a:t>QuEChERS</a:t>
              </a:r>
              <a:r>
                <a:rPr lang="en-US" sz="1000" dirty="0"/>
                <a:t> method</a:t>
              </a:r>
              <a:endParaRPr lang="en-US" sz="1000" i="1" dirty="0"/>
            </a:p>
          </p:txBody>
        </p:sp>
        <p:cxnSp>
          <p:nvCxnSpPr>
            <p:cNvPr id="138" name="Straight Connector 137">
              <a:extLst>
                <a:ext uri="{FF2B5EF4-FFF2-40B4-BE49-F238E27FC236}">
                  <a16:creationId xmlns:a16="http://schemas.microsoft.com/office/drawing/2014/main" id="{F2F1D978-F3A7-D644-A59D-9A03BEF3F58A}"/>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55" name="2001 gold">
            <a:extLst>
              <a:ext uri="{FF2B5EF4-FFF2-40B4-BE49-F238E27FC236}">
                <a16:creationId xmlns:a16="http://schemas.microsoft.com/office/drawing/2014/main" id="{5D0CA809-0F8E-6D4C-988E-B1D49DDB673F}"/>
              </a:ext>
            </a:extLst>
          </p:cNvPr>
          <p:cNvGrpSpPr/>
          <p:nvPr/>
        </p:nvGrpSpPr>
        <p:grpSpPr>
          <a:xfrm>
            <a:off x="2945922" y="4052469"/>
            <a:ext cx="1670601" cy="400110"/>
            <a:chOff x="3801979" y="2662872"/>
            <a:chExt cx="1670601" cy="400110"/>
          </a:xfrm>
        </p:grpSpPr>
        <p:sp>
          <p:nvSpPr>
            <p:cNvPr id="56" name="Oval 55">
              <a:extLst>
                <a:ext uri="{FF2B5EF4-FFF2-40B4-BE49-F238E27FC236}">
                  <a16:creationId xmlns:a16="http://schemas.microsoft.com/office/drawing/2014/main" id="{8DCCE2B8-78EB-8D41-80F9-BA92268C8A65}"/>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0565A50D-E553-D94E-BA14-61E3DC427A0A}"/>
                </a:ext>
              </a:extLst>
            </p:cNvPr>
            <p:cNvSpPr txBox="1"/>
            <p:nvPr/>
          </p:nvSpPr>
          <p:spPr>
            <a:xfrm>
              <a:off x="3891053" y="2662872"/>
              <a:ext cx="1581527" cy="400110"/>
            </a:xfrm>
            <a:prstGeom prst="rect">
              <a:avLst/>
            </a:prstGeom>
            <a:noFill/>
          </p:spPr>
          <p:txBody>
            <a:bodyPr wrap="square" lIns="182880" rtlCol="0">
              <a:spAutoFit/>
            </a:bodyPr>
            <a:lstStyle/>
            <a:p>
              <a:r>
                <a:rPr lang="en-US" sz="1000" dirty="0"/>
                <a:t>AGRO Division has sponsored 59 books</a:t>
              </a:r>
            </a:p>
          </p:txBody>
        </p:sp>
        <p:cxnSp>
          <p:nvCxnSpPr>
            <p:cNvPr id="58" name="Straight Connector 57">
              <a:extLst>
                <a:ext uri="{FF2B5EF4-FFF2-40B4-BE49-F238E27FC236}">
                  <a16:creationId xmlns:a16="http://schemas.microsoft.com/office/drawing/2014/main" id="{A1D2B44D-7F3B-BF46-BA46-B0B7BEC03A0F}"/>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51" name="2000 gold 2">
            <a:extLst>
              <a:ext uri="{FF2B5EF4-FFF2-40B4-BE49-F238E27FC236}">
                <a16:creationId xmlns:a16="http://schemas.microsoft.com/office/drawing/2014/main" id="{49C68EBD-4208-6448-AD84-6BF5EDFB1C91}"/>
              </a:ext>
            </a:extLst>
          </p:cNvPr>
          <p:cNvGrpSpPr/>
          <p:nvPr/>
        </p:nvGrpSpPr>
        <p:grpSpPr>
          <a:xfrm>
            <a:off x="1096465" y="4608755"/>
            <a:ext cx="1670601" cy="553998"/>
            <a:chOff x="3801979" y="2662872"/>
            <a:chExt cx="1670601" cy="553998"/>
          </a:xfrm>
        </p:grpSpPr>
        <p:sp>
          <p:nvSpPr>
            <p:cNvPr id="52" name="Oval 51">
              <a:extLst>
                <a:ext uri="{FF2B5EF4-FFF2-40B4-BE49-F238E27FC236}">
                  <a16:creationId xmlns:a16="http://schemas.microsoft.com/office/drawing/2014/main" id="{1A6BC81E-4648-BA44-99B6-B64D8006CF85}"/>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BB9380DD-9159-904B-AF4B-92B949B407EA}"/>
                </a:ext>
              </a:extLst>
            </p:cNvPr>
            <p:cNvSpPr txBox="1"/>
            <p:nvPr/>
          </p:nvSpPr>
          <p:spPr>
            <a:xfrm>
              <a:off x="3891053" y="2662872"/>
              <a:ext cx="1581527" cy="553998"/>
            </a:xfrm>
            <a:prstGeom prst="rect">
              <a:avLst/>
            </a:prstGeom>
            <a:noFill/>
          </p:spPr>
          <p:txBody>
            <a:bodyPr wrap="square" lIns="182880" rtlCol="0">
              <a:spAutoFit/>
            </a:bodyPr>
            <a:lstStyle/>
            <a:p>
              <a:r>
                <a:rPr lang="en-US" sz="1000" dirty="0"/>
                <a:t>AGRO Division membership </a:t>
              </a:r>
              <a:br>
                <a:rPr lang="en-US" sz="1000" dirty="0"/>
              </a:br>
              <a:r>
                <a:rPr lang="en-US" sz="1000" dirty="0"/>
                <a:t>is ~ 1600</a:t>
              </a:r>
            </a:p>
          </p:txBody>
        </p:sp>
        <p:cxnSp>
          <p:nvCxnSpPr>
            <p:cNvPr id="54" name="Straight Connector 53">
              <a:extLst>
                <a:ext uri="{FF2B5EF4-FFF2-40B4-BE49-F238E27FC236}">
                  <a16:creationId xmlns:a16="http://schemas.microsoft.com/office/drawing/2014/main" id="{30C0A57D-E867-EE45-9A81-E676BF18F132}"/>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47" name="2000 gold 1">
            <a:extLst>
              <a:ext uri="{FF2B5EF4-FFF2-40B4-BE49-F238E27FC236}">
                <a16:creationId xmlns:a16="http://schemas.microsoft.com/office/drawing/2014/main" id="{EFBBA256-BDD1-F844-BDA2-EEC074EEEFF8}"/>
              </a:ext>
            </a:extLst>
          </p:cNvPr>
          <p:cNvGrpSpPr/>
          <p:nvPr/>
        </p:nvGrpSpPr>
        <p:grpSpPr>
          <a:xfrm>
            <a:off x="1096465" y="4052469"/>
            <a:ext cx="1670601" cy="553998"/>
            <a:chOff x="3801979" y="2662872"/>
            <a:chExt cx="1670601" cy="553998"/>
          </a:xfrm>
        </p:grpSpPr>
        <p:sp>
          <p:nvSpPr>
            <p:cNvPr id="48" name="Oval 47">
              <a:extLst>
                <a:ext uri="{FF2B5EF4-FFF2-40B4-BE49-F238E27FC236}">
                  <a16:creationId xmlns:a16="http://schemas.microsoft.com/office/drawing/2014/main" id="{137E2893-3631-F340-A900-A5CC9877485A}"/>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7EF58072-5BFE-8A48-822D-E1689D0DD684}"/>
                </a:ext>
              </a:extLst>
            </p:cNvPr>
            <p:cNvSpPr txBox="1"/>
            <p:nvPr/>
          </p:nvSpPr>
          <p:spPr>
            <a:xfrm>
              <a:off x="3891053" y="2662872"/>
              <a:ext cx="1581527" cy="553998"/>
            </a:xfrm>
            <a:prstGeom prst="rect">
              <a:avLst/>
            </a:prstGeom>
            <a:noFill/>
          </p:spPr>
          <p:txBody>
            <a:bodyPr wrap="square" lIns="182880" rtlCol="0">
              <a:spAutoFit/>
            </a:bodyPr>
            <a:lstStyle/>
            <a:p>
              <a:r>
                <a:rPr lang="en-US" sz="1000" dirty="0"/>
                <a:t>Former Fertilizer Division dissolved; members welcomed into AGRO</a:t>
              </a:r>
            </a:p>
          </p:txBody>
        </p:sp>
        <p:cxnSp>
          <p:nvCxnSpPr>
            <p:cNvPr id="50" name="Straight Connector 49">
              <a:extLst>
                <a:ext uri="{FF2B5EF4-FFF2-40B4-BE49-F238E27FC236}">
                  <a16:creationId xmlns:a16="http://schemas.microsoft.com/office/drawing/2014/main" id="{2E204085-1159-BE42-A47C-1402E1FC13D6}"/>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13" name="2000 orange">
            <a:extLst>
              <a:ext uri="{FF2B5EF4-FFF2-40B4-BE49-F238E27FC236}">
                <a16:creationId xmlns:a16="http://schemas.microsoft.com/office/drawing/2014/main" id="{2FC5F778-9E3E-D24C-89DF-D00ED61BEB0A}"/>
              </a:ext>
            </a:extLst>
          </p:cNvPr>
          <p:cNvGrpSpPr/>
          <p:nvPr/>
        </p:nvGrpSpPr>
        <p:grpSpPr>
          <a:xfrm>
            <a:off x="1096465" y="2675626"/>
            <a:ext cx="1527772" cy="656590"/>
            <a:chOff x="7972125" y="2672397"/>
            <a:chExt cx="1527772" cy="656590"/>
          </a:xfrm>
        </p:grpSpPr>
        <p:sp>
          <p:nvSpPr>
            <p:cNvPr id="114" name="Oval 113">
              <a:extLst>
                <a:ext uri="{FF2B5EF4-FFF2-40B4-BE49-F238E27FC236}">
                  <a16:creationId xmlns:a16="http://schemas.microsoft.com/office/drawing/2014/main" id="{901A1459-B30E-524A-A17B-5686B62E880B}"/>
                </a:ext>
              </a:extLst>
            </p:cNvPr>
            <p:cNvSpPr/>
            <p:nvPr/>
          </p:nvSpPr>
          <p:spPr>
            <a:xfrm>
              <a:off x="79721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a:extLst>
                <a:ext uri="{FF2B5EF4-FFF2-40B4-BE49-F238E27FC236}">
                  <a16:creationId xmlns:a16="http://schemas.microsoft.com/office/drawing/2014/main" id="{A70136BB-D360-E04C-878A-D3AE75AF9B3E}"/>
                </a:ext>
              </a:extLst>
            </p:cNvPr>
            <p:cNvSpPr txBox="1"/>
            <p:nvPr/>
          </p:nvSpPr>
          <p:spPr>
            <a:xfrm>
              <a:off x="8049494" y="2672397"/>
              <a:ext cx="1450403" cy="656590"/>
            </a:xfrm>
            <a:prstGeom prst="rect">
              <a:avLst/>
            </a:prstGeom>
            <a:noFill/>
          </p:spPr>
          <p:txBody>
            <a:bodyPr wrap="square" lIns="182880" rtlCol="0">
              <a:spAutoFit/>
            </a:bodyPr>
            <a:lstStyle/>
            <a:p>
              <a:pPr>
                <a:lnSpc>
                  <a:spcPts val="1050"/>
                </a:lnSpc>
              </a:pPr>
              <a:r>
                <a:rPr lang="en-US" sz="1000" dirty="0"/>
                <a:t>Official residue analysis methodology  SANCO Guidelines Published (EU)</a:t>
              </a:r>
              <a:endParaRPr lang="en-US" sz="1000" i="1" dirty="0"/>
            </a:p>
          </p:txBody>
        </p:sp>
        <p:cxnSp>
          <p:nvCxnSpPr>
            <p:cNvPr id="117" name="Straight Connector 116">
              <a:extLst>
                <a:ext uri="{FF2B5EF4-FFF2-40B4-BE49-F238E27FC236}">
                  <a16:creationId xmlns:a16="http://schemas.microsoft.com/office/drawing/2014/main" id="{66B37FFC-0CA5-A74E-9EE6-10CD0EDB92CB}"/>
                </a:ext>
              </a:extLst>
            </p:cNvPr>
            <p:cNvCxnSpPr>
              <a:cxnSpLocks/>
            </p:cNvCxnSpPr>
            <p:nvPr/>
          </p:nvCxnSpPr>
          <p:spPr>
            <a:xfrm>
              <a:off x="8080273"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09" name="2000 green">
            <a:extLst>
              <a:ext uri="{FF2B5EF4-FFF2-40B4-BE49-F238E27FC236}">
                <a16:creationId xmlns:a16="http://schemas.microsoft.com/office/drawing/2014/main" id="{7D0A675C-1047-0E4F-A922-F116E3657B48}"/>
              </a:ext>
            </a:extLst>
          </p:cNvPr>
          <p:cNvGrpSpPr/>
          <p:nvPr/>
        </p:nvGrpSpPr>
        <p:grpSpPr>
          <a:xfrm>
            <a:off x="1096465" y="1155222"/>
            <a:ext cx="1670601" cy="707886"/>
            <a:chOff x="3801979" y="2662872"/>
            <a:chExt cx="1670601" cy="707886"/>
          </a:xfrm>
        </p:grpSpPr>
        <p:sp>
          <p:nvSpPr>
            <p:cNvPr id="210" name="Oval 209">
              <a:extLst>
                <a:ext uri="{FF2B5EF4-FFF2-40B4-BE49-F238E27FC236}">
                  <a16:creationId xmlns:a16="http://schemas.microsoft.com/office/drawing/2014/main" id="{8EC8BD4E-441B-D541-82D4-EC6ECA8DA970}"/>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TextBox 210">
              <a:extLst>
                <a:ext uri="{FF2B5EF4-FFF2-40B4-BE49-F238E27FC236}">
                  <a16:creationId xmlns:a16="http://schemas.microsoft.com/office/drawing/2014/main" id="{CD73107B-3DE6-A64D-AC1D-4B7CE562AE87}"/>
                </a:ext>
              </a:extLst>
            </p:cNvPr>
            <p:cNvSpPr txBox="1"/>
            <p:nvPr/>
          </p:nvSpPr>
          <p:spPr>
            <a:xfrm>
              <a:off x="3891053" y="2662872"/>
              <a:ext cx="1581527" cy="707886"/>
            </a:xfrm>
            <a:prstGeom prst="rect">
              <a:avLst/>
            </a:prstGeom>
            <a:noFill/>
          </p:spPr>
          <p:txBody>
            <a:bodyPr wrap="square" lIns="182880" rtlCol="0">
              <a:spAutoFit/>
            </a:bodyPr>
            <a:lstStyle/>
            <a:p>
              <a:r>
                <a:rPr lang="en-US" sz="1000" dirty="0"/>
                <a:t>Syngenta AG formed </a:t>
              </a:r>
              <a:br>
                <a:rPr lang="en-US" sz="1000" dirty="0"/>
              </a:br>
              <a:r>
                <a:rPr lang="en-US" sz="1000" dirty="0"/>
                <a:t>as Merger of Novartis Agribusiness and Zeneca </a:t>
              </a:r>
              <a:r>
                <a:rPr lang="en-US" sz="1000" dirty="0" err="1"/>
                <a:t>AgroChemicals</a:t>
              </a:r>
              <a:endParaRPr lang="en-US" sz="1000" dirty="0"/>
            </a:p>
          </p:txBody>
        </p:sp>
        <p:cxnSp>
          <p:nvCxnSpPr>
            <p:cNvPr id="212" name="Straight Connector 211">
              <a:extLst>
                <a:ext uri="{FF2B5EF4-FFF2-40B4-BE49-F238E27FC236}">
                  <a16:creationId xmlns:a16="http://schemas.microsoft.com/office/drawing/2014/main" id="{696A6431-3687-BD44-BF0F-A1F40D6C9445}"/>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25" name="2000 Green Box">
            <a:extLst>
              <a:ext uri="{FF2B5EF4-FFF2-40B4-BE49-F238E27FC236}">
                <a16:creationId xmlns:a16="http://schemas.microsoft.com/office/drawing/2014/main" id="{015EF2E6-A022-104A-955A-991A70E901D0}"/>
              </a:ext>
            </a:extLst>
          </p:cNvPr>
          <p:cNvGrpSpPr/>
          <p:nvPr/>
        </p:nvGrpSpPr>
        <p:grpSpPr>
          <a:xfrm>
            <a:off x="8365064" y="1075267"/>
            <a:ext cx="3386667" cy="4222045"/>
            <a:chOff x="8365064" y="1075267"/>
            <a:chExt cx="3386667" cy="4222045"/>
          </a:xfrm>
        </p:grpSpPr>
        <p:sp>
          <p:nvSpPr>
            <p:cNvPr id="23" name="1985 Orange Box">
              <a:extLst>
                <a:ext uri="{FF2B5EF4-FFF2-40B4-BE49-F238E27FC236}">
                  <a16:creationId xmlns:a16="http://schemas.microsoft.com/office/drawing/2014/main" id="{8B80D11C-B0F4-674D-A7F9-BF7574BD715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Syngenta AG is a global company that produces agrochemicals and seeds and is based in Basel, Switzerland.</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https://en.wikipedia.org/wiki/Syngenta</a:t>
              </a:r>
              <a:endParaRPr lang="en-US" sz="1050" dirty="0">
                <a:solidFill>
                  <a:schemeClr val="tx1">
                    <a:lumMod val="75000"/>
                    <a:lumOff val="25000"/>
                  </a:schemeClr>
                </a:solidFill>
              </a:endParaRPr>
            </a:p>
            <a:p>
              <a:endParaRPr lang="en-US" dirty="0"/>
            </a:p>
          </p:txBody>
        </p:sp>
        <p:sp>
          <p:nvSpPr>
            <p:cNvPr id="288" name="done">
              <a:extLst>
                <a:ext uri="{FF2B5EF4-FFF2-40B4-BE49-F238E27FC236}">
                  <a16:creationId xmlns:a16="http://schemas.microsoft.com/office/drawing/2014/main" id="{236DA90C-2BB3-F54A-A181-BD0D7E8029F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18" name="2000 Orange Box">
            <a:extLst>
              <a:ext uri="{FF2B5EF4-FFF2-40B4-BE49-F238E27FC236}">
                <a16:creationId xmlns:a16="http://schemas.microsoft.com/office/drawing/2014/main" id="{DBE2B7AF-DE5D-E549-8FE7-6346B257FBC2}"/>
              </a:ext>
            </a:extLst>
          </p:cNvPr>
          <p:cNvGrpSpPr/>
          <p:nvPr/>
        </p:nvGrpSpPr>
        <p:grpSpPr>
          <a:xfrm>
            <a:off x="8365064" y="1075267"/>
            <a:ext cx="3386667" cy="4222045"/>
            <a:chOff x="8365064" y="1075267"/>
            <a:chExt cx="3386667" cy="4222045"/>
          </a:xfrm>
        </p:grpSpPr>
        <p:sp>
          <p:nvSpPr>
            <p:cNvPr id="119" name="1985 Orange Box">
              <a:extLst>
                <a:ext uri="{FF2B5EF4-FFF2-40B4-BE49-F238E27FC236}">
                  <a16:creationId xmlns:a16="http://schemas.microsoft.com/office/drawing/2014/main" id="{F25072DB-2DD3-254C-B2D0-215A6242FEB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Guidelines support the generation </a:t>
              </a:r>
              <a:br>
                <a:rPr lang="en-US" sz="1400" dirty="0">
                  <a:solidFill>
                    <a:schemeClr val="tx1">
                      <a:lumMod val="75000"/>
                      <a:lumOff val="25000"/>
                    </a:schemeClr>
                  </a:solidFill>
                </a:rPr>
              </a:br>
              <a:r>
                <a:rPr lang="en-US" sz="1400" dirty="0">
                  <a:solidFill>
                    <a:schemeClr val="tx1">
                      <a:lumMod val="75000"/>
                      <a:lumOff val="25000"/>
                    </a:schemeClr>
                  </a:solidFill>
                </a:rPr>
                <a:t>of  Annex II and III crop protection product residue data for pre and </a:t>
              </a:r>
              <a:br>
                <a:rPr lang="en-US" sz="1400" dirty="0">
                  <a:solidFill>
                    <a:schemeClr val="tx1">
                      <a:lumMod val="75000"/>
                      <a:lumOff val="25000"/>
                    </a:schemeClr>
                  </a:solidFill>
                </a:rPr>
              </a:br>
              <a:r>
                <a:rPr lang="en-US" sz="1400" dirty="0">
                  <a:solidFill>
                    <a:schemeClr val="tx1">
                      <a:lumMod val="75000"/>
                      <a:lumOff val="25000"/>
                    </a:schemeClr>
                  </a:solidFill>
                </a:rPr>
                <a:t>post registration purposes under EU Directives 91/414 EEC updated 2011.</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5"/>
                </a:rPr>
                <a:t>https://ec.europa.eu/food/sites/food/files/plant/docs/pesticides_mrl_guidelines_wrkdoc12.pdf</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dirty="0"/>
            </a:p>
          </p:txBody>
        </p:sp>
        <p:sp>
          <p:nvSpPr>
            <p:cNvPr id="120" name="done">
              <a:extLst>
                <a:ext uri="{FF2B5EF4-FFF2-40B4-BE49-F238E27FC236}">
                  <a16:creationId xmlns:a16="http://schemas.microsoft.com/office/drawing/2014/main" id="{0FE37A05-0CFC-8A40-B331-CB52A6B96BB2}"/>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78" name="2000 Gold Box 2">
            <a:extLst>
              <a:ext uri="{FF2B5EF4-FFF2-40B4-BE49-F238E27FC236}">
                <a16:creationId xmlns:a16="http://schemas.microsoft.com/office/drawing/2014/main" id="{C0FB2059-0FDE-8A42-9D6E-1CA72B2A1F08}"/>
              </a:ext>
            </a:extLst>
          </p:cNvPr>
          <p:cNvGrpSpPr/>
          <p:nvPr/>
        </p:nvGrpSpPr>
        <p:grpSpPr>
          <a:xfrm>
            <a:off x="8365064" y="1075267"/>
            <a:ext cx="3386667" cy="4222045"/>
            <a:chOff x="8365064" y="1075267"/>
            <a:chExt cx="3386667" cy="4222045"/>
          </a:xfrm>
        </p:grpSpPr>
        <p:sp>
          <p:nvSpPr>
            <p:cNvPr id="179" name="1985 Orange Box">
              <a:extLst>
                <a:ext uri="{FF2B5EF4-FFF2-40B4-BE49-F238E27FC236}">
                  <a16:creationId xmlns:a16="http://schemas.microsoft.com/office/drawing/2014/main" id="{EF5EFA18-1265-EC40-9DA7-DEAE8A2F307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Membership reflects consolidation and overall employment trends in sector.</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br>
                <a:rPr lang="en-US" sz="1050" b="1" dirty="0">
                  <a:solidFill>
                    <a:schemeClr val="tx1">
                      <a:lumMod val="75000"/>
                      <a:lumOff val="25000"/>
                    </a:schemeClr>
                  </a:solidFill>
                </a:rPr>
              </a:br>
              <a:r>
                <a:rPr lang="en-US" sz="1050" dirty="0">
                  <a:solidFill>
                    <a:schemeClr val="tx1">
                      <a:lumMod val="75000"/>
                      <a:lumOff val="25000"/>
                    </a:schemeClr>
                  </a:solidFill>
                  <a:hlinkClick r:id="rId6"/>
                </a:rPr>
                <a:t>https://pubs.acs.org/doi/pdf/10.1021/jf0115286</a:t>
              </a:r>
              <a:r>
                <a:rPr lang="en-US" sz="1050" dirty="0">
                  <a:solidFill>
                    <a:schemeClr val="tx1">
                      <a:lumMod val="75000"/>
                      <a:lumOff val="25000"/>
                    </a:schemeClr>
                  </a:solidFill>
                </a:rPr>
                <a:t> </a:t>
              </a:r>
            </a:p>
            <a:p>
              <a:pPr>
                <a:spcAft>
                  <a:spcPts val="600"/>
                </a:spcAft>
              </a:pPr>
              <a:r>
                <a:rPr lang="en-US" sz="1050" dirty="0">
                  <a:solidFill>
                    <a:schemeClr val="tx1">
                      <a:lumMod val="75000"/>
                      <a:lumOff val="25000"/>
                    </a:schemeClr>
                  </a:solidFill>
                </a:rPr>
                <a:t>and reference  of later posted Picograms</a:t>
              </a:r>
              <a:br>
                <a:rPr lang="en-US" sz="1050" b="1" dirty="0">
                  <a:solidFill>
                    <a:schemeClr val="tx1">
                      <a:lumMod val="75000"/>
                      <a:lumOff val="25000"/>
                    </a:schemeClr>
                  </a:solidFill>
                </a:rPr>
              </a:br>
              <a:endParaRPr lang="en-US" dirty="0"/>
            </a:p>
          </p:txBody>
        </p:sp>
        <p:sp>
          <p:nvSpPr>
            <p:cNvPr id="180" name="done">
              <a:extLst>
                <a:ext uri="{FF2B5EF4-FFF2-40B4-BE49-F238E27FC236}">
                  <a16:creationId xmlns:a16="http://schemas.microsoft.com/office/drawing/2014/main" id="{1927351F-C6DC-5D46-92A7-7DFF016490B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71" name="2001 Gold Box">
            <a:extLst>
              <a:ext uri="{FF2B5EF4-FFF2-40B4-BE49-F238E27FC236}">
                <a16:creationId xmlns:a16="http://schemas.microsoft.com/office/drawing/2014/main" id="{A39A5996-4911-C646-B8B6-E6FC066EEAB8}"/>
              </a:ext>
            </a:extLst>
          </p:cNvPr>
          <p:cNvGrpSpPr/>
          <p:nvPr/>
        </p:nvGrpSpPr>
        <p:grpSpPr>
          <a:xfrm>
            <a:off x="8365064" y="1075267"/>
            <a:ext cx="3386667" cy="4222045"/>
            <a:chOff x="8365064" y="1075267"/>
            <a:chExt cx="3386667" cy="4222045"/>
          </a:xfrm>
        </p:grpSpPr>
        <p:sp>
          <p:nvSpPr>
            <p:cNvPr id="72" name="1985 Orange Box">
              <a:extLst>
                <a:ext uri="{FF2B5EF4-FFF2-40B4-BE49-F238E27FC236}">
                  <a16:creationId xmlns:a16="http://schemas.microsoft.com/office/drawing/2014/main" id="{E3E31657-E226-EC4B-A5E2-D8ED10738EF2}"/>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Majority are ACS Symposium Series.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6"/>
                </a:rPr>
                <a:t>https://pubs.acs.org/doi/pdf/10.1021/jf0115286</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73" name="done">
              <a:extLst>
                <a:ext uri="{FF2B5EF4-FFF2-40B4-BE49-F238E27FC236}">
                  <a16:creationId xmlns:a16="http://schemas.microsoft.com/office/drawing/2014/main" id="{2824EE34-D660-2349-9B77-455128BFB20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9" name="2001 Teal Box">
            <a:extLst>
              <a:ext uri="{FF2B5EF4-FFF2-40B4-BE49-F238E27FC236}">
                <a16:creationId xmlns:a16="http://schemas.microsoft.com/office/drawing/2014/main" id="{434D9305-CB9F-0E41-8A52-82AE33E3A525}"/>
              </a:ext>
            </a:extLst>
          </p:cNvPr>
          <p:cNvGrpSpPr/>
          <p:nvPr/>
        </p:nvGrpSpPr>
        <p:grpSpPr>
          <a:xfrm>
            <a:off x="8365064" y="1075267"/>
            <a:ext cx="3386667" cy="4222045"/>
            <a:chOff x="8365064" y="1075267"/>
            <a:chExt cx="3386667" cy="4222045"/>
          </a:xfrm>
        </p:grpSpPr>
        <p:sp>
          <p:nvSpPr>
            <p:cNvPr id="140" name="1985 Orange Box">
              <a:extLst>
                <a:ext uri="{FF2B5EF4-FFF2-40B4-BE49-F238E27FC236}">
                  <a16:creationId xmlns:a16="http://schemas.microsoft.com/office/drawing/2014/main" id="{4D516FB2-57A1-304D-8936-5A78DFA202E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100" dirty="0">
                  <a:solidFill>
                    <a:schemeClr val="tx1">
                      <a:lumMod val="75000"/>
                      <a:lumOff val="25000"/>
                    </a:schemeClr>
                  </a:solidFill>
                </a:rPr>
                <a:t>The </a:t>
              </a:r>
              <a:r>
                <a:rPr lang="en-US" sz="1100" dirty="0" err="1">
                  <a:solidFill>
                    <a:schemeClr val="tx1">
                      <a:lumMod val="75000"/>
                      <a:lumOff val="25000"/>
                    </a:schemeClr>
                  </a:solidFill>
                </a:rPr>
                <a:t>QuEChERS</a:t>
              </a:r>
              <a:r>
                <a:rPr lang="en-US" sz="1100" dirty="0">
                  <a:solidFill>
                    <a:schemeClr val="tx1">
                      <a:lumMod val="75000"/>
                      <a:lumOff val="25000"/>
                    </a:schemeClr>
                  </a:solidFill>
                </a:rPr>
                <a:t>-method  (Quick, Easy, Cheap, Effective, Rugged and Safe )  was developed to streamline extraction and detection processes for multi-residues of pesticides and veterinary drugs in complex matrices.  Work was performed by numerous collaborators but  M. </a:t>
              </a:r>
              <a:r>
                <a:rPr lang="en-US" sz="1100" dirty="0" err="1">
                  <a:solidFill>
                    <a:schemeClr val="tx1">
                      <a:lumMod val="75000"/>
                      <a:lumOff val="25000"/>
                    </a:schemeClr>
                  </a:solidFill>
                </a:rPr>
                <a:t>Anastassiades</a:t>
              </a:r>
              <a:r>
                <a:rPr lang="en-US" sz="1100" dirty="0">
                  <a:solidFill>
                    <a:schemeClr val="tx1">
                      <a:lumMod val="75000"/>
                      <a:lumOff val="25000"/>
                    </a:schemeClr>
                  </a:solidFill>
                </a:rPr>
                <a:t> developed the basis in 2001 and 2002 during </a:t>
              </a:r>
              <a:br>
                <a:rPr lang="en-US" sz="1100" dirty="0">
                  <a:solidFill>
                    <a:schemeClr val="tx1">
                      <a:lumMod val="75000"/>
                      <a:lumOff val="25000"/>
                    </a:schemeClr>
                  </a:solidFill>
                </a:rPr>
              </a:br>
              <a:r>
                <a:rPr lang="en-US" sz="1100" dirty="0">
                  <a:solidFill>
                    <a:schemeClr val="tx1">
                      <a:lumMod val="75000"/>
                      <a:lumOff val="25000"/>
                    </a:schemeClr>
                  </a:solidFill>
                </a:rPr>
                <a:t>his post-doc visit at the USDA/ARS-ERRC in the research group of Steven </a:t>
              </a:r>
              <a:r>
                <a:rPr lang="en-US" sz="1100" dirty="0" err="1">
                  <a:solidFill>
                    <a:schemeClr val="tx1">
                      <a:lumMod val="75000"/>
                      <a:lumOff val="25000"/>
                    </a:schemeClr>
                  </a:solidFill>
                </a:rPr>
                <a:t>Lehotay</a:t>
              </a:r>
              <a:r>
                <a:rPr lang="en-US" sz="1100" dirty="0">
                  <a:solidFill>
                    <a:schemeClr val="tx1">
                      <a:lumMod val="75000"/>
                      <a:lumOff val="25000"/>
                    </a:schemeClr>
                  </a:solidFill>
                </a:rPr>
                <a:t>.</a:t>
              </a:r>
            </a:p>
            <a:p>
              <a:pPr>
                <a:spcAft>
                  <a:spcPts val="600"/>
                </a:spcAft>
              </a:pPr>
              <a:r>
                <a:rPr lang="en-US" sz="1100" dirty="0">
                  <a:solidFill>
                    <a:schemeClr val="tx1">
                      <a:lumMod val="75000"/>
                      <a:lumOff val="25000"/>
                    </a:schemeClr>
                  </a:solidFill>
                </a:rPr>
                <a:t>The new method for the analysis of pesticide residues in plant material was first presented at the EPRW 2002 in Rome.  The detailed method was first published in 2003 (M. </a:t>
              </a:r>
              <a:r>
                <a:rPr lang="en-US" sz="1100" dirty="0" err="1">
                  <a:solidFill>
                    <a:schemeClr val="tx1">
                      <a:lumMod val="75000"/>
                      <a:lumOff val="25000"/>
                    </a:schemeClr>
                  </a:solidFill>
                </a:rPr>
                <a:t>Anastassiades</a:t>
              </a:r>
              <a:r>
                <a:rPr lang="en-US" sz="1100" dirty="0">
                  <a:solidFill>
                    <a:schemeClr val="tx1">
                      <a:lumMod val="75000"/>
                      <a:lumOff val="25000"/>
                    </a:schemeClr>
                  </a:solidFill>
                </a:rPr>
                <a:t>, </a:t>
              </a:r>
              <a:br>
                <a:rPr lang="en-US" sz="1100" dirty="0">
                  <a:solidFill>
                    <a:schemeClr val="tx1">
                      <a:lumMod val="75000"/>
                      <a:lumOff val="25000"/>
                    </a:schemeClr>
                  </a:solidFill>
                </a:rPr>
              </a:br>
              <a:r>
                <a:rPr lang="en-US" sz="1100" dirty="0">
                  <a:solidFill>
                    <a:schemeClr val="tx1">
                      <a:lumMod val="75000"/>
                      <a:lumOff val="25000"/>
                    </a:schemeClr>
                  </a:solidFill>
                </a:rPr>
                <a:t>S. J. </a:t>
              </a:r>
              <a:r>
                <a:rPr lang="en-US" sz="1100" dirty="0" err="1">
                  <a:solidFill>
                    <a:schemeClr val="tx1">
                      <a:lumMod val="75000"/>
                      <a:lumOff val="25000"/>
                    </a:schemeClr>
                  </a:solidFill>
                </a:rPr>
                <a:t>Lehotay</a:t>
              </a:r>
              <a:r>
                <a:rPr lang="en-US" sz="1100" dirty="0">
                  <a:solidFill>
                    <a:schemeClr val="tx1">
                      <a:lumMod val="75000"/>
                      <a:lumOff val="25000"/>
                    </a:schemeClr>
                  </a:solidFill>
                </a:rPr>
                <a:t>, D. </a:t>
              </a:r>
              <a:r>
                <a:rPr lang="en-US" sz="1100" dirty="0" err="1">
                  <a:solidFill>
                    <a:schemeClr val="tx1">
                      <a:lumMod val="75000"/>
                      <a:lumOff val="25000"/>
                    </a:schemeClr>
                  </a:solidFill>
                </a:rPr>
                <a:t>Stajnbaher</a:t>
              </a:r>
              <a:r>
                <a:rPr lang="en-US" sz="1100" dirty="0">
                  <a:solidFill>
                    <a:schemeClr val="tx1">
                      <a:lumMod val="75000"/>
                      <a:lumOff val="25000"/>
                    </a:schemeClr>
                  </a:solidFill>
                </a:rPr>
                <a:t>, F.J. Schenck</a:t>
              </a:r>
              <a:r>
                <a:rPr lang="en-US" sz="1100" i="1" dirty="0">
                  <a:solidFill>
                    <a:schemeClr val="tx1">
                      <a:lumMod val="75000"/>
                      <a:lumOff val="25000"/>
                    </a:schemeClr>
                  </a:solidFill>
                </a:rPr>
                <a:t>, </a:t>
              </a:r>
              <a:br>
                <a:rPr lang="en-US" sz="1100" i="1" dirty="0">
                  <a:solidFill>
                    <a:schemeClr val="tx1">
                      <a:lumMod val="75000"/>
                      <a:lumOff val="25000"/>
                    </a:schemeClr>
                  </a:solidFill>
                </a:rPr>
              </a:br>
              <a:r>
                <a:rPr lang="en-US" sz="1100" i="1" dirty="0">
                  <a:solidFill>
                    <a:schemeClr val="tx1">
                      <a:lumMod val="75000"/>
                      <a:lumOff val="25000"/>
                    </a:schemeClr>
                  </a:solidFill>
                </a:rPr>
                <a:t>JAOAC Int </a:t>
              </a:r>
              <a:r>
                <a:rPr lang="en-US" sz="1100" dirty="0">
                  <a:solidFill>
                    <a:schemeClr val="tx1">
                      <a:lumMod val="75000"/>
                      <a:lumOff val="25000"/>
                    </a:schemeClr>
                  </a:solidFill>
                </a:rPr>
                <a:t>86(2) 412-31.</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7"/>
                </a:rPr>
                <a:t>https://www.quechers.com</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141" name="done">
              <a:extLst>
                <a:ext uri="{FF2B5EF4-FFF2-40B4-BE49-F238E27FC236}">
                  <a16:creationId xmlns:a16="http://schemas.microsoft.com/office/drawing/2014/main" id="{A5C932B1-80AE-3A46-807E-E3050CD31A1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74" name="2002 Green Box">
            <a:extLst>
              <a:ext uri="{FF2B5EF4-FFF2-40B4-BE49-F238E27FC236}">
                <a16:creationId xmlns:a16="http://schemas.microsoft.com/office/drawing/2014/main" id="{7FF3B387-E99C-F54C-B367-E8B3B140AEB3}"/>
              </a:ext>
            </a:extLst>
          </p:cNvPr>
          <p:cNvGrpSpPr/>
          <p:nvPr/>
        </p:nvGrpSpPr>
        <p:grpSpPr>
          <a:xfrm>
            <a:off x="8365064" y="1075267"/>
            <a:ext cx="3386667" cy="4222045"/>
            <a:chOff x="8365064" y="1075267"/>
            <a:chExt cx="3386667" cy="4222045"/>
          </a:xfrm>
        </p:grpSpPr>
        <p:sp>
          <p:nvSpPr>
            <p:cNvPr id="75" name="1985 Orange Box">
              <a:extLst>
                <a:ext uri="{FF2B5EF4-FFF2-40B4-BE49-F238E27FC236}">
                  <a16:creationId xmlns:a16="http://schemas.microsoft.com/office/drawing/2014/main" id="{C298AB40-4995-354D-9968-3679D8589F3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Prior names were NACA (National Agricultural Chemicals Association) and AIFA (Agricultural Insecticide and Fungicide Association) first formed in 1933. Through four name changes, the association has never varied from its mission of advocacy of and for the crop protection industry.</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8"/>
                </a:rPr>
                <a:t>https://www.croplife.com/management/75-years-of-advocacy/</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76" name="done">
              <a:extLst>
                <a:ext uri="{FF2B5EF4-FFF2-40B4-BE49-F238E27FC236}">
                  <a16:creationId xmlns:a16="http://schemas.microsoft.com/office/drawing/2014/main" id="{08772E97-ACAF-114B-9CEA-4D03F8416DD4}"/>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6" name="2002 Teal Box">
            <a:extLst>
              <a:ext uri="{FF2B5EF4-FFF2-40B4-BE49-F238E27FC236}">
                <a16:creationId xmlns:a16="http://schemas.microsoft.com/office/drawing/2014/main" id="{4BD16E34-32BF-CD4D-ACFB-717C99CDEAB6}"/>
              </a:ext>
            </a:extLst>
          </p:cNvPr>
          <p:cNvGrpSpPr/>
          <p:nvPr/>
        </p:nvGrpSpPr>
        <p:grpSpPr>
          <a:xfrm>
            <a:off x="8365064" y="1075267"/>
            <a:ext cx="3386667" cy="4222045"/>
            <a:chOff x="8365064" y="1075267"/>
            <a:chExt cx="3386667" cy="4222045"/>
          </a:xfrm>
        </p:grpSpPr>
        <p:sp>
          <p:nvSpPr>
            <p:cNvPr id="147" name="1985 Orange Box">
              <a:extLst>
                <a:ext uri="{FF2B5EF4-FFF2-40B4-BE49-F238E27FC236}">
                  <a16:creationId xmlns:a16="http://schemas.microsoft.com/office/drawing/2014/main" id="{5941EF69-38C7-BE40-8994-38079B3D6F4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award is in recognition of her pioneering work in the area of gene transfer into plants.</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9"/>
                </a:rPr>
                <a:t>https://pubs.rsc.org/en/content/articlehtml/2002/po/b205176c</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148" name="done">
              <a:extLst>
                <a:ext uri="{FF2B5EF4-FFF2-40B4-BE49-F238E27FC236}">
                  <a16:creationId xmlns:a16="http://schemas.microsoft.com/office/drawing/2014/main" id="{A9EACE58-9AA6-FF4D-858A-32C310141699}"/>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75" name="2002 Blue Box">
            <a:extLst>
              <a:ext uri="{FF2B5EF4-FFF2-40B4-BE49-F238E27FC236}">
                <a16:creationId xmlns:a16="http://schemas.microsoft.com/office/drawing/2014/main" id="{E3081249-C328-2043-A4DE-CEDCFB9CE10D}"/>
              </a:ext>
            </a:extLst>
          </p:cNvPr>
          <p:cNvGrpSpPr/>
          <p:nvPr/>
        </p:nvGrpSpPr>
        <p:grpSpPr>
          <a:xfrm>
            <a:off x="8365064" y="1075267"/>
            <a:ext cx="3386667" cy="4222045"/>
            <a:chOff x="8365064" y="1075267"/>
            <a:chExt cx="3386667" cy="4222045"/>
          </a:xfrm>
        </p:grpSpPr>
        <p:sp>
          <p:nvSpPr>
            <p:cNvPr id="176" name="1985 Orange Box">
              <a:extLst>
                <a:ext uri="{FF2B5EF4-FFF2-40B4-BE49-F238E27FC236}">
                  <a16:creationId xmlns:a16="http://schemas.microsoft.com/office/drawing/2014/main" id="{CA32AF6E-64D0-F344-89A1-59462EEB74F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After being registered by US EPA in 1997 for insecticidal use, </a:t>
              </a:r>
              <a:r>
                <a:rPr lang="en-US" sz="1400" dirty="0" err="1">
                  <a:solidFill>
                    <a:schemeClr val="tx1">
                      <a:lumMod val="75000"/>
                      <a:lumOff val="25000"/>
                    </a:schemeClr>
                  </a:solidFill>
                </a:rPr>
                <a:t>spinosad</a:t>
              </a:r>
              <a:r>
                <a:rPr lang="en-US" sz="1400" dirty="0">
                  <a:solidFill>
                    <a:schemeClr val="tx1">
                      <a:lumMod val="75000"/>
                      <a:lumOff val="25000"/>
                    </a:schemeClr>
                  </a:solidFill>
                </a:rPr>
                <a:t> </a:t>
              </a:r>
              <a:br>
                <a:rPr lang="en-US" sz="1400" dirty="0">
                  <a:solidFill>
                    <a:schemeClr val="tx1">
                      <a:lumMod val="75000"/>
                      <a:lumOff val="25000"/>
                    </a:schemeClr>
                  </a:solidFill>
                </a:rPr>
              </a:br>
              <a:r>
                <a:rPr lang="en-US" sz="1400" dirty="0">
                  <a:solidFill>
                    <a:schemeClr val="tx1">
                      <a:lumMod val="75000"/>
                      <a:lumOff val="25000"/>
                    </a:schemeClr>
                  </a:solidFill>
                </a:rPr>
                <a:t>was approved by the USDA National Organic Program in 1992 for use in certified organic agriculture. This paved the way for </a:t>
              </a:r>
              <a:r>
                <a:rPr lang="en-US" sz="1400" dirty="0" err="1">
                  <a:solidFill>
                    <a:schemeClr val="tx1">
                      <a:lumMod val="75000"/>
                      <a:lumOff val="25000"/>
                    </a:schemeClr>
                  </a:solidFill>
                </a:rPr>
                <a:t>spinosad</a:t>
              </a:r>
              <a:r>
                <a:rPr lang="en-US" sz="1400" dirty="0">
                  <a:solidFill>
                    <a:schemeClr val="tx1">
                      <a:lumMod val="75000"/>
                      <a:lumOff val="25000"/>
                    </a:schemeClr>
                  </a:solidFill>
                </a:rPr>
                <a:t> to </a:t>
              </a:r>
              <a:br>
                <a:rPr lang="en-US" sz="1400" dirty="0">
                  <a:solidFill>
                    <a:schemeClr val="tx1">
                      <a:lumMod val="75000"/>
                      <a:lumOff val="25000"/>
                    </a:schemeClr>
                  </a:solidFill>
                </a:rPr>
              </a:br>
              <a:r>
                <a:rPr lang="en-US" sz="1400" dirty="0">
                  <a:solidFill>
                    <a:schemeClr val="tx1">
                      <a:lumMod val="75000"/>
                      <a:lumOff val="25000"/>
                    </a:schemeClr>
                  </a:solidFill>
                </a:rPr>
                <a:t>become one of the most widely </a:t>
              </a:r>
              <a:br>
                <a:rPr lang="en-US" sz="1400" dirty="0">
                  <a:solidFill>
                    <a:schemeClr val="tx1">
                      <a:lumMod val="75000"/>
                      <a:lumOff val="25000"/>
                    </a:schemeClr>
                  </a:solidFill>
                </a:rPr>
              </a:br>
              <a:r>
                <a:rPr lang="en-US" sz="1400" dirty="0">
                  <a:solidFill>
                    <a:schemeClr val="tx1">
                      <a:lumMod val="75000"/>
                      <a:lumOff val="25000"/>
                    </a:schemeClr>
                  </a:solidFill>
                </a:rPr>
                <a:t>used insecticides by organic farmers and home gardeners.</a:t>
              </a:r>
            </a:p>
            <a:p>
              <a:r>
                <a:rPr lang="en-US" sz="1050" b="1" dirty="0">
                  <a:solidFill>
                    <a:schemeClr val="tx1">
                      <a:lumMod val="75000"/>
                      <a:lumOff val="25000"/>
                    </a:schemeClr>
                  </a:solidFill>
                </a:rPr>
                <a:t>Source: </a:t>
              </a:r>
              <a:endParaRPr lang="en-US" sz="1050" dirty="0">
                <a:solidFill>
                  <a:schemeClr val="tx1">
                    <a:lumMod val="75000"/>
                    <a:lumOff val="25000"/>
                  </a:schemeClr>
                </a:solidFill>
              </a:endParaRPr>
            </a:p>
            <a:p>
              <a:r>
                <a:rPr lang="en-US" sz="1050" dirty="0">
                  <a:solidFill>
                    <a:schemeClr val="tx1">
                      <a:lumMod val="75000"/>
                      <a:lumOff val="25000"/>
                    </a:schemeClr>
                  </a:solidFill>
                  <a:hlinkClick r:id="rId10"/>
                </a:rPr>
                <a:t>https://pubs.acs.org/isbn/9780841238817</a:t>
              </a:r>
              <a:r>
                <a:rPr lang="en-US" sz="1050" dirty="0">
                  <a:solidFill>
                    <a:schemeClr val="tx1">
                      <a:lumMod val="75000"/>
                      <a:lumOff val="25000"/>
                    </a:schemeClr>
                  </a:solidFill>
                </a:rPr>
                <a:t> </a:t>
              </a:r>
            </a:p>
            <a:p>
              <a:endParaRPr lang="en-US" sz="1050" dirty="0">
                <a:solidFill>
                  <a:schemeClr val="tx1">
                    <a:lumMod val="75000"/>
                    <a:lumOff val="25000"/>
                  </a:schemeClr>
                </a:solidFill>
              </a:endParaRPr>
            </a:p>
          </p:txBody>
        </p:sp>
        <p:sp>
          <p:nvSpPr>
            <p:cNvPr id="177" name="done">
              <a:extLst>
                <a:ext uri="{FF2B5EF4-FFF2-40B4-BE49-F238E27FC236}">
                  <a16:creationId xmlns:a16="http://schemas.microsoft.com/office/drawing/2014/main" id="{479011F1-4EA6-134A-83DC-5780D97B9E6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9" name="2003 Orange Box">
            <a:extLst>
              <a:ext uri="{FF2B5EF4-FFF2-40B4-BE49-F238E27FC236}">
                <a16:creationId xmlns:a16="http://schemas.microsoft.com/office/drawing/2014/main" id="{98524386-1558-B247-82F5-7A297380CE99}"/>
              </a:ext>
            </a:extLst>
          </p:cNvPr>
          <p:cNvGrpSpPr/>
          <p:nvPr/>
        </p:nvGrpSpPr>
        <p:grpSpPr>
          <a:xfrm>
            <a:off x="8365064" y="1075267"/>
            <a:ext cx="3386667" cy="4222045"/>
            <a:chOff x="8365064" y="1075267"/>
            <a:chExt cx="3386667" cy="4222045"/>
          </a:xfrm>
        </p:grpSpPr>
        <p:sp>
          <p:nvSpPr>
            <p:cNvPr id="130" name="1985 Orange Box">
              <a:extLst>
                <a:ext uri="{FF2B5EF4-FFF2-40B4-BE49-F238E27FC236}">
                  <a16:creationId xmlns:a16="http://schemas.microsoft.com/office/drawing/2014/main" id="{BFF50650-562D-C245-B893-7E13D6AD717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200" dirty="0">
                  <a:solidFill>
                    <a:schemeClr val="tx1">
                      <a:lumMod val="75000"/>
                      <a:lumOff val="25000"/>
                    </a:schemeClr>
                  </a:solidFill>
                </a:rPr>
                <a:t>FQPA of 1996, directed EPA to move beyond single chemical assessments and to conduct cumulative assessments of chemical exposures occurring simultaneously. As of 2020, EPA has assessment and updated cumulative risk assessments for five groups of pesticides share a common mechanism of toxicity: organophosphates, n-methyl carbamates, Triazines, chloroacetanilides, </a:t>
              </a:r>
              <a:r>
                <a:rPr lang="en-US" sz="1200" dirty="0" err="1">
                  <a:solidFill>
                    <a:schemeClr val="tx1">
                      <a:lumMod val="75000"/>
                      <a:lumOff val="25000"/>
                    </a:schemeClr>
                  </a:solidFill>
                </a:rPr>
                <a:t>Pyrethrins</a:t>
              </a:r>
              <a:r>
                <a:rPr lang="en-US" sz="1200" dirty="0">
                  <a:solidFill>
                    <a:schemeClr val="tx1">
                      <a:lumMod val="75000"/>
                      <a:lumOff val="25000"/>
                    </a:schemeClr>
                  </a:solidFill>
                </a:rPr>
                <a:t>/Pyrethroids. EPA has examined and determines thiocarbamates and </a:t>
              </a:r>
              <a:r>
                <a:rPr lang="en-US" sz="1200" dirty="0" err="1">
                  <a:solidFill>
                    <a:schemeClr val="tx1">
                      <a:lumMod val="75000"/>
                      <a:lumOff val="25000"/>
                    </a:schemeClr>
                  </a:solidFill>
                </a:rPr>
                <a:t>dithiocarbamates</a:t>
              </a:r>
              <a:r>
                <a:rPr lang="en-US" sz="1200" dirty="0">
                  <a:solidFill>
                    <a:schemeClr val="tx1">
                      <a:lumMod val="75000"/>
                      <a:lumOff val="25000"/>
                    </a:schemeClr>
                  </a:solidFill>
                </a:rPr>
                <a:t> do not share a common mechanism of toxicity. .</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1"/>
                </a:rPr>
                <a:t>https://www.epa.gov/sites/production/files/2014-11/documents/frmwrk_cum_risk_assmnt.pdf</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131" name="done">
              <a:extLst>
                <a:ext uri="{FF2B5EF4-FFF2-40B4-BE49-F238E27FC236}">
                  <a16:creationId xmlns:a16="http://schemas.microsoft.com/office/drawing/2014/main" id="{FFF9B382-9B7E-B247-BB6D-0350C0CB456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53" name="2003 Teal Box">
            <a:extLst>
              <a:ext uri="{FF2B5EF4-FFF2-40B4-BE49-F238E27FC236}">
                <a16:creationId xmlns:a16="http://schemas.microsoft.com/office/drawing/2014/main" id="{9C266FC9-1248-794F-AB36-8FFF6B00DE8C}"/>
              </a:ext>
            </a:extLst>
          </p:cNvPr>
          <p:cNvGrpSpPr/>
          <p:nvPr/>
        </p:nvGrpSpPr>
        <p:grpSpPr>
          <a:xfrm>
            <a:off x="8365064" y="1075267"/>
            <a:ext cx="3386667" cy="4222045"/>
            <a:chOff x="8365064" y="1075267"/>
            <a:chExt cx="3386667" cy="4222045"/>
          </a:xfrm>
        </p:grpSpPr>
        <p:sp>
          <p:nvSpPr>
            <p:cNvPr id="154" name="1985 Orange Box">
              <a:extLst>
                <a:ext uri="{FF2B5EF4-FFF2-40B4-BE49-F238E27FC236}">
                  <a16:creationId xmlns:a16="http://schemas.microsoft.com/office/drawing/2014/main" id="{13B544CA-F281-F34A-8C8D-6FC17B6C9057}"/>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Syngenta introduces the world's first hybrid barley variety in the United Kingdom. The variety is named Colossus and is conventionally bred.</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2"/>
                </a:rPr>
                <a:t>https://www.cabi.org/agbiotechnet/news/2886</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155" name="done">
              <a:extLst>
                <a:ext uri="{FF2B5EF4-FFF2-40B4-BE49-F238E27FC236}">
                  <a16:creationId xmlns:a16="http://schemas.microsoft.com/office/drawing/2014/main" id="{22087A37-183B-D748-8369-8771B2368E2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0" name="2004 Orange Box">
            <a:extLst>
              <a:ext uri="{FF2B5EF4-FFF2-40B4-BE49-F238E27FC236}">
                <a16:creationId xmlns:a16="http://schemas.microsoft.com/office/drawing/2014/main" id="{AA49D9E9-024A-AC44-BF81-7DAE5A4659D4}"/>
              </a:ext>
            </a:extLst>
          </p:cNvPr>
          <p:cNvGrpSpPr/>
          <p:nvPr/>
        </p:nvGrpSpPr>
        <p:grpSpPr>
          <a:xfrm>
            <a:off x="8365064" y="1075267"/>
            <a:ext cx="3386667" cy="4222045"/>
            <a:chOff x="8365064" y="1075267"/>
            <a:chExt cx="3386667" cy="4222045"/>
          </a:xfrm>
        </p:grpSpPr>
        <p:sp>
          <p:nvSpPr>
            <p:cNvPr id="81" name="1985 Orange Box">
              <a:extLst>
                <a:ext uri="{FF2B5EF4-FFF2-40B4-BE49-F238E27FC236}">
                  <a16:creationId xmlns:a16="http://schemas.microsoft.com/office/drawing/2014/main" id="{80690C08-B809-0845-A475-67F5531F4CA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act established pesticide registration service fees for </a:t>
              </a:r>
              <a:br>
                <a:rPr lang="en-US" sz="1400" dirty="0">
                  <a:solidFill>
                    <a:schemeClr val="tx1">
                      <a:lumMod val="75000"/>
                      <a:lumOff val="25000"/>
                    </a:schemeClr>
                  </a:solidFill>
                </a:rPr>
              </a:br>
              <a:r>
                <a:rPr lang="en-US" sz="1400" dirty="0">
                  <a:solidFill>
                    <a:schemeClr val="tx1">
                      <a:lumMod val="75000"/>
                      <a:lumOff val="25000"/>
                    </a:schemeClr>
                  </a:solidFill>
                </a:rPr>
                <a:t>registration actions.</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3"/>
                </a:rPr>
                <a:t>https://www.epa.gov/pria-fees/pria-overview-and-history</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82" name="done">
              <a:extLst>
                <a:ext uri="{FF2B5EF4-FFF2-40B4-BE49-F238E27FC236}">
                  <a16:creationId xmlns:a16="http://schemas.microsoft.com/office/drawing/2014/main" id="{D58360B1-EA23-DE4F-9235-FF17A2FDF9B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0" name="2004 Teal Box">
            <a:extLst>
              <a:ext uri="{FF2B5EF4-FFF2-40B4-BE49-F238E27FC236}">
                <a16:creationId xmlns:a16="http://schemas.microsoft.com/office/drawing/2014/main" id="{9F6DA16E-D3F1-C946-B2A1-A498BC2471DE}"/>
              </a:ext>
            </a:extLst>
          </p:cNvPr>
          <p:cNvGrpSpPr/>
          <p:nvPr/>
        </p:nvGrpSpPr>
        <p:grpSpPr>
          <a:xfrm>
            <a:off x="8365064" y="1075267"/>
            <a:ext cx="3386667" cy="4222045"/>
            <a:chOff x="8365064" y="1075267"/>
            <a:chExt cx="3386667" cy="4222045"/>
          </a:xfrm>
        </p:grpSpPr>
        <p:sp>
          <p:nvSpPr>
            <p:cNvPr id="161" name="1985 Orange Box">
              <a:extLst>
                <a:ext uri="{FF2B5EF4-FFF2-40B4-BE49-F238E27FC236}">
                  <a16:creationId xmlns:a16="http://schemas.microsoft.com/office/drawing/2014/main" id="{8D85EAC7-E769-5344-8C41-F8D2437A997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Soybean rust is caused by two types of fungi, </a:t>
              </a:r>
              <a:r>
                <a:rPr lang="en-US" sz="1400" dirty="0" err="1">
                  <a:solidFill>
                    <a:schemeClr val="tx1">
                      <a:lumMod val="75000"/>
                      <a:lumOff val="25000"/>
                    </a:schemeClr>
                  </a:solidFill>
                </a:rPr>
                <a:t>Phakopsora</a:t>
              </a:r>
              <a:r>
                <a:rPr lang="en-US" sz="1400" dirty="0">
                  <a:solidFill>
                    <a:schemeClr val="tx1">
                      <a:lumMod val="75000"/>
                      <a:lumOff val="25000"/>
                    </a:schemeClr>
                  </a:solidFill>
                </a:rPr>
                <a:t> </a:t>
              </a:r>
              <a:r>
                <a:rPr lang="en-US" sz="1400" dirty="0" err="1">
                  <a:solidFill>
                    <a:schemeClr val="tx1">
                      <a:lumMod val="75000"/>
                      <a:lumOff val="25000"/>
                    </a:schemeClr>
                  </a:solidFill>
                </a:rPr>
                <a:t>pachyrhizi</a:t>
              </a:r>
              <a:r>
                <a:rPr lang="en-US" sz="1400" dirty="0">
                  <a:solidFill>
                    <a:schemeClr val="tx1">
                      <a:lumMod val="75000"/>
                      <a:lumOff val="25000"/>
                    </a:schemeClr>
                  </a:solidFill>
                </a:rPr>
                <a:t> and </a:t>
              </a:r>
              <a:r>
                <a:rPr lang="en-US" sz="1400" dirty="0" err="1">
                  <a:solidFill>
                    <a:schemeClr val="tx1">
                      <a:lumMod val="75000"/>
                      <a:lumOff val="25000"/>
                    </a:schemeClr>
                  </a:solidFill>
                </a:rPr>
                <a:t>Phakopsora</a:t>
              </a:r>
              <a:r>
                <a:rPr lang="en-US" sz="1400" dirty="0">
                  <a:solidFill>
                    <a:schemeClr val="tx1">
                      <a:lumMod val="75000"/>
                      <a:lumOff val="25000"/>
                    </a:schemeClr>
                  </a:solidFill>
                </a:rPr>
                <a:t> </a:t>
              </a:r>
              <a:r>
                <a:rPr lang="en-US" sz="1400" dirty="0" err="1">
                  <a:solidFill>
                    <a:schemeClr val="tx1">
                      <a:lumMod val="75000"/>
                      <a:lumOff val="25000"/>
                    </a:schemeClr>
                  </a:solidFill>
                </a:rPr>
                <a:t>meibomiae</a:t>
              </a:r>
              <a:r>
                <a:rPr lang="en-US" sz="1400" dirty="0">
                  <a:solidFill>
                    <a:schemeClr val="tx1">
                      <a:lumMod val="75000"/>
                      <a:lumOff val="25000"/>
                    </a:schemeClr>
                  </a:solidFill>
                </a:rPr>
                <a:t>. It affects several important commercial plants, however, most notable for soybeans, affecting yields up to 80%. P. </a:t>
              </a:r>
              <a:r>
                <a:rPr lang="en-US" sz="1400" dirty="0" err="1">
                  <a:solidFill>
                    <a:schemeClr val="tx1">
                      <a:lumMod val="75000"/>
                      <a:lumOff val="25000"/>
                    </a:schemeClr>
                  </a:solidFill>
                </a:rPr>
                <a:t>pachyrhizi</a:t>
              </a:r>
              <a:r>
                <a:rPr lang="en-US" sz="1400" dirty="0">
                  <a:solidFill>
                    <a:schemeClr val="tx1">
                      <a:lumMod val="75000"/>
                      <a:lumOff val="25000"/>
                    </a:schemeClr>
                  </a:solidFill>
                </a:rPr>
                <a:t> is thought to have been carried by wind to the U.S. from South America during the 2004 hurricane season.</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4"/>
                </a:rPr>
                <a:t>https://www.invasivespeciesinfo.gov/profile/soybean-rust</a:t>
              </a:r>
              <a:r>
                <a:rPr lang="en-US" sz="1050" dirty="0">
                  <a:solidFill>
                    <a:schemeClr val="tx1">
                      <a:lumMod val="75000"/>
                      <a:lumOff val="25000"/>
                    </a:schemeClr>
                  </a:solidFill>
                </a:rPr>
                <a:t> </a:t>
              </a:r>
            </a:p>
            <a:p>
              <a:endParaRPr lang="en-US" sz="1050" dirty="0">
                <a:solidFill>
                  <a:schemeClr val="tx1">
                    <a:lumMod val="75000"/>
                    <a:lumOff val="25000"/>
                  </a:schemeClr>
                </a:solidFill>
              </a:endParaRPr>
            </a:p>
          </p:txBody>
        </p:sp>
        <p:sp>
          <p:nvSpPr>
            <p:cNvPr id="162" name="done">
              <a:extLst>
                <a:ext uri="{FF2B5EF4-FFF2-40B4-BE49-F238E27FC236}">
                  <a16:creationId xmlns:a16="http://schemas.microsoft.com/office/drawing/2014/main" id="{541762AD-E8CE-E840-9DAF-1E4AE66B14A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7" name="2004 Teal Box 2">
            <a:extLst>
              <a:ext uri="{FF2B5EF4-FFF2-40B4-BE49-F238E27FC236}">
                <a16:creationId xmlns:a16="http://schemas.microsoft.com/office/drawing/2014/main" id="{DCF67569-D539-1346-B655-E7B873ACA8D8}"/>
              </a:ext>
            </a:extLst>
          </p:cNvPr>
          <p:cNvGrpSpPr/>
          <p:nvPr/>
        </p:nvGrpSpPr>
        <p:grpSpPr>
          <a:xfrm>
            <a:off x="8365064" y="1075267"/>
            <a:ext cx="3386667" cy="4222045"/>
            <a:chOff x="8365064" y="1075267"/>
            <a:chExt cx="3386667" cy="4222045"/>
          </a:xfrm>
        </p:grpSpPr>
        <p:sp>
          <p:nvSpPr>
            <p:cNvPr id="168" name="1985 Orange Box">
              <a:extLst>
                <a:ext uri="{FF2B5EF4-FFF2-40B4-BE49-F238E27FC236}">
                  <a16:creationId xmlns:a16="http://schemas.microsoft.com/office/drawing/2014/main" id="{597D103B-482D-974C-9D6C-D1DE292D7E7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100" dirty="0">
                  <a:solidFill>
                    <a:schemeClr val="tx1">
                      <a:lumMod val="75000"/>
                      <a:lumOff val="25000"/>
                    </a:schemeClr>
                  </a:solidFill>
                </a:rPr>
                <a:t>Chromatographic resolution gains have been made with smaller columns as well as reducing solvent volumes and run times. UHPLC columns (with sub 2 µm particles) are adopted when commercial equipment becomes available to support the higher pressures.  By 2007, core–shell silica particles (a combination of solid core and porous shell) have been increasingly used. Core–shell technology reportedly provides the same separation efficiency as the sub 2 µm particles columns while eliminating the disadvantages of high back pressure.  HPLC columns packed with either sub 2 µm particles or core–shell particles have been employed in a wide range of applications.</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5"/>
                </a:rPr>
                <a:t>https://link.springer.com/article/10.1007/s10337-018-3670-6</a:t>
              </a:r>
              <a:r>
                <a:rPr lang="en-US" sz="1050" dirty="0">
                  <a:solidFill>
                    <a:schemeClr val="tx1">
                      <a:lumMod val="75000"/>
                      <a:lumOff val="25000"/>
                    </a:schemeClr>
                  </a:solidFill>
                </a:rPr>
                <a:t> </a:t>
              </a:r>
            </a:p>
          </p:txBody>
        </p:sp>
        <p:sp>
          <p:nvSpPr>
            <p:cNvPr id="169" name="done">
              <a:extLst>
                <a:ext uri="{FF2B5EF4-FFF2-40B4-BE49-F238E27FC236}">
                  <a16:creationId xmlns:a16="http://schemas.microsoft.com/office/drawing/2014/main" id="{7E57B6C9-C0FB-D748-9F1D-D2DBA4C0FDA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2" name="2005 Orange Box">
            <a:extLst>
              <a:ext uri="{FF2B5EF4-FFF2-40B4-BE49-F238E27FC236}">
                <a16:creationId xmlns:a16="http://schemas.microsoft.com/office/drawing/2014/main" id="{AD2A27C6-6112-0041-98EA-8CE704003FA8}"/>
              </a:ext>
            </a:extLst>
          </p:cNvPr>
          <p:cNvGrpSpPr/>
          <p:nvPr/>
        </p:nvGrpSpPr>
        <p:grpSpPr>
          <a:xfrm>
            <a:off x="8365064" y="1075267"/>
            <a:ext cx="3386667" cy="4222045"/>
            <a:chOff x="8365064" y="1075267"/>
            <a:chExt cx="3386667" cy="4222045"/>
          </a:xfrm>
        </p:grpSpPr>
        <p:sp>
          <p:nvSpPr>
            <p:cNvPr id="133" name="1985 Orange Box">
              <a:extLst>
                <a:ext uri="{FF2B5EF4-FFF2-40B4-BE49-F238E27FC236}">
                  <a16:creationId xmlns:a16="http://schemas.microsoft.com/office/drawing/2014/main" id="{09EB2EA8-EAEB-C447-992D-27D7A243C75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Federal Register Notice describes </a:t>
              </a:r>
              <a:br>
                <a:rPr lang="en-US" sz="1400" dirty="0">
                  <a:solidFill>
                    <a:schemeClr val="tx1">
                      <a:lumMod val="75000"/>
                      <a:lumOff val="25000"/>
                    </a:schemeClr>
                  </a:solidFill>
                </a:rPr>
              </a:br>
              <a:r>
                <a:rPr lang="en-US" sz="1400" dirty="0">
                  <a:solidFill>
                    <a:schemeClr val="tx1">
                      <a:lumMod val="75000"/>
                      <a:lumOff val="25000"/>
                    </a:schemeClr>
                  </a:solidFill>
                </a:rPr>
                <a:t>EPA's chemical selection approach  </a:t>
              </a:r>
              <a:br>
                <a:rPr lang="en-US" sz="1400" dirty="0">
                  <a:solidFill>
                    <a:schemeClr val="tx1">
                      <a:lumMod val="75000"/>
                      <a:lumOff val="25000"/>
                    </a:schemeClr>
                  </a:solidFill>
                </a:rPr>
              </a:br>
              <a:r>
                <a:rPr lang="en-US" sz="1400" dirty="0">
                  <a:solidFill>
                    <a:schemeClr val="tx1">
                      <a:lumMod val="75000"/>
                      <a:lumOff val="25000"/>
                    </a:schemeClr>
                  </a:solidFill>
                </a:rPr>
                <a:t>for selecting 50 to 100 chemicals for initial endocrine disruptor screening under the Federal Food, Drug and Cosmetic Act.</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6"/>
                </a:rPr>
                <a:t>https://www.epa.gov/endocrine-disruption/endocrine-disruptor-screening-program-timeline</a:t>
              </a:r>
              <a:r>
                <a:rPr lang="en-US" sz="1050" dirty="0">
                  <a:solidFill>
                    <a:schemeClr val="tx1">
                      <a:lumMod val="75000"/>
                      <a:lumOff val="25000"/>
                    </a:schemeClr>
                  </a:solidFill>
                </a:rPr>
                <a:t> </a:t>
              </a:r>
            </a:p>
          </p:txBody>
        </p:sp>
        <p:sp>
          <p:nvSpPr>
            <p:cNvPr id="134" name="done">
              <a:extLst>
                <a:ext uri="{FF2B5EF4-FFF2-40B4-BE49-F238E27FC236}">
                  <a16:creationId xmlns:a16="http://schemas.microsoft.com/office/drawing/2014/main" id="{C88E244E-7D39-2A40-93F5-90154C75CFE2}"/>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3" name="legend">
            <a:extLst>
              <a:ext uri="{FF2B5EF4-FFF2-40B4-BE49-F238E27FC236}">
                <a16:creationId xmlns:a16="http://schemas.microsoft.com/office/drawing/2014/main" id="{90DCA3FC-23C0-894C-B496-D9516171FBBB}"/>
              </a:ext>
            </a:extLst>
          </p:cNvPr>
          <p:cNvGrpSpPr/>
          <p:nvPr/>
        </p:nvGrpSpPr>
        <p:grpSpPr>
          <a:xfrm>
            <a:off x="1077351" y="5745011"/>
            <a:ext cx="8895576" cy="256480"/>
            <a:chOff x="1077351" y="5745011"/>
            <a:chExt cx="8895576" cy="256480"/>
          </a:xfrm>
        </p:grpSpPr>
        <p:grpSp>
          <p:nvGrpSpPr>
            <p:cNvPr id="84" name="legend green">
              <a:extLst>
                <a:ext uri="{FF2B5EF4-FFF2-40B4-BE49-F238E27FC236}">
                  <a16:creationId xmlns:a16="http://schemas.microsoft.com/office/drawing/2014/main" id="{D359EC63-4691-DD48-A49E-0D65A489D42B}"/>
                </a:ext>
              </a:extLst>
            </p:cNvPr>
            <p:cNvGrpSpPr/>
            <p:nvPr/>
          </p:nvGrpSpPr>
          <p:grpSpPr>
            <a:xfrm>
              <a:off x="1077351" y="5745011"/>
              <a:ext cx="1557565" cy="256480"/>
              <a:chOff x="1280551" y="5745011"/>
              <a:chExt cx="1557565" cy="256480"/>
            </a:xfrm>
          </p:grpSpPr>
          <p:sp>
            <p:nvSpPr>
              <p:cNvPr id="97" name="Oval 96">
                <a:extLst>
                  <a:ext uri="{FF2B5EF4-FFF2-40B4-BE49-F238E27FC236}">
                    <a16:creationId xmlns:a16="http://schemas.microsoft.com/office/drawing/2014/main" id="{C7F4B851-6CE2-604B-B99D-1E72C7783232}"/>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TextBox 97">
                <a:extLst>
                  <a:ext uri="{FF2B5EF4-FFF2-40B4-BE49-F238E27FC236}">
                    <a16:creationId xmlns:a16="http://schemas.microsoft.com/office/drawing/2014/main" id="{31ECC9B3-4FF4-D248-BDA1-26AEEB51FBFC}"/>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85" name="Group 84">
              <a:extLst>
                <a:ext uri="{FF2B5EF4-FFF2-40B4-BE49-F238E27FC236}">
                  <a16:creationId xmlns:a16="http://schemas.microsoft.com/office/drawing/2014/main" id="{F58DFD7B-0CBF-534F-9D80-F1BFE82D9616}"/>
                </a:ext>
              </a:extLst>
            </p:cNvPr>
            <p:cNvGrpSpPr/>
            <p:nvPr/>
          </p:nvGrpSpPr>
          <p:grpSpPr>
            <a:xfrm>
              <a:off x="2914225" y="5745011"/>
              <a:ext cx="1557565" cy="256480"/>
              <a:chOff x="2914225" y="5745011"/>
              <a:chExt cx="1557565" cy="256480"/>
            </a:xfrm>
          </p:grpSpPr>
          <p:sp>
            <p:nvSpPr>
              <p:cNvPr id="95" name="Oval 94">
                <a:extLst>
                  <a:ext uri="{FF2B5EF4-FFF2-40B4-BE49-F238E27FC236}">
                    <a16:creationId xmlns:a16="http://schemas.microsoft.com/office/drawing/2014/main" id="{FB07152A-433F-9E4F-B3FE-6A4E3DFA658C}"/>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a:extLst>
                  <a:ext uri="{FF2B5EF4-FFF2-40B4-BE49-F238E27FC236}">
                    <a16:creationId xmlns:a16="http://schemas.microsoft.com/office/drawing/2014/main" id="{BA68B0A4-4FD3-594B-8F82-21CD4C5B0B0B}"/>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86" name="legend yellow">
              <a:extLst>
                <a:ext uri="{FF2B5EF4-FFF2-40B4-BE49-F238E27FC236}">
                  <a16:creationId xmlns:a16="http://schemas.microsoft.com/office/drawing/2014/main" id="{64708A4C-5000-8846-B3EB-8B73C4FEE441}"/>
                </a:ext>
              </a:extLst>
            </p:cNvPr>
            <p:cNvGrpSpPr/>
            <p:nvPr/>
          </p:nvGrpSpPr>
          <p:grpSpPr>
            <a:xfrm>
              <a:off x="4747205" y="5768476"/>
              <a:ext cx="1557565" cy="209550"/>
              <a:chOff x="4950405" y="5768476"/>
              <a:chExt cx="1557565" cy="209550"/>
            </a:xfrm>
          </p:grpSpPr>
          <p:sp>
            <p:nvSpPr>
              <p:cNvPr id="93" name="Oval 92">
                <a:extLst>
                  <a:ext uri="{FF2B5EF4-FFF2-40B4-BE49-F238E27FC236}">
                    <a16:creationId xmlns:a16="http://schemas.microsoft.com/office/drawing/2014/main" id="{222026BD-DAB0-464A-886F-F35BCC8BF911}"/>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TextBox 93">
                <a:extLst>
                  <a:ext uri="{FF2B5EF4-FFF2-40B4-BE49-F238E27FC236}">
                    <a16:creationId xmlns:a16="http://schemas.microsoft.com/office/drawing/2014/main" id="{95EFDF11-9DC1-C746-953F-C341F93C7F78}"/>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87" name="Group 86">
              <a:extLst>
                <a:ext uri="{FF2B5EF4-FFF2-40B4-BE49-F238E27FC236}">
                  <a16:creationId xmlns:a16="http://schemas.microsoft.com/office/drawing/2014/main" id="{470D6067-B93E-5843-AD80-4BF924F090E9}"/>
                </a:ext>
              </a:extLst>
            </p:cNvPr>
            <p:cNvGrpSpPr/>
            <p:nvPr/>
          </p:nvGrpSpPr>
          <p:grpSpPr>
            <a:xfrm>
              <a:off x="6587327" y="5745011"/>
              <a:ext cx="1557565" cy="256480"/>
              <a:chOff x="6587327" y="5745011"/>
              <a:chExt cx="1557565" cy="256480"/>
            </a:xfrm>
          </p:grpSpPr>
          <p:sp>
            <p:nvSpPr>
              <p:cNvPr id="91" name="Oval 90">
                <a:extLst>
                  <a:ext uri="{FF2B5EF4-FFF2-40B4-BE49-F238E27FC236}">
                    <a16:creationId xmlns:a16="http://schemas.microsoft.com/office/drawing/2014/main" id="{A86446C7-048E-C648-B54A-61583D015829}"/>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extBox 91">
                <a:extLst>
                  <a:ext uri="{FF2B5EF4-FFF2-40B4-BE49-F238E27FC236}">
                    <a16:creationId xmlns:a16="http://schemas.microsoft.com/office/drawing/2014/main" id="{01B17091-55BB-AF4C-9AB2-32E72501C4D8}"/>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88" name="legend dk blue">
              <a:extLst>
                <a:ext uri="{FF2B5EF4-FFF2-40B4-BE49-F238E27FC236}">
                  <a16:creationId xmlns:a16="http://schemas.microsoft.com/office/drawing/2014/main" id="{73B11016-C471-354B-94DA-0859E7B7ABB4}"/>
                </a:ext>
              </a:extLst>
            </p:cNvPr>
            <p:cNvGrpSpPr/>
            <p:nvPr/>
          </p:nvGrpSpPr>
          <p:grpSpPr>
            <a:xfrm>
              <a:off x="8415362" y="5768476"/>
              <a:ext cx="1557565" cy="209550"/>
              <a:chOff x="8568556" y="5768476"/>
              <a:chExt cx="1557565" cy="209550"/>
            </a:xfrm>
          </p:grpSpPr>
          <p:sp>
            <p:nvSpPr>
              <p:cNvPr id="89" name="Oval 88">
                <a:extLst>
                  <a:ext uri="{FF2B5EF4-FFF2-40B4-BE49-F238E27FC236}">
                    <a16:creationId xmlns:a16="http://schemas.microsoft.com/office/drawing/2014/main" id="{481B284A-987D-814D-8433-96A4720069F5}"/>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TextBox 89">
                <a:extLst>
                  <a:ext uri="{FF2B5EF4-FFF2-40B4-BE49-F238E27FC236}">
                    <a16:creationId xmlns:a16="http://schemas.microsoft.com/office/drawing/2014/main" id="{CE72891D-C08C-EC4E-94D4-00FFE61128E6}"/>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716804621"/>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09"/>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09"/>
                  </p:tgtEl>
                </p:cond>
              </p:nextCondLst>
            </p:seq>
            <p:seq concurrent="1" nextAc="seek">
              <p:cTn id="7" restart="whenNotActive" fill="hold" evtFilter="cancelBubble" nodeType="interactiveSeq">
                <p:stCondLst>
                  <p:cond evt="onClick" delay="0">
                    <p:tgtEl>
                      <p:spTgt spid="2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12" restart="whenNotActive" fill="hold" evtFilter="cancelBubble" nodeType="interactiveSeq">
                <p:stCondLst>
                  <p:cond evt="onClick" delay="0">
                    <p:tgtEl>
                      <p:spTgt spid="113"/>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8"/>
                                        </p:tgtEl>
                                        <p:attrNameLst>
                                          <p:attrName>style.visibility</p:attrName>
                                        </p:attrNameLst>
                                      </p:cBhvr>
                                      <p:to>
                                        <p:strVal val="visible"/>
                                      </p:to>
                                    </p:set>
                                  </p:childTnLst>
                                </p:cTn>
                              </p:par>
                            </p:childTnLst>
                          </p:cTn>
                        </p:par>
                      </p:childTnLst>
                    </p:cTn>
                  </p:par>
                </p:childTnLst>
              </p:cTn>
              <p:nextCondLst>
                <p:cond evt="onClick" delay="0">
                  <p:tgtEl>
                    <p:spTgt spid="113"/>
                  </p:tgtEl>
                </p:cond>
              </p:nextCondLst>
            </p:seq>
            <p:seq concurrent="1" nextAc="seek">
              <p:cTn id="17" restart="whenNotActive" fill="hold" evtFilter="cancelBubble" nodeType="interactiveSeq">
                <p:stCondLst>
                  <p:cond evt="onClick" delay="0">
                    <p:tgtEl>
                      <p:spTgt spid="11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118"/>
                                        </p:tgtEl>
                                        <p:attrNameLst>
                                          <p:attrName>style.visibility</p:attrName>
                                        </p:attrNameLst>
                                      </p:cBhvr>
                                      <p:to>
                                        <p:strVal val="hidden"/>
                                      </p:to>
                                    </p:set>
                                  </p:childTnLst>
                                </p:cTn>
                              </p:par>
                            </p:childTnLst>
                          </p:cTn>
                        </p:par>
                      </p:childTnLst>
                    </p:cTn>
                  </p:par>
                </p:childTnLst>
              </p:cTn>
              <p:nextCondLst>
                <p:cond evt="onClick" delay="0">
                  <p:tgtEl>
                    <p:spTgt spid="118"/>
                  </p:tgtEl>
                </p:cond>
              </p:nextCondLst>
            </p:seq>
            <p:seq concurrent="1" nextAc="seek">
              <p:cTn id="22" restart="whenNotActive" fill="hold" evtFilter="cancelBubble" nodeType="interactiveSeq">
                <p:stCondLst>
                  <p:cond evt="onClick" delay="0">
                    <p:tgtEl>
                      <p:spTgt spid="51"/>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8"/>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27" restart="whenNotActive" fill="hold" evtFilter="cancelBubble" nodeType="interactiveSeq">
                <p:stCondLst>
                  <p:cond evt="onClick" delay="0">
                    <p:tgtEl>
                      <p:spTgt spid="17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178"/>
                                        </p:tgtEl>
                                        <p:attrNameLst>
                                          <p:attrName>style.visibility</p:attrName>
                                        </p:attrNameLst>
                                      </p:cBhvr>
                                      <p:to>
                                        <p:strVal val="hidden"/>
                                      </p:to>
                                    </p:set>
                                  </p:childTnLst>
                                </p:cTn>
                              </p:par>
                            </p:childTnLst>
                          </p:cTn>
                        </p:par>
                      </p:childTnLst>
                    </p:cTn>
                  </p:par>
                </p:childTnLst>
              </p:cTn>
              <p:nextCondLst>
                <p:cond evt="onClick" delay="0">
                  <p:tgtEl>
                    <p:spTgt spid="178"/>
                  </p:tgtEl>
                </p:cond>
              </p:nextCondLst>
            </p:seq>
            <p:seq concurrent="1" nextAc="seek">
              <p:cTn id="32" restart="whenNotActive" fill="hold" evtFilter="cancelBubble" nodeType="interactiveSeq">
                <p:stCondLst>
                  <p:cond evt="onClick" delay="0">
                    <p:tgtEl>
                      <p:spTgt spid="55"/>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
                                        </p:tgtEl>
                                        <p:attrNameLst>
                                          <p:attrName>style.visibility</p:attrName>
                                        </p:attrNameLst>
                                      </p:cBhvr>
                                      <p:to>
                                        <p:strVal val="visible"/>
                                      </p:to>
                                    </p:set>
                                  </p:childTnLst>
                                </p:cTn>
                              </p:par>
                            </p:childTnLst>
                          </p:cTn>
                        </p:par>
                      </p:childTnLst>
                    </p:cTn>
                  </p:par>
                </p:childTnLst>
              </p:cTn>
              <p:nextCondLst>
                <p:cond evt="onClick" delay="0">
                  <p:tgtEl>
                    <p:spTgt spid="55"/>
                  </p:tgtEl>
                </p:cond>
              </p:nextCondLst>
            </p:seq>
            <p:seq concurrent="1" nextAc="seek">
              <p:cTn id="37" restart="whenNotActive" fill="hold" evtFilter="cancelBubble" nodeType="interactiveSeq">
                <p:stCondLst>
                  <p:cond evt="onClick" delay="0">
                    <p:tgtEl>
                      <p:spTgt spid="71"/>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71"/>
                                        </p:tgtEl>
                                        <p:attrNameLst>
                                          <p:attrName>style.visibility</p:attrName>
                                        </p:attrNameLst>
                                      </p:cBhvr>
                                      <p:to>
                                        <p:strVal val="hidden"/>
                                      </p:to>
                                    </p:set>
                                  </p:childTnLst>
                                </p:cTn>
                              </p:par>
                            </p:childTnLst>
                          </p:cTn>
                        </p:par>
                      </p:childTnLst>
                    </p:cTn>
                  </p:par>
                </p:childTnLst>
              </p:cTn>
              <p:nextCondLst>
                <p:cond evt="onClick" delay="0">
                  <p:tgtEl>
                    <p:spTgt spid="71"/>
                  </p:tgtEl>
                </p:cond>
              </p:nextCondLst>
            </p:seq>
            <p:seq concurrent="1" nextAc="seek">
              <p:cTn id="42" restart="whenNotActive" fill="hold" evtFilter="cancelBubble" nodeType="interactiveSeq">
                <p:stCondLst>
                  <p:cond evt="onClick" delay="0">
                    <p:tgtEl>
                      <p:spTgt spid="135"/>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9"/>
                                        </p:tgtEl>
                                        <p:attrNameLst>
                                          <p:attrName>style.visibility</p:attrName>
                                        </p:attrNameLst>
                                      </p:cBhvr>
                                      <p:to>
                                        <p:strVal val="visible"/>
                                      </p:to>
                                    </p:set>
                                  </p:childTnLst>
                                </p:cTn>
                              </p:par>
                            </p:childTnLst>
                          </p:cTn>
                        </p:par>
                      </p:childTnLst>
                    </p:cTn>
                  </p:par>
                </p:childTnLst>
              </p:cTn>
              <p:nextCondLst>
                <p:cond evt="onClick" delay="0">
                  <p:tgtEl>
                    <p:spTgt spid="135"/>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59"/>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74"/>
                                        </p:tgtEl>
                                        <p:attrNameLst>
                                          <p:attrName>style.visibility</p:attrName>
                                        </p:attrNameLst>
                                      </p:cBhvr>
                                      <p:to>
                                        <p:strVal val="visible"/>
                                      </p:to>
                                    </p:set>
                                  </p:childTnLst>
                                </p:cTn>
                              </p:par>
                            </p:childTnLst>
                          </p:cTn>
                        </p:par>
                      </p:childTnLst>
                    </p:cTn>
                  </p:par>
                </p:childTnLst>
              </p:cTn>
              <p:nextCondLst>
                <p:cond evt="onClick" delay="0">
                  <p:tgtEl>
                    <p:spTgt spid="59"/>
                  </p:tgtEl>
                </p:cond>
              </p:nextCondLst>
            </p:seq>
            <p:seq concurrent="1" nextAc="seek">
              <p:cTn id="57" restart="whenNotActive" fill="hold" evtFilter="cancelBubble" nodeType="interactiveSeq">
                <p:stCondLst>
                  <p:cond evt="onClick" delay="0">
                    <p:tgtEl>
                      <p:spTgt spid="7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74"/>
                                        </p:tgtEl>
                                        <p:attrNameLst>
                                          <p:attrName>style.visibility</p:attrName>
                                        </p:attrNameLst>
                                      </p:cBhvr>
                                      <p:to>
                                        <p:strVal val="hidden"/>
                                      </p:to>
                                    </p:set>
                                  </p:childTnLst>
                                </p:cTn>
                              </p:par>
                            </p:childTnLst>
                          </p:cTn>
                        </p:par>
                      </p:childTnLst>
                    </p:cTn>
                  </p:par>
                </p:childTnLst>
              </p:cTn>
              <p:nextCondLst>
                <p:cond evt="onClick" delay="0">
                  <p:tgtEl>
                    <p:spTgt spid="74"/>
                  </p:tgtEl>
                </p:cond>
              </p:nextCondLst>
            </p:seq>
            <p:seq concurrent="1" nextAc="seek">
              <p:cTn id="62" restart="whenNotActive" fill="hold" evtFilter="cancelBubble" nodeType="interactiveSeq">
                <p:stCondLst>
                  <p:cond evt="onClick" delay="0">
                    <p:tgtEl>
                      <p:spTgt spid="142"/>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46"/>
                                        </p:tgtEl>
                                        <p:attrNameLst>
                                          <p:attrName>style.visibility</p:attrName>
                                        </p:attrNameLst>
                                      </p:cBhvr>
                                      <p:to>
                                        <p:strVal val="visible"/>
                                      </p:to>
                                    </p:set>
                                  </p:childTnLst>
                                </p:cTn>
                              </p:par>
                            </p:childTnLst>
                          </p:cTn>
                        </p:par>
                      </p:childTnLst>
                    </p:cTn>
                  </p:par>
                </p:childTnLst>
              </p:cTn>
              <p:nextCondLst>
                <p:cond evt="onClick" delay="0">
                  <p:tgtEl>
                    <p:spTgt spid="142"/>
                  </p:tgtEl>
                </p:cond>
              </p:nextCondLst>
            </p:seq>
            <p:seq concurrent="1" nextAc="seek">
              <p:cTn id="67" restart="whenNotActive" fill="hold" evtFilter="cancelBubble" nodeType="interactiveSeq">
                <p:stCondLst>
                  <p:cond evt="onClick" delay="0">
                    <p:tgtEl>
                      <p:spTgt spid="146"/>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72" restart="whenNotActive" fill="hold" evtFilter="cancelBubble" nodeType="interactiveSeq">
                <p:stCondLst>
                  <p:cond evt="onClick" delay="0">
                    <p:tgtEl>
                      <p:spTgt spid="121"/>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29"/>
                                        </p:tgtEl>
                                        <p:attrNameLst>
                                          <p:attrName>style.visibility</p:attrName>
                                        </p:attrNameLst>
                                      </p:cBhvr>
                                      <p:to>
                                        <p:strVal val="visible"/>
                                      </p:to>
                                    </p:set>
                                  </p:childTnLst>
                                </p:cTn>
                              </p:par>
                            </p:childTnLst>
                          </p:cTn>
                        </p:par>
                      </p:childTnLst>
                    </p:cTn>
                  </p:par>
                </p:childTnLst>
              </p:cTn>
              <p:nextCondLst>
                <p:cond evt="onClick" delay="0">
                  <p:tgtEl>
                    <p:spTgt spid="121"/>
                  </p:tgtEl>
                </p:cond>
              </p:nextCondLst>
            </p:seq>
            <p:seq concurrent="1" nextAc="seek">
              <p:cTn id="77" restart="whenNotActive" fill="hold" evtFilter="cancelBubble" nodeType="interactiveSeq">
                <p:stCondLst>
                  <p:cond evt="onClick" delay="0">
                    <p:tgtEl>
                      <p:spTgt spid="129"/>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129"/>
                                        </p:tgtEl>
                                        <p:attrNameLst>
                                          <p:attrName>style.visibility</p:attrName>
                                        </p:attrNameLst>
                                      </p:cBhvr>
                                      <p:to>
                                        <p:strVal val="hidden"/>
                                      </p:to>
                                    </p:set>
                                  </p:childTnLst>
                                </p:cTn>
                              </p:par>
                            </p:childTnLst>
                          </p:cTn>
                        </p:par>
                      </p:childTnLst>
                    </p:cTn>
                  </p:par>
                </p:childTnLst>
              </p:cTn>
              <p:nextCondLst>
                <p:cond evt="onClick" delay="0">
                  <p:tgtEl>
                    <p:spTgt spid="129"/>
                  </p:tgtEl>
                </p:cond>
              </p:nextCondLst>
            </p:seq>
            <p:seq concurrent="1" nextAc="seek">
              <p:cTn id="82" restart="whenNotActive" fill="hold" evtFilter="cancelBubble" nodeType="interactiveSeq">
                <p:stCondLst>
                  <p:cond evt="onClick" delay="0">
                    <p:tgtEl>
                      <p:spTgt spid="149"/>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153"/>
                                        </p:tgtEl>
                                        <p:attrNameLst>
                                          <p:attrName>style.visibility</p:attrName>
                                        </p:attrNameLst>
                                      </p:cBhvr>
                                      <p:to>
                                        <p:strVal val="visible"/>
                                      </p:to>
                                    </p:set>
                                  </p:childTnLst>
                                </p:cTn>
                              </p:par>
                            </p:childTnLst>
                          </p:cTn>
                        </p:par>
                      </p:childTnLst>
                    </p:cTn>
                  </p:par>
                </p:childTnLst>
              </p:cTn>
              <p:nextCondLst>
                <p:cond evt="onClick" delay="0">
                  <p:tgtEl>
                    <p:spTgt spid="149"/>
                  </p:tgtEl>
                </p:cond>
              </p:nextCondLst>
            </p:seq>
            <p:seq concurrent="1" nextAc="seek">
              <p:cTn id="87" restart="whenNotActive" fill="hold" evtFilter="cancelBubble" nodeType="interactiveSeq">
                <p:stCondLst>
                  <p:cond evt="onClick" delay="0">
                    <p:tgtEl>
                      <p:spTgt spid="15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53"/>
                                        </p:tgtEl>
                                        <p:attrNameLst>
                                          <p:attrName>style.visibility</p:attrName>
                                        </p:attrNameLst>
                                      </p:cBhvr>
                                      <p:to>
                                        <p:strVal val="hidden"/>
                                      </p:to>
                                    </p:set>
                                  </p:childTnLst>
                                </p:cTn>
                              </p:par>
                            </p:childTnLst>
                          </p:cTn>
                        </p:par>
                      </p:childTnLst>
                    </p:cTn>
                  </p:par>
                </p:childTnLst>
              </p:cTn>
              <p:nextCondLst>
                <p:cond evt="onClick" delay="0">
                  <p:tgtEl>
                    <p:spTgt spid="153"/>
                  </p:tgtEl>
                </p:cond>
              </p:nextCondLst>
            </p:seq>
            <p:seq concurrent="1" nextAc="seek">
              <p:cTn id="92" restart="whenNotActive" fill="hold" evtFilter="cancelBubble" nodeType="interactiveSeq">
                <p:stCondLst>
                  <p:cond evt="onClick" delay="0">
                    <p:tgtEl>
                      <p:spTgt spid="170"/>
                    </p:tgtEl>
                  </p:cond>
                </p:stCondLst>
                <p:endSync evt="end" delay="0">
                  <p:rtn val="all"/>
                </p:endSync>
                <p:childTnLst>
                  <p:par>
                    <p:cTn id="93" fill="hold">
                      <p:stCondLst>
                        <p:cond delay="0"/>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175"/>
                                        </p:tgtEl>
                                        <p:attrNameLst>
                                          <p:attrName>style.visibility</p:attrName>
                                        </p:attrNameLst>
                                      </p:cBhvr>
                                      <p:to>
                                        <p:strVal val="visible"/>
                                      </p:to>
                                    </p:set>
                                  </p:childTnLst>
                                </p:cTn>
                              </p:par>
                            </p:childTnLst>
                          </p:cTn>
                        </p:par>
                      </p:childTnLst>
                    </p:cTn>
                  </p:par>
                </p:childTnLst>
              </p:cTn>
              <p:nextCondLst>
                <p:cond evt="onClick" delay="0">
                  <p:tgtEl>
                    <p:spTgt spid="170"/>
                  </p:tgtEl>
                </p:cond>
              </p:nextCondLst>
            </p:seq>
            <p:seq concurrent="1" nextAc="seek">
              <p:cTn id="97" restart="whenNotActive" fill="hold" evtFilter="cancelBubble" nodeType="interactiveSeq">
                <p:stCondLst>
                  <p:cond evt="onClick" delay="0">
                    <p:tgtEl>
                      <p:spTgt spid="17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75"/>
                                        </p:tgtEl>
                                        <p:attrNameLst>
                                          <p:attrName>style.visibility</p:attrName>
                                        </p:attrNameLst>
                                      </p:cBhvr>
                                      <p:to>
                                        <p:strVal val="hidden"/>
                                      </p:to>
                                    </p:set>
                                  </p:childTnLst>
                                </p:cTn>
                              </p:par>
                            </p:childTnLst>
                          </p:cTn>
                        </p:par>
                      </p:childTnLst>
                    </p:cTn>
                  </p:par>
                </p:childTnLst>
              </p:cTn>
              <p:nextCondLst>
                <p:cond evt="onClick" delay="0">
                  <p:tgtEl>
                    <p:spTgt spid="175"/>
                  </p:tgtEl>
                </p:cond>
              </p:nextCondLst>
            </p:seq>
            <p:seq concurrent="1" nextAc="seek">
              <p:cTn id="102" restart="whenNotActive" fill="hold" evtFilter="cancelBubble" nodeType="interactiveSeq">
                <p:stCondLst>
                  <p:cond evt="onClick" delay="0">
                    <p:tgtEl>
                      <p:spTgt spid="67"/>
                    </p:tgtEl>
                  </p:cond>
                </p:stCondLst>
                <p:endSync evt="end" delay="0">
                  <p:rtn val="all"/>
                </p:endSync>
                <p:childTnLst>
                  <p:par>
                    <p:cTn id="103" fill="hold">
                      <p:stCondLst>
                        <p:cond delay="0"/>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80"/>
                                        </p:tgtEl>
                                        <p:attrNameLst>
                                          <p:attrName>style.visibility</p:attrName>
                                        </p:attrNameLst>
                                      </p:cBhvr>
                                      <p:to>
                                        <p:strVal val="visible"/>
                                      </p:to>
                                    </p:set>
                                  </p:childTnLst>
                                </p:cTn>
                              </p:par>
                            </p:childTnLst>
                          </p:cTn>
                        </p:par>
                      </p:childTnLst>
                    </p:cTn>
                  </p:par>
                </p:childTnLst>
              </p:cTn>
              <p:nextCondLst>
                <p:cond evt="onClick" delay="0">
                  <p:tgtEl>
                    <p:spTgt spid="67"/>
                  </p:tgtEl>
                </p:cond>
              </p:nextCondLst>
            </p:seq>
            <p:seq concurrent="1" nextAc="seek">
              <p:cTn id="107" restart="whenNotActive" fill="hold" evtFilter="cancelBubble" nodeType="interactiveSeq">
                <p:stCondLst>
                  <p:cond evt="onClick" delay="0">
                    <p:tgtEl>
                      <p:spTgt spid="8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0"/>
                                        </p:tgtEl>
                                        <p:attrNameLst>
                                          <p:attrName>style.visibility</p:attrName>
                                        </p:attrNameLst>
                                      </p:cBhvr>
                                      <p:to>
                                        <p:strVal val="hidden"/>
                                      </p:to>
                                    </p:set>
                                  </p:childTnLst>
                                </p:cTn>
                              </p:par>
                            </p:childTnLst>
                          </p:cTn>
                        </p:par>
                      </p:childTnLst>
                    </p:cTn>
                  </p:par>
                </p:childTnLst>
              </p:cTn>
              <p:nextCondLst>
                <p:cond evt="onClick" delay="0">
                  <p:tgtEl>
                    <p:spTgt spid="80"/>
                  </p:tgtEl>
                </p:cond>
              </p:nextCondLst>
            </p:seq>
            <p:seq concurrent="1" nextAc="seek">
              <p:cTn id="112" restart="whenNotActive" fill="hold" evtFilter="cancelBubble" nodeType="interactiveSeq">
                <p:stCondLst>
                  <p:cond evt="onClick" delay="0">
                    <p:tgtEl>
                      <p:spTgt spid="156"/>
                    </p:tgtEl>
                  </p:cond>
                </p:stCondLst>
                <p:endSync evt="end" delay="0">
                  <p:rtn val="all"/>
                </p:endSync>
                <p:childTnLst>
                  <p:par>
                    <p:cTn id="113" fill="hold">
                      <p:stCondLst>
                        <p:cond delay="0"/>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160"/>
                                        </p:tgtEl>
                                        <p:attrNameLst>
                                          <p:attrName>style.visibility</p:attrName>
                                        </p:attrNameLst>
                                      </p:cBhvr>
                                      <p:to>
                                        <p:strVal val="visible"/>
                                      </p:to>
                                    </p:set>
                                  </p:childTnLst>
                                </p:cTn>
                              </p:par>
                            </p:childTnLst>
                          </p:cTn>
                        </p:par>
                      </p:childTnLst>
                    </p:cTn>
                  </p:par>
                </p:childTnLst>
              </p:cTn>
              <p:nextCondLst>
                <p:cond evt="onClick" delay="0">
                  <p:tgtEl>
                    <p:spTgt spid="156"/>
                  </p:tgtEl>
                </p:cond>
              </p:nextCondLst>
            </p:seq>
            <p:seq concurrent="1" nextAc="seek">
              <p:cTn id="117" restart="whenNotActive" fill="hold" evtFilter="cancelBubble" nodeType="interactiveSeq">
                <p:stCondLst>
                  <p:cond evt="onClick" delay="0">
                    <p:tgtEl>
                      <p:spTgt spid="16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60"/>
                                        </p:tgtEl>
                                        <p:attrNameLst>
                                          <p:attrName>style.visibility</p:attrName>
                                        </p:attrNameLst>
                                      </p:cBhvr>
                                      <p:to>
                                        <p:strVal val="hidden"/>
                                      </p:to>
                                    </p:set>
                                  </p:childTnLst>
                                </p:cTn>
                              </p:par>
                            </p:childTnLst>
                          </p:cTn>
                        </p:par>
                      </p:childTnLst>
                    </p:cTn>
                  </p:par>
                </p:childTnLst>
              </p:cTn>
              <p:nextCondLst>
                <p:cond evt="onClick" delay="0">
                  <p:tgtEl>
                    <p:spTgt spid="160"/>
                  </p:tgtEl>
                </p:cond>
              </p:nextCondLst>
            </p:seq>
            <p:seq concurrent="1" nextAc="seek">
              <p:cTn id="122" restart="whenNotActive" fill="hold" evtFilter="cancelBubble" nodeType="interactiveSeq">
                <p:stCondLst>
                  <p:cond evt="onClick" delay="0">
                    <p:tgtEl>
                      <p:spTgt spid="163"/>
                    </p:tgtEl>
                  </p:cond>
                </p:stCondLst>
                <p:endSync evt="end" delay="0">
                  <p:rtn val="all"/>
                </p:endSync>
                <p:childTnLst>
                  <p:par>
                    <p:cTn id="123" fill="hold">
                      <p:stCondLst>
                        <p:cond delay="0"/>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167"/>
                                        </p:tgtEl>
                                        <p:attrNameLst>
                                          <p:attrName>style.visibility</p:attrName>
                                        </p:attrNameLst>
                                      </p:cBhvr>
                                      <p:to>
                                        <p:strVal val="visible"/>
                                      </p:to>
                                    </p:set>
                                  </p:childTnLst>
                                </p:cTn>
                              </p:par>
                            </p:childTnLst>
                          </p:cTn>
                        </p:par>
                      </p:childTnLst>
                    </p:cTn>
                  </p:par>
                </p:childTnLst>
              </p:cTn>
              <p:nextCondLst>
                <p:cond evt="onClick" delay="0">
                  <p:tgtEl>
                    <p:spTgt spid="163"/>
                  </p:tgtEl>
                </p:cond>
              </p:nextCondLst>
            </p:seq>
            <p:seq concurrent="1" nextAc="seek">
              <p:cTn id="127" restart="whenNotActive" fill="hold" evtFilter="cancelBubble" nodeType="interactiveSeq">
                <p:stCondLst>
                  <p:cond evt="onClick" delay="0">
                    <p:tgtEl>
                      <p:spTgt spid="167"/>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7"/>
                                        </p:tgtEl>
                                        <p:attrNameLst>
                                          <p:attrName>style.visibility</p:attrName>
                                        </p:attrNameLst>
                                      </p:cBhvr>
                                      <p:to>
                                        <p:strVal val="hidden"/>
                                      </p:to>
                                    </p:set>
                                  </p:childTnLst>
                                </p:cTn>
                              </p:par>
                            </p:childTnLst>
                          </p:cTn>
                        </p:par>
                      </p:childTnLst>
                    </p:cTn>
                  </p:par>
                </p:childTnLst>
              </p:cTn>
              <p:nextCondLst>
                <p:cond evt="onClick" delay="0">
                  <p:tgtEl>
                    <p:spTgt spid="167"/>
                  </p:tgtEl>
                </p:cond>
              </p:nextCondLst>
            </p:seq>
            <p:seq concurrent="1" nextAc="seek">
              <p:cTn id="132" restart="whenNotActive" fill="hold" evtFilter="cancelBubble" nodeType="interactiveSeq">
                <p:stCondLst>
                  <p:cond evt="onClick" delay="0">
                    <p:tgtEl>
                      <p:spTgt spid="125"/>
                    </p:tgtEl>
                  </p:cond>
                </p:stCondLst>
                <p:endSync evt="end" delay="0">
                  <p:rtn val="all"/>
                </p:endSync>
                <p:childTnLst>
                  <p:par>
                    <p:cTn id="133" fill="hold">
                      <p:stCondLst>
                        <p:cond delay="0"/>
                      </p:stCondLst>
                      <p:childTnLst>
                        <p:par>
                          <p:cTn id="134" fill="hold">
                            <p:stCondLst>
                              <p:cond delay="0"/>
                            </p:stCondLst>
                            <p:childTnLst>
                              <p:par>
                                <p:cTn id="135" presetID="1" presetClass="entr" presetSubtype="0" fill="hold" nodeType="clickEffect">
                                  <p:stCondLst>
                                    <p:cond delay="0"/>
                                  </p:stCondLst>
                                  <p:childTnLst>
                                    <p:set>
                                      <p:cBhvr>
                                        <p:cTn id="136" dur="1" fill="hold">
                                          <p:stCondLst>
                                            <p:cond delay="0"/>
                                          </p:stCondLst>
                                        </p:cTn>
                                        <p:tgtEl>
                                          <p:spTgt spid="132"/>
                                        </p:tgtEl>
                                        <p:attrNameLst>
                                          <p:attrName>style.visibility</p:attrName>
                                        </p:attrNameLst>
                                      </p:cBhvr>
                                      <p:to>
                                        <p:strVal val="visible"/>
                                      </p:to>
                                    </p:set>
                                  </p:childTnLst>
                                </p:cTn>
                              </p:par>
                            </p:childTnLst>
                          </p:cTn>
                        </p:par>
                      </p:childTnLst>
                    </p:cTn>
                  </p:par>
                </p:childTnLst>
              </p:cTn>
              <p:nextCondLst>
                <p:cond evt="onClick" delay="0">
                  <p:tgtEl>
                    <p:spTgt spid="125"/>
                  </p:tgtEl>
                </p:cond>
              </p:nextCondLst>
            </p:seq>
            <p:seq concurrent="1" nextAc="seek">
              <p:cTn id="137" restart="whenNotActive" fill="hold" evtFilter="cancelBubble" nodeType="interactiveSeq">
                <p:stCondLst>
                  <p:cond evt="onClick" delay="0">
                    <p:tgtEl>
                      <p:spTgt spid="132"/>
                    </p:tgtEl>
                  </p:cond>
                </p:stCondLst>
                <p:endSync evt="end" delay="0">
                  <p:rtn val="all"/>
                </p:endSync>
                <p:childTnLst>
                  <p:par>
                    <p:cTn id="138" fill="hold">
                      <p:stCondLst>
                        <p:cond delay="0"/>
                      </p:stCondLst>
                      <p:childTnLst>
                        <p:par>
                          <p:cTn id="139" fill="hold">
                            <p:stCondLst>
                              <p:cond delay="0"/>
                            </p:stCondLst>
                            <p:childTnLst>
                              <p:par>
                                <p:cTn id="140" presetID="1" presetClass="exit" presetSubtype="0" fill="hold" nodeType="clickEffect">
                                  <p:stCondLst>
                                    <p:cond delay="0"/>
                                  </p:stCondLst>
                                  <p:childTnLst>
                                    <p:set>
                                      <p:cBhvr>
                                        <p:cTn id="14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15" name="overview button">
            <a:hlinkClick r:id="rId3" action="ppaction://hlinksldjump"/>
            <a:extLst>
              <a:ext uri="{FF2B5EF4-FFF2-40B4-BE49-F238E27FC236}">
                <a16:creationId xmlns:a16="http://schemas.microsoft.com/office/drawing/2014/main" id="{128DFDA2-9AC5-D14E-B61D-41F66B254136}"/>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vertical lines">
            <a:extLst>
              <a:ext uri="{FF2B5EF4-FFF2-40B4-BE49-F238E27FC236}">
                <a16:creationId xmlns:a16="http://schemas.microsoft.com/office/drawing/2014/main" id="{4A2F9796-4256-BA40-8C1F-BEA06EF4CED8}"/>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dates">
            <a:extLst>
              <a:ext uri="{FF2B5EF4-FFF2-40B4-BE49-F238E27FC236}">
                <a16:creationId xmlns:a16="http://schemas.microsoft.com/office/drawing/2014/main" id="{A31F02A9-C8DB-544C-913F-9891548FEB62}"/>
              </a:ext>
            </a:extLst>
          </p:cNvPr>
          <p:cNvGrpSpPr/>
          <p:nvPr/>
        </p:nvGrpSpPr>
        <p:grpSpPr>
          <a:xfrm>
            <a:off x="846197" y="539234"/>
            <a:ext cx="9831203" cy="369332"/>
            <a:chOff x="1049397" y="539234"/>
            <a:chExt cx="9831203" cy="369332"/>
          </a:xfrm>
        </p:grpSpPr>
        <p:sp>
          <p:nvSpPr>
            <p:cNvPr id="41" name="1985">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2005</a:t>
              </a:r>
            </a:p>
          </p:txBody>
        </p:sp>
        <p:sp>
          <p:nvSpPr>
            <p:cNvPr id="42" name="1986">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2006</a:t>
              </a:r>
            </a:p>
          </p:txBody>
        </p:sp>
        <p:sp>
          <p:nvSpPr>
            <p:cNvPr id="43" name="198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2007</a:t>
              </a:r>
            </a:p>
          </p:txBody>
        </p:sp>
        <p:sp>
          <p:nvSpPr>
            <p:cNvPr id="44" name="198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2008</a:t>
              </a:r>
            </a:p>
          </p:txBody>
        </p:sp>
        <p:sp>
          <p:nvSpPr>
            <p:cNvPr id="45" name="198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2009</a:t>
              </a:r>
            </a:p>
          </p:txBody>
        </p:sp>
        <p:sp>
          <p:nvSpPr>
            <p:cNvPr id="46" name="199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2010</a:t>
              </a:r>
            </a:p>
          </p:txBody>
        </p:sp>
      </p:grpSp>
      <p:grpSp>
        <p:nvGrpSpPr>
          <p:cNvPr id="59" name="2010 gold">
            <a:extLst>
              <a:ext uri="{FF2B5EF4-FFF2-40B4-BE49-F238E27FC236}">
                <a16:creationId xmlns:a16="http://schemas.microsoft.com/office/drawing/2014/main" id="{A3F0ED01-9277-6748-9515-6B85CDCB2470}"/>
              </a:ext>
            </a:extLst>
          </p:cNvPr>
          <p:cNvGrpSpPr/>
          <p:nvPr/>
        </p:nvGrpSpPr>
        <p:grpSpPr>
          <a:xfrm>
            <a:off x="10261122" y="3715679"/>
            <a:ext cx="1459703" cy="707886"/>
            <a:chOff x="3801979" y="2662872"/>
            <a:chExt cx="1459703" cy="707886"/>
          </a:xfrm>
        </p:grpSpPr>
        <p:sp>
          <p:nvSpPr>
            <p:cNvPr id="60" name="Oval 59">
              <a:extLst>
                <a:ext uri="{FF2B5EF4-FFF2-40B4-BE49-F238E27FC236}">
                  <a16:creationId xmlns:a16="http://schemas.microsoft.com/office/drawing/2014/main" id="{58906B2A-B9D7-D047-BD34-2153BC12D8F4}"/>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CB0C97B8-A970-EB42-89EA-E4F41B10E818}"/>
                </a:ext>
              </a:extLst>
            </p:cNvPr>
            <p:cNvSpPr txBox="1"/>
            <p:nvPr/>
          </p:nvSpPr>
          <p:spPr>
            <a:xfrm>
              <a:off x="3891053" y="2662872"/>
              <a:ext cx="1370629" cy="707886"/>
            </a:xfrm>
            <a:prstGeom prst="rect">
              <a:avLst/>
            </a:prstGeom>
            <a:noFill/>
          </p:spPr>
          <p:txBody>
            <a:bodyPr wrap="square" lIns="182880" rtlCol="0">
              <a:spAutoFit/>
            </a:bodyPr>
            <a:lstStyle/>
            <a:p>
              <a:r>
                <a:rPr lang="en-US" sz="1000" dirty="0"/>
                <a:t>Symposium: Assessing Exposure of Pollinators to Systemic Pesticides</a:t>
              </a:r>
            </a:p>
          </p:txBody>
        </p:sp>
        <p:cxnSp>
          <p:nvCxnSpPr>
            <p:cNvPr id="62" name="Straight Connector 61">
              <a:extLst>
                <a:ext uri="{FF2B5EF4-FFF2-40B4-BE49-F238E27FC236}">
                  <a16:creationId xmlns:a16="http://schemas.microsoft.com/office/drawing/2014/main" id="{B5181266-9AFB-EC4A-B4A0-5D0B84099029}"/>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15" name="2009 teal ">
            <a:extLst>
              <a:ext uri="{FF2B5EF4-FFF2-40B4-BE49-F238E27FC236}">
                <a16:creationId xmlns:a16="http://schemas.microsoft.com/office/drawing/2014/main" id="{94581539-A6EB-7942-87CD-FE2F9A7AEC04}"/>
              </a:ext>
            </a:extLst>
          </p:cNvPr>
          <p:cNvGrpSpPr/>
          <p:nvPr/>
        </p:nvGrpSpPr>
        <p:grpSpPr>
          <a:xfrm>
            <a:off x="8447442" y="3726160"/>
            <a:ext cx="1740049" cy="374461"/>
            <a:chOff x="5191225" y="2672397"/>
            <a:chExt cx="1740049" cy="374461"/>
          </a:xfrm>
        </p:grpSpPr>
        <p:sp>
          <p:nvSpPr>
            <p:cNvPr id="117" name="Oval 116">
              <a:extLst>
                <a:ext uri="{FF2B5EF4-FFF2-40B4-BE49-F238E27FC236}">
                  <a16:creationId xmlns:a16="http://schemas.microsoft.com/office/drawing/2014/main" id="{1ABAC316-4C8D-1A45-A096-DD458EF8930D}"/>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8" name="TextBox 117">
              <a:extLst>
                <a:ext uri="{FF2B5EF4-FFF2-40B4-BE49-F238E27FC236}">
                  <a16:creationId xmlns:a16="http://schemas.microsoft.com/office/drawing/2014/main" id="{2EC40286-35E3-304C-B3D0-DF012155ED0D}"/>
                </a:ext>
              </a:extLst>
            </p:cNvPr>
            <p:cNvSpPr txBox="1"/>
            <p:nvPr/>
          </p:nvSpPr>
          <p:spPr>
            <a:xfrm>
              <a:off x="5285505" y="2672397"/>
              <a:ext cx="1645769" cy="374461"/>
            </a:xfrm>
            <a:prstGeom prst="rect">
              <a:avLst/>
            </a:prstGeom>
            <a:noFill/>
          </p:spPr>
          <p:txBody>
            <a:bodyPr wrap="square" lIns="182880" rtlCol="0">
              <a:spAutoFit/>
            </a:bodyPr>
            <a:lstStyle/>
            <a:p>
              <a:pPr>
                <a:lnSpc>
                  <a:spcPts val="1050"/>
                </a:lnSpc>
              </a:pPr>
              <a:r>
                <a:rPr lang="en-US" sz="1000" dirty="0"/>
                <a:t>Syngenta launches "Operation Pollinator"</a:t>
              </a:r>
              <a:endParaRPr lang="en-US" sz="1000" i="1" dirty="0"/>
            </a:p>
          </p:txBody>
        </p:sp>
        <p:cxnSp>
          <p:nvCxnSpPr>
            <p:cNvPr id="119" name="Straight Connector 118">
              <a:extLst>
                <a:ext uri="{FF2B5EF4-FFF2-40B4-BE49-F238E27FC236}">
                  <a16:creationId xmlns:a16="http://schemas.microsoft.com/office/drawing/2014/main" id="{F3DE0507-9596-9540-A11E-CCCD7337A81E}"/>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01" name="2009 orange">
            <a:extLst>
              <a:ext uri="{FF2B5EF4-FFF2-40B4-BE49-F238E27FC236}">
                <a16:creationId xmlns:a16="http://schemas.microsoft.com/office/drawing/2014/main" id="{3FFA9FE7-D814-BF48-851F-65C8AD6F29FD}"/>
              </a:ext>
            </a:extLst>
          </p:cNvPr>
          <p:cNvGrpSpPr/>
          <p:nvPr/>
        </p:nvGrpSpPr>
        <p:grpSpPr>
          <a:xfrm>
            <a:off x="8448261" y="1963347"/>
            <a:ext cx="1459703" cy="553998"/>
            <a:chOff x="3801979" y="2662872"/>
            <a:chExt cx="1459703" cy="553998"/>
          </a:xfrm>
        </p:grpSpPr>
        <p:sp>
          <p:nvSpPr>
            <p:cNvPr id="102" name="Oval 101">
              <a:extLst>
                <a:ext uri="{FF2B5EF4-FFF2-40B4-BE49-F238E27FC236}">
                  <a16:creationId xmlns:a16="http://schemas.microsoft.com/office/drawing/2014/main" id="{2F5544DB-F85A-C04F-B12F-26739939E8C8}"/>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TextBox 102">
              <a:extLst>
                <a:ext uri="{FF2B5EF4-FFF2-40B4-BE49-F238E27FC236}">
                  <a16:creationId xmlns:a16="http://schemas.microsoft.com/office/drawing/2014/main" id="{B8340C44-E7BD-7941-8C42-994C7FF6924B}"/>
                </a:ext>
              </a:extLst>
            </p:cNvPr>
            <p:cNvSpPr txBox="1"/>
            <p:nvPr/>
          </p:nvSpPr>
          <p:spPr>
            <a:xfrm>
              <a:off x="3891053" y="2662872"/>
              <a:ext cx="1370629" cy="553998"/>
            </a:xfrm>
            <a:prstGeom prst="rect">
              <a:avLst/>
            </a:prstGeom>
            <a:noFill/>
          </p:spPr>
          <p:txBody>
            <a:bodyPr wrap="square" lIns="182880" rtlCol="0">
              <a:spAutoFit/>
            </a:bodyPr>
            <a:lstStyle/>
            <a:p>
              <a:r>
                <a:rPr lang="en-US" sz="1000" dirty="0"/>
                <a:t>EPA Issues EDSP </a:t>
              </a:r>
              <a:br>
                <a:rPr lang="en-US" sz="1000" dirty="0"/>
              </a:br>
              <a:r>
                <a:rPr lang="en-US" sz="1000" dirty="0"/>
                <a:t>Tier 1 Screening </a:t>
              </a:r>
              <a:br>
                <a:rPr lang="en-US" sz="1000" dirty="0"/>
              </a:br>
              <a:r>
                <a:rPr lang="en-US" sz="1000" dirty="0"/>
                <a:t>Test Orders</a:t>
              </a:r>
            </a:p>
          </p:txBody>
        </p:sp>
        <p:cxnSp>
          <p:nvCxnSpPr>
            <p:cNvPr id="104" name="Straight Connector 103">
              <a:extLst>
                <a:ext uri="{FF2B5EF4-FFF2-40B4-BE49-F238E27FC236}">
                  <a16:creationId xmlns:a16="http://schemas.microsoft.com/office/drawing/2014/main" id="{3D282458-778D-574B-BE3B-6572294879B8}"/>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51" name="2008 blue">
            <a:extLst>
              <a:ext uri="{FF2B5EF4-FFF2-40B4-BE49-F238E27FC236}">
                <a16:creationId xmlns:a16="http://schemas.microsoft.com/office/drawing/2014/main" id="{E48CD899-81C4-804C-8017-81C4602C4562}"/>
              </a:ext>
            </a:extLst>
          </p:cNvPr>
          <p:cNvGrpSpPr/>
          <p:nvPr/>
        </p:nvGrpSpPr>
        <p:grpSpPr>
          <a:xfrm>
            <a:off x="6603522" y="4477947"/>
            <a:ext cx="1459703" cy="400110"/>
            <a:chOff x="3801979" y="2662872"/>
            <a:chExt cx="1459703" cy="400110"/>
          </a:xfrm>
        </p:grpSpPr>
        <p:sp>
          <p:nvSpPr>
            <p:cNvPr id="52" name="Oval 51">
              <a:extLst>
                <a:ext uri="{FF2B5EF4-FFF2-40B4-BE49-F238E27FC236}">
                  <a16:creationId xmlns:a16="http://schemas.microsoft.com/office/drawing/2014/main" id="{0263C8D7-CC4B-0645-B37B-7914915654E5}"/>
                </a:ext>
              </a:extLst>
            </p:cNvPr>
            <p:cNvSpPr/>
            <p:nvPr/>
          </p:nvSpPr>
          <p:spPr>
            <a:xfrm>
              <a:off x="3801979"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F6A131ED-FB2F-C64B-A5F3-575FA731BDA7}"/>
                </a:ext>
              </a:extLst>
            </p:cNvPr>
            <p:cNvSpPr txBox="1"/>
            <p:nvPr/>
          </p:nvSpPr>
          <p:spPr>
            <a:xfrm>
              <a:off x="3891053" y="2662872"/>
              <a:ext cx="1370629" cy="400110"/>
            </a:xfrm>
            <a:prstGeom prst="rect">
              <a:avLst/>
            </a:prstGeom>
            <a:noFill/>
          </p:spPr>
          <p:txBody>
            <a:bodyPr wrap="square" lIns="182880" rtlCol="0">
              <a:spAutoFit/>
            </a:bodyPr>
            <a:lstStyle/>
            <a:p>
              <a:r>
                <a:rPr lang="en-US" sz="1000" dirty="0" err="1"/>
                <a:t>Chlorantroniliprole</a:t>
              </a:r>
              <a:r>
                <a:rPr lang="en-US" sz="1000" dirty="0"/>
                <a:t> first joint registration</a:t>
              </a:r>
            </a:p>
          </p:txBody>
        </p:sp>
        <p:cxnSp>
          <p:nvCxnSpPr>
            <p:cNvPr id="54" name="Straight Connector 53">
              <a:extLst>
                <a:ext uri="{FF2B5EF4-FFF2-40B4-BE49-F238E27FC236}">
                  <a16:creationId xmlns:a16="http://schemas.microsoft.com/office/drawing/2014/main" id="{ED63044E-0848-634B-B665-A528CF6399D7}"/>
                </a:ext>
              </a:extLst>
            </p:cNvPr>
            <p:cNvCxnSpPr>
              <a:cxnSpLocks/>
            </p:cNvCxnSpPr>
            <p:nvPr/>
          </p:nvCxnSpPr>
          <p:spPr>
            <a:xfrm>
              <a:off x="3930650" y="27844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08" name="2007 teal ">
            <a:extLst>
              <a:ext uri="{FF2B5EF4-FFF2-40B4-BE49-F238E27FC236}">
                <a16:creationId xmlns:a16="http://schemas.microsoft.com/office/drawing/2014/main" id="{1124F751-79E3-AC4A-9658-7AAFF49432B4}"/>
              </a:ext>
            </a:extLst>
          </p:cNvPr>
          <p:cNvGrpSpPr/>
          <p:nvPr/>
        </p:nvGrpSpPr>
        <p:grpSpPr>
          <a:xfrm>
            <a:off x="4779084" y="3726160"/>
            <a:ext cx="1740049" cy="656590"/>
            <a:chOff x="5191225" y="2672397"/>
            <a:chExt cx="1740049" cy="656590"/>
          </a:xfrm>
        </p:grpSpPr>
        <p:sp>
          <p:nvSpPr>
            <p:cNvPr id="109" name="Oval 108">
              <a:extLst>
                <a:ext uri="{FF2B5EF4-FFF2-40B4-BE49-F238E27FC236}">
                  <a16:creationId xmlns:a16="http://schemas.microsoft.com/office/drawing/2014/main" id="{12736572-0979-7547-A462-8BC4DCA66B89}"/>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0" name="TextBox 109">
              <a:extLst>
                <a:ext uri="{FF2B5EF4-FFF2-40B4-BE49-F238E27FC236}">
                  <a16:creationId xmlns:a16="http://schemas.microsoft.com/office/drawing/2014/main" id="{78801677-83B2-FC43-A112-4097A4C1845A}"/>
                </a:ext>
              </a:extLst>
            </p:cNvPr>
            <p:cNvSpPr txBox="1"/>
            <p:nvPr/>
          </p:nvSpPr>
          <p:spPr>
            <a:xfrm>
              <a:off x="5285505" y="2672397"/>
              <a:ext cx="1645769" cy="656590"/>
            </a:xfrm>
            <a:prstGeom prst="rect">
              <a:avLst/>
            </a:prstGeom>
            <a:noFill/>
          </p:spPr>
          <p:txBody>
            <a:bodyPr wrap="square" lIns="182880" rtlCol="0">
              <a:spAutoFit/>
            </a:bodyPr>
            <a:lstStyle/>
            <a:p>
              <a:pPr>
                <a:lnSpc>
                  <a:spcPts val="1050"/>
                </a:lnSpc>
              </a:pPr>
              <a:r>
                <a:rPr lang="en-US" sz="1000" dirty="0"/>
                <a:t>Syngenta and the Royal Society of Chemistry create the Pan Africa Chemistry Network</a:t>
              </a:r>
              <a:endParaRPr lang="en-US" sz="1000" i="1" dirty="0"/>
            </a:p>
          </p:txBody>
        </p:sp>
        <p:cxnSp>
          <p:nvCxnSpPr>
            <p:cNvPr id="111" name="Straight Connector 110">
              <a:extLst>
                <a:ext uri="{FF2B5EF4-FFF2-40B4-BE49-F238E27FC236}">
                  <a16:creationId xmlns:a16="http://schemas.microsoft.com/office/drawing/2014/main" id="{5EC99AB1-157D-FC4B-81C8-5EDC61604A15}"/>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94" name="2007 orange">
            <a:extLst>
              <a:ext uri="{FF2B5EF4-FFF2-40B4-BE49-F238E27FC236}">
                <a16:creationId xmlns:a16="http://schemas.microsoft.com/office/drawing/2014/main" id="{008CEB73-90CF-DF43-8F2B-A92013F76FBF}"/>
              </a:ext>
            </a:extLst>
          </p:cNvPr>
          <p:cNvGrpSpPr/>
          <p:nvPr/>
        </p:nvGrpSpPr>
        <p:grpSpPr>
          <a:xfrm>
            <a:off x="4774095" y="1963347"/>
            <a:ext cx="1459703" cy="707886"/>
            <a:chOff x="3801979" y="2662872"/>
            <a:chExt cx="1459703" cy="707886"/>
          </a:xfrm>
        </p:grpSpPr>
        <p:sp>
          <p:nvSpPr>
            <p:cNvPr id="95" name="Oval 94">
              <a:extLst>
                <a:ext uri="{FF2B5EF4-FFF2-40B4-BE49-F238E27FC236}">
                  <a16:creationId xmlns:a16="http://schemas.microsoft.com/office/drawing/2014/main" id="{5D2E86CE-012B-2440-93AC-F451AC145477}"/>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a:extLst>
                <a:ext uri="{FF2B5EF4-FFF2-40B4-BE49-F238E27FC236}">
                  <a16:creationId xmlns:a16="http://schemas.microsoft.com/office/drawing/2014/main" id="{CF16F0D1-8AB0-1642-8414-E304C0C5CF9D}"/>
                </a:ext>
              </a:extLst>
            </p:cNvPr>
            <p:cNvSpPr txBox="1"/>
            <p:nvPr/>
          </p:nvSpPr>
          <p:spPr>
            <a:xfrm>
              <a:off x="3891053" y="2662872"/>
              <a:ext cx="1370629" cy="707886"/>
            </a:xfrm>
            <a:prstGeom prst="rect">
              <a:avLst/>
            </a:prstGeom>
            <a:noFill/>
          </p:spPr>
          <p:txBody>
            <a:bodyPr wrap="square" lIns="182880" rtlCol="0">
              <a:spAutoFit/>
            </a:bodyPr>
            <a:lstStyle/>
            <a:p>
              <a:r>
                <a:rPr lang="en-US" sz="1000" dirty="0"/>
                <a:t>NRC publishes </a:t>
              </a:r>
              <a:r>
                <a:rPr lang="en-US" sz="1000" i="1" dirty="0"/>
                <a:t>Toxicity Testing in the 21st Century: A Vision and Strategy</a:t>
              </a:r>
            </a:p>
          </p:txBody>
        </p:sp>
        <p:cxnSp>
          <p:nvCxnSpPr>
            <p:cNvPr id="97" name="Straight Connector 96">
              <a:extLst>
                <a:ext uri="{FF2B5EF4-FFF2-40B4-BE49-F238E27FC236}">
                  <a16:creationId xmlns:a16="http://schemas.microsoft.com/office/drawing/2014/main" id="{46EDA7CF-8948-D94B-ABDA-A4FBC1FB63EC}"/>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47" name="2007 green">
            <a:extLst>
              <a:ext uri="{FF2B5EF4-FFF2-40B4-BE49-F238E27FC236}">
                <a16:creationId xmlns:a16="http://schemas.microsoft.com/office/drawing/2014/main" id="{9F867D47-7C90-ED45-B1BD-956E666FCEBA}"/>
              </a:ext>
            </a:extLst>
          </p:cNvPr>
          <p:cNvGrpSpPr/>
          <p:nvPr/>
        </p:nvGrpSpPr>
        <p:grpSpPr>
          <a:xfrm>
            <a:off x="4776157" y="1155222"/>
            <a:ext cx="1459703" cy="553998"/>
            <a:chOff x="3801979" y="2662872"/>
            <a:chExt cx="1459703" cy="553998"/>
          </a:xfrm>
        </p:grpSpPr>
        <p:sp>
          <p:nvSpPr>
            <p:cNvPr id="48" name="Oval 47">
              <a:extLst>
                <a:ext uri="{FF2B5EF4-FFF2-40B4-BE49-F238E27FC236}">
                  <a16:creationId xmlns:a16="http://schemas.microsoft.com/office/drawing/2014/main" id="{D1652304-2E9C-B349-9E97-91CFEE10F5AE}"/>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F7C63F99-8399-054C-9DDF-568DBE9E7B18}"/>
                </a:ext>
              </a:extLst>
            </p:cNvPr>
            <p:cNvSpPr txBox="1"/>
            <p:nvPr/>
          </p:nvSpPr>
          <p:spPr>
            <a:xfrm>
              <a:off x="3891053" y="2662872"/>
              <a:ext cx="1370629" cy="553998"/>
            </a:xfrm>
            <a:prstGeom prst="rect">
              <a:avLst/>
            </a:prstGeom>
            <a:noFill/>
          </p:spPr>
          <p:txBody>
            <a:bodyPr wrap="square" lIns="182880" rtlCol="0">
              <a:spAutoFit/>
            </a:bodyPr>
            <a:lstStyle/>
            <a:p>
              <a:r>
                <a:rPr lang="en-US" sz="1000" dirty="0"/>
                <a:t>Farmland in the USA  is consolidated into larger farms</a:t>
              </a:r>
            </a:p>
          </p:txBody>
        </p:sp>
        <p:cxnSp>
          <p:nvCxnSpPr>
            <p:cNvPr id="50" name="Straight Connector 49">
              <a:extLst>
                <a:ext uri="{FF2B5EF4-FFF2-40B4-BE49-F238E27FC236}">
                  <a16:creationId xmlns:a16="http://schemas.microsoft.com/office/drawing/2014/main" id="{4BA38AEA-A681-684B-8E1E-B75D4AD0D177}"/>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209" name="2006 orange">
            <a:extLst>
              <a:ext uri="{FF2B5EF4-FFF2-40B4-BE49-F238E27FC236}">
                <a16:creationId xmlns:a16="http://schemas.microsoft.com/office/drawing/2014/main" id="{7D0A675C-1047-0E4F-A922-F116E3657B48}"/>
              </a:ext>
            </a:extLst>
          </p:cNvPr>
          <p:cNvGrpSpPr/>
          <p:nvPr/>
        </p:nvGrpSpPr>
        <p:grpSpPr>
          <a:xfrm>
            <a:off x="2944531" y="1963347"/>
            <a:ext cx="1459703" cy="553998"/>
            <a:chOff x="3801979" y="2662872"/>
            <a:chExt cx="1459703" cy="553998"/>
          </a:xfrm>
        </p:grpSpPr>
        <p:sp>
          <p:nvSpPr>
            <p:cNvPr id="210" name="Oval 209">
              <a:extLst>
                <a:ext uri="{FF2B5EF4-FFF2-40B4-BE49-F238E27FC236}">
                  <a16:creationId xmlns:a16="http://schemas.microsoft.com/office/drawing/2014/main" id="{8EC8BD4E-441B-D541-82D4-EC6ECA8DA970}"/>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TextBox 210">
              <a:extLst>
                <a:ext uri="{FF2B5EF4-FFF2-40B4-BE49-F238E27FC236}">
                  <a16:creationId xmlns:a16="http://schemas.microsoft.com/office/drawing/2014/main" id="{CD73107B-3DE6-A64D-AC1D-4B7CE562AE87}"/>
                </a:ext>
              </a:extLst>
            </p:cNvPr>
            <p:cNvSpPr txBox="1"/>
            <p:nvPr/>
          </p:nvSpPr>
          <p:spPr>
            <a:xfrm>
              <a:off x="3891053" y="2662872"/>
              <a:ext cx="1370629" cy="553998"/>
            </a:xfrm>
            <a:prstGeom prst="rect">
              <a:avLst/>
            </a:prstGeom>
            <a:noFill/>
          </p:spPr>
          <p:txBody>
            <a:bodyPr wrap="square" lIns="182880" rtlCol="0">
              <a:spAutoFit/>
            </a:bodyPr>
            <a:lstStyle/>
            <a:p>
              <a:r>
                <a:rPr lang="en-US" sz="1000" dirty="0"/>
                <a:t>Common Rule applied to pesticide studies</a:t>
              </a:r>
            </a:p>
          </p:txBody>
        </p:sp>
        <p:cxnSp>
          <p:nvCxnSpPr>
            <p:cNvPr id="212" name="Straight Connector 211">
              <a:extLst>
                <a:ext uri="{FF2B5EF4-FFF2-40B4-BE49-F238E27FC236}">
                  <a16:creationId xmlns:a16="http://schemas.microsoft.com/office/drawing/2014/main" id="{696A6431-3687-BD44-BF0F-A1F40D6C9445}"/>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90" name="2005 orange">
            <a:extLst>
              <a:ext uri="{FF2B5EF4-FFF2-40B4-BE49-F238E27FC236}">
                <a16:creationId xmlns:a16="http://schemas.microsoft.com/office/drawing/2014/main" id="{EE304D09-A270-C64A-B69E-661B16E63C65}"/>
              </a:ext>
            </a:extLst>
          </p:cNvPr>
          <p:cNvGrpSpPr/>
          <p:nvPr/>
        </p:nvGrpSpPr>
        <p:grpSpPr>
          <a:xfrm>
            <a:off x="1103243" y="1967740"/>
            <a:ext cx="1670601" cy="553998"/>
            <a:chOff x="3801979" y="2662872"/>
            <a:chExt cx="1670601" cy="553998"/>
          </a:xfrm>
        </p:grpSpPr>
        <p:sp>
          <p:nvSpPr>
            <p:cNvPr id="91" name="Oval 90">
              <a:extLst>
                <a:ext uri="{FF2B5EF4-FFF2-40B4-BE49-F238E27FC236}">
                  <a16:creationId xmlns:a16="http://schemas.microsoft.com/office/drawing/2014/main" id="{530D6D11-AF68-C34A-8F46-023A843B3AB2}"/>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extBox 91">
              <a:extLst>
                <a:ext uri="{FF2B5EF4-FFF2-40B4-BE49-F238E27FC236}">
                  <a16:creationId xmlns:a16="http://schemas.microsoft.com/office/drawing/2014/main" id="{F510BDFC-6789-4040-BB87-310658B7041A}"/>
                </a:ext>
              </a:extLst>
            </p:cNvPr>
            <p:cNvSpPr txBox="1"/>
            <p:nvPr/>
          </p:nvSpPr>
          <p:spPr>
            <a:xfrm>
              <a:off x="3891053" y="2662872"/>
              <a:ext cx="1581527" cy="553998"/>
            </a:xfrm>
            <a:prstGeom prst="rect">
              <a:avLst/>
            </a:prstGeom>
            <a:noFill/>
          </p:spPr>
          <p:txBody>
            <a:bodyPr wrap="square" lIns="182880" rtlCol="0">
              <a:spAutoFit/>
            </a:bodyPr>
            <a:lstStyle/>
            <a:p>
              <a:r>
                <a:rPr lang="en-US" sz="1000" dirty="0"/>
                <a:t>EPA Published the final approach for Initial Screening for EDSP</a:t>
              </a:r>
            </a:p>
          </p:txBody>
        </p:sp>
        <p:cxnSp>
          <p:nvCxnSpPr>
            <p:cNvPr id="93" name="Straight Connector 92">
              <a:extLst>
                <a:ext uri="{FF2B5EF4-FFF2-40B4-BE49-F238E27FC236}">
                  <a16:creationId xmlns:a16="http://schemas.microsoft.com/office/drawing/2014/main" id="{C4B0572C-3B2C-C447-B93E-FFA8837F1B80}"/>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87" name="2005 Orange Box">
            <a:extLst>
              <a:ext uri="{FF2B5EF4-FFF2-40B4-BE49-F238E27FC236}">
                <a16:creationId xmlns:a16="http://schemas.microsoft.com/office/drawing/2014/main" id="{5D3C7CE1-E456-E442-AEEE-7A05DA5D2D6E}"/>
              </a:ext>
            </a:extLst>
          </p:cNvPr>
          <p:cNvGrpSpPr/>
          <p:nvPr/>
        </p:nvGrpSpPr>
        <p:grpSpPr>
          <a:xfrm>
            <a:off x="8365064" y="1075267"/>
            <a:ext cx="3386667" cy="4222045"/>
            <a:chOff x="8365064" y="1075267"/>
            <a:chExt cx="3386667" cy="4222045"/>
          </a:xfrm>
        </p:grpSpPr>
        <p:sp>
          <p:nvSpPr>
            <p:cNvPr id="88" name="1985 Orange Box">
              <a:extLst>
                <a:ext uri="{FF2B5EF4-FFF2-40B4-BE49-F238E27FC236}">
                  <a16:creationId xmlns:a16="http://schemas.microsoft.com/office/drawing/2014/main" id="{91CA09F6-23AC-8749-9267-16AC11652A3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Federal Register Notice describes </a:t>
              </a:r>
              <a:br>
                <a:rPr lang="en-US" sz="1400" dirty="0">
                  <a:solidFill>
                    <a:schemeClr val="tx1">
                      <a:lumMod val="75000"/>
                      <a:lumOff val="25000"/>
                    </a:schemeClr>
                  </a:solidFill>
                </a:rPr>
              </a:br>
              <a:r>
                <a:rPr lang="en-US" sz="1400" dirty="0">
                  <a:solidFill>
                    <a:schemeClr val="tx1">
                      <a:lumMod val="75000"/>
                      <a:lumOff val="25000"/>
                    </a:schemeClr>
                  </a:solidFill>
                </a:rPr>
                <a:t>EPA's chemical selection approach  </a:t>
              </a:r>
              <a:br>
                <a:rPr lang="en-US" sz="1400" dirty="0">
                  <a:solidFill>
                    <a:schemeClr val="tx1">
                      <a:lumMod val="75000"/>
                      <a:lumOff val="25000"/>
                    </a:schemeClr>
                  </a:solidFill>
                </a:rPr>
              </a:br>
              <a:r>
                <a:rPr lang="en-US" sz="1400" dirty="0">
                  <a:solidFill>
                    <a:schemeClr val="tx1">
                      <a:lumMod val="75000"/>
                      <a:lumOff val="25000"/>
                    </a:schemeClr>
                  </a:solidFill>
                </a:rPr>
                <a:t>for selecting 50 to 100 chemicals for initial endocrine disruptor screening under the Federal Food, Drug and Cosmetic Act.</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4"/>
                </a:rPr>
                <a:t>https://www.epa.gov/endocrine-disruption/endocrine-disruptor-screening-program-timeline</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89" name="done">
              <a:extLst>
                <a:ext uri="{FF2B5EF4-FFF2-40B4-BE49-F238E27FC236}">
                  <a16:creationId xmlns:a16="http://schemas.microsoft.com/office/drawing/2014/main" id="{99D06012-8DD3-554B-A582-021589E204B9}"/>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5" name="2006 Orange Box">
            <a:extLst>
              <a:ext uri="{FF2B5EF4-FFF2-40B4-BE49-F238E27FC236}">
                <a16:creationId xmlns:a16="http://schemas.microsoft.com/office/drawing/2014/main" id="{015EF2E6-A022-104A-955A-991A70E901D0}"/>
              </a:ext>
            </a:extLst>
          </p:cNvPr>
          <p:cNvGrpSpPr/>
          <p:nvPr/>
        </p:nvGrpSpPr>
        <p:grpSpPr>
          <a:xfrm>
            <a:off x="8365064" y="1075267"/>
            <a:ext cx="3386667" cy="4222045"/>
            <a:chOff x="8365064" y="1075267"/>
            <a:chExt cx="3386667" cy="4222045"/>
          </a:xfrm>
        </p:grpSpPr>
        <p:sp>
          <p:nvSpPr>
            <p:cNvPr id="23" name="1985 Orange Box">
              <a:extLst>
                <a:ext uri="{FF2B5EF4-FFF2-40B4-BE49-F238E27FC236}">
                  <a16:creationId xmlns:a16="http://schemas.microsoft.com/office/drawing/2014/main" id="{8B80D11C-B0F4-674D-A7F9-BF7574BD715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New requirements for studies involving the use of human subjects.</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71 FR 6138</a:t>
              </a:r>
              <a:endParaRPr lang="en-US" dirty="0"/>
            </a:p>
          </p:txBody>
        </p:sp>
        <p:sp>
          <p:nvSpPr>
            <p:cNvPr id="288" name="done">
              <a:extLst>
                <a:ext uri="{FF2B5EF4-FFF2-40B4-BE49-F238E27FC236}">
                  <a16:creationId xmlns:a16="http://schemas.microsoft.com/office/drawing/2014/main" id="{236DA90C-2BB3-F54A-A181-BD0D7E8029F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58" name="2007 Green Box">
            <a:extLst>
              <a:ext uri="{FF2B5EF4-FFF2-40B4-BE49-F238E27FC236}">
                <a16:creationId xmlns:a16="http://schemas.microsoft.com/office/drawing/2014/main" id="{3BC5B65D-13A1-7B49-B7C6-27B370C3F2D6}"/>
              </a:ext>
            </a:extLst>
          </p:cNvPr>
          <p:cNvGrpSpPr/>
          <p:nvPr/>
        </p:nvGrpSpPr>
        <p:grpSpPr>
          <a:xfrm>
            <a:off x="8365064" y="1075267"/>
            <a:ext cx="3386667" cy="4222045"/>
            <a:chOff x="8365064" y="1075267"/>
            <a:chExt cx="3386667" cy="4222045"/>
          </a:xfrm>
        </p:grpSpPr>
        <p:sp>
          <p:nvSpPr>
            <p:cNvPr id="63" name="1985 Orange Box">
              <a:extLst>
                <a:ext uri="{FF2B5EF4-FFF2-40B4-BE49-F238E27FC236}">
                  <a16:creationId xmlns:a16="http://schemas.microsoft.com/office/drawing/2014/main" id="{CA0DD090-561C-7F49-A2AC-2CF6744C7407}"/>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midpoint acreage for U.S. cropland was &gt;1100 acres in 2007 (up from </a:t>
              </a:r>
              <a:br>
                <a:rPr lang="en-US" sz="1400" dirty="0">
                  <a:solidFill>
                    <a:schemeClr val="tx1">
                      <a:lumMod val="75000"/>
                      <a:lumOff val="25000"/>
                    </a:schemeClr>
                  </a:solidFill>
                </a:rPr>
              </a:br>
              <a:r>
                <a:rPr lang="en-US" sz="1400" dirty="0">
                  <a:solidFill>
                    <a:schemeClr val="tx1">
                      <a:lumMod val="75000"/>
                      <a:lumOff val="25000"/>
                    </a:schemeClr>
                  </a:solidFill>
                </a:rPr>
                <a:t>&lt;600 acres in 1982).</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5"/>
                </a:rPr>
                <a:t>https://www.ers.usda.gov/webdocs/publications/45108/39359_err152.pdf</a:t>
              </a:r>
              <a:endParaRPr lang="en-US" sz="1050" dirty="0">
                <a:solidFill>
                  <a:schemeClr val="tx1">
                    <a:lumMod val="75000"/>
                    <a:lumOff val="25000"/>
                  </a:schemeClr>
                </a:solidFill>
              </a:endParaRPr>
            </a:p>
            <a:p>
              <a:endParaRPr lang="en-US" dirty="0"/>
            </a:p>
          </p:txBody>
        </p:sp>
        <p:sp>
          <p:nvSpPr>
            <p:cNvPr id="64" name="done">
              <a:extLst>
                <a:ext uri="{FF2B5EF4-FFF2-40B4-BE49-F238E27FC236}">
                  <a16:creationId xmlns:a16="http://schemas.microsoft.com/office/drawing/2014/main" id="{E7509B31-0872-CD40-AB13-ED6CC27F837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8" name="2007 Orange Box">
            <a:extLst>
              <a:ext uri="{FF2B5EF4-FFF2-40B4-BE49-F238E27FC236}">
                <a16:creationId xmlns:a16="http://schemas.microsoft.com/office/drawing/2014/main" id="{53709C9A-3624-554C-AD42-CFD2EA0B2E4F}"/>
              </a:ext>
            </a:extLst>
          </p:cNvPr>
          <p:cNvGrpSpPr/>
          <p:nvPr/>
        </p:nvGrpSpPr>
        <p:grpSpPr>
          <a:xfrm>
            <a:off x="8365064" y="1075267"/>
            <a:ext cx="3386667" cy="4222045"/>
            <a:chOff x="8365064" y="1075267"/>
            <a:chExt cx="3386667" cy="4222045"/>
          </a:xfrm>
        </p:grpSpPr>
        <p:sp>
          <p:nvSpPr>
            <p:cNvPr id="99" name="1985 Orange Box">
              <a:extLst>
                <a:ext uri="{FF2B5EF4-FFF2-40B4-BE49-F238E27FC236}">
                  <a16:creationId xmlns:a16="http://schemas.microsoft.com/office/drawing/2014/main" id="{6AE01922-D5B3-0440-9B4D-50A51360603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EPA requested the National Research Council (NRC) to  review and propose a long-range vision/strategy for toxicity testing based on emerging methods and technologies. The NRC of the National Academy of Sciences published a bold, new vision of toxicology in the 21st century. </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6"/>
                </a:rPr>
                <a:t>https://www.nap.edu/catalog/11970/toxicity-testing-in-the-21st-century-a-vision-and-a</a:t>
              </a:r>
              <a:endParaRPr lang="en-US" sz="1050" dirty="0">
                <a:solidFill>
                  <a:schemeClr val="tx1">
                    <a:lumMod val="75000"/>
                    <a:lumOff val="25000"/>
                  </a:schemeClr>
                </a:solidFill>
              </a:endParaRPr>
            </a:p>
            <a:p>
              <a:pPr>
                <a:spcAft>
                  <a:spcPts val="600"/>
                </a:spcAft>
              </a:pPr>
              <a:endParaRPr lang="en-US" sz="1050" dirty="0">
                <a:solidFill>
                  <a:schemeClr val="tx1">
                    <a:lumMod val="75000"/>
                    <a:lumOff val="25000"/>
                  </a:schemeClr>
                </a:solidFill>
              </a:endParaRPr>
            </a:p>
            <a:p>
              <a:pPr>
                <a:spcAft>
                  <a:spcPts val="600"/>
                </a:spcAft>
              </a:pPr>
              <a:endParaRPr lang="en-US" dirty="0"/>
            </a:p>
          </p:txBody>
        </p:sp>
        <p:sp>
          <p:nvSpPr>
            <p:cNvPr id="100" name="done">
              <a:extLst>
                <a:ext uri="{FF2B5EF4-FFF2-40B4-BE49-F238E27FC236}">
                  <a16:creationId xmlns:a16="http://schemas.microsoft.com/office/drawing/2014/main" id="{75B7C884-EECF-B749-9EE6-DD6940890D3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12" name="2007 Teal Box">
            <a:extLst>
              <a:ext uri="{FF2B5EF4-FFF2-40B4-BE49-F238E27FC236}">
                <a16:creationId xmlns:a16="http://schemas.microsoft.com/office/drawing/2014/main" id="{C109E267-A4E6-6B4D-92D9-BA08E34E1B01}"/>
              </a:ext>
            </a:extLst>
          </p:cNvPr>
          <p:cNvGrpSpPr/>
          <p:nvPr/>
        </p:nvGrpSpPr>
        <p:grpSpPr>
          <a:xfrm>
            <a:off x="8365064" y="1075267"/>
            <a:ext cx="3386667" cy="4222045"/>
            <a:chOff x="8365064" y="1075267"/>
            <a:chExt cx="3386667" cy="4222045"/>
          </a:xfrm>
        </p:grpSpPr>
        <p:sp>
          <p:nvSpPr>
            <p:cNvPr id="113" name="1985 Orange Box">
              <a:extLst>
                <a:ext uri="{FF2B5EF4-FFF2-40B4-BE49-F238E27FC236}">
                  <a16:creationId xmlns:a16="http://schemas.microsoft.com/office/drawing/2014/main" id="{A47C9890-E33F-CA49-A753-8687644E166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PAN Africa Chemistry Network's purpose is to connect African chemists more effectively and to enable them to achieve greater levels of innovation and scientific development to help promote the economic and social development of the continent. </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7"/>
                </a:rPr>
                <a:t>https://www.chemeurope.com/en/news/74788/syngenta-and-the-royal-society-of-chemistry-launch-african-science-initiative.html</a:t>
              </a:r>
              <a:endParaRPr lang="en-US" sz="1050" dirty="0">
                <a:solidFill>
                  <a:schemeClr val="tx1">
                    <a:lumMod val="75000"/>
                    <a:lumOff val="25000"/>
                  </a:schemeClr>
                </a:solidFill>
              </a:endParaRPr>
            </a:p>
            <a:p>
              <a:pPr>
                <a:spcAft>
                  <a:spcPts val="600"/>
                </a:spcAft>
              </a:pPr>
              <a:endParaRPr lang="en-US" dirty="0"/>
            </a:p>
          </p:txBody>
        </p:sp>
        <p:sp>
          <p:nvSpPr>
            <p:cNvPr id="114" name="done">
              <a:extLst>
                <a:ext uri="{FF2B5EF4-FFF2-40B4-BE49-F238E27FC236}">
                  <a16:creationId xmlns:a16="http://schemas.microsoft.com/office/drawing/2014/main" id="{CFFC8446-3755-8A48-A4EF-93455746C42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7" name="2008 Blue Box">
            <a:extLst>
              <a:ext uri="{FF2B5EF4-FFF2-40B4-BE49-F238E27FC236}">
                <a16:creationId xmlns:a16="http://schemas.microsoft.com/office/drawing/2014/main" id="{3EF8F64F-A682-B84A-9C26-4258EC47FFB8}"/>
              </a:ext>
            </a:extLst>
          </p:cNvPr>
          <p:cNvGrpSpPr/>
          <p:nvPr/>
        </p:nvGrpSpPr>
        <p:grpSpPr>
          <a:xfrm>
            <a:off x="8365064" y="1075267"/>
            <a:ext cx="3386667" cy="4222045"/>
            <a:chOff x="8365064" y="1075267"/>
            <a:chExt cx="3386667" cy="4222045"/>
          </a:xfrm>
        </p:grpSpPr>
        <p:sp>
          <p:nvSpPr>
            <p:cNvPr id="128" name="1985 Orange Box">
              <a:extLst>
                <a:ext uri="{FF2B5EF4-FFF2-40B4-BE49-F238E27FC236}">
                  <a16:creationId xmlns:a16="http://schemas.microsoft.com/office/drawing/2014/main" id="{E685B9EF-38D2-004B-8DD6-3D801E521DB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DuPont completes first joint pesticide submission across Canada, US, Australia and Ireland. </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8"/>
                </a:rPr>
                <a:t>https://apvma.gov.au/sites/default/files/publication/13651-prs-chlorantraniliprole.pdf</a:t>
              </a:r>
              <a:endParaRPr lang="en-US" sz="1050" dirty="0">
                <a:solidFill>
                  <a:schemeClr val="tx1">
                    <a:lumMod val="75000"/>
                    <a:lumOff val="25000"/>
                  </a:schemeClr>
                </a:solidFill>
              </a:endParaRPr>
            </a:p>
            <a:p>
              <a:pPr>
                <a:spcAft>
                  <a:spcPts val="600"/>
                </a:spcAft>
              </a:pPr>
              <a:endParaRPr lang="en-US" dirty="0"/>
            </a:p>
          </p:txBody>
        </p:sp>
        <p:sp>
          <p:nvSpPr>
            <p:cNvPr id="129" name="done">
              <a:extLst>
                <a:ext uri="{FF2B5EF4-FFF2-40B4-BE49-F238E27FC236}">
                  <a16:creationId xmlns:a16="http://schemas.microsoft.com/office/drawing/2014/main" id="{F90977E7-F7AC-D040-BC44-D77F5DA4848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05" name="2009 Orange Box">
            <a:extLst>
              <a:ext uri="{FF2B5EF4-FFF2-40B4-BE49-F238E27FC236}">
                <a16:creationId xmlns:a16="http://schemas.microsoft.com/office/drawing/2014/main" id="{8E5BFA77-A285-2D45-AAA1-0E9A1847F6B4}"/>
              </a:ext>
            </a:extLst>
          </p:cNvPr>
          <p:cNvGrpSpPr/>
          <p:nvPr/>
        </p:nvGrpSpPr>
        <p:grpSpPr>
          <a:xfrm>
            <a:off x="8365064" y="1075267"/>
            <a:ext cx="3386667" cy="4222045"/>
            <a:chOff x="8365064" y="1075267"/>
            <a:chExt cx="3386667" cy="4222045"/>
          </a:xfrm>
        </p:grpSpPr>
        <p:sp>
          <p:nvSpPr>
            <p:cNvPr id="106" name="1985 Orange Box">
              <a:extLst>
                <a:ext uri="{FF2B5EF4-FFF2-40B4-BE49-F238E27FC236}">
                  <a16:creationId xmlns:a16="http://schemas.microsoft.com/office/drawing/2014/main" id="{3A11426E-341E-F646-930D-F6A4B360E914}"/>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Federal Register Notice announces EPA  test orders to conduct Tier 1 screening for the first group of 67 chemicals in the Endocrine Disruptor Screening Program (EDSP). </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4"/>
                </a:rPr>
                <a:t>https://www.epa.gov/endocrine-disruption/endocrine-disruptor-screening-program-timeline</a:t>
              </a:r>
              <a:endParaRPr lang="en-US" sz="1050" dirty="0">
                <a:solidFill>
                  <a:schemeClr val="tx1">
                    <a:lumMod val="75000"/>
                    <a:lumOff val="25000"/>
                  </a:schemeClr>
                </a:solidFill>
              </a:endParaRPr>
            </a:p>
            <a:p>
              <a:pPr>
                <a:spcAft>
                  <a:spcPts val="600"/>
                </a:spcAft>
              </a:pPr>
              <a:endParaRPr lang="en-US" dirty="0"/>
            </a:p>
          </p:txBody>
        </p:sp>
        <p:sp>
          <p:nvSpPr>
            <p:cNvPr id="107" name="done">
              <a:extLst>
                <a:ext uri="{FF2B5EF4-FFF2-40B4-BE49-F238E27FC236}">
                  <a16:creationId xmlns:a16="http://schemas.microsoft.com/office/drawing/2014/main" id="{EE50E6A4-9E4C-6748-8782-6E3331A50508}"/>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0" name="2009 Teal Box">
            <a:extLst>
              <a:ext uri="{FF2B5EF4-FFF2-40B4-BE49-F238E27FC236}">
                <a16:creationId xmlns:a16="http://schemas.microsoft.com/office/drawing/2014/main" id="{0ACE6904-C097-D44B-BF5E-9FEB82073706}"/>
              </a:ext>
            </a:extLst>
          </p:cNvPr>
          <p:cNvGrpSpPr/>
          <p:nvPr/>
        </p:nvGrpSpPr>
        <p:grpSpPr>
          <a:xfrm>
            <a:off x="8365064" y="1075267"/>
            <a:ext cx="3386667" cy="4222045"/>
            <a:chOff x="8365064" y="1075267"/>
            <a:chExt cx="3386667" cy="4222045"/>
          </a:xfrm>
        </p:grpSpPr>
        <p:sp>
          <p:nvSpPr>
            <p:cNvPr id="121" name="1985 Orange Box">
              <a:extLst>
                <a:ext uri="{FF2B5EF4-FFF2-40B4-BE49-F238E27FC236}">
                  <a16:creationId xmlns:a16="http://schemas.microsoft.com/office/drawing/2014/main" id="{442CE295-E4CE-0D42-8279-8A152D31C2C7}"/>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Operation Pollinator is a program to provide essential habitat and food sources for pollinating insects across Europe.  It is based on eight years of research and the success of Operation Bumblebee in the United Kingdom. </a:t>
              </a:r>
              <a:br>
                <a:rPr lang="en-US" sz="1400" dirty="0">
                  <a:solidFill>
                    <a:schemeClr val="tx1">
                      <a:lumMod val="75000"/>
                      <a:lumOff val="25000"/>
                    </a:schemeClr>
                  </a:solidFill>
                </a:rPr>
              </a:br>
              <a:r>
                <a:rPr lang="en-US" sz="1400" dirty="0">
                  <a:solidFill>
                    <a:schemeClr val="tx1">
                      <a:lumMod val="75000"/>
                      <a:lumOff val="25000"/>
                    </a:schemeClr>
                  </a:solidFill>
                </a:rPr>
                <a:t>It is a 5-year EUR 1 million program, launched by Syngenta in July 2009.  The project aims to boost the numbers of pollinating insects in order to protect biodiversity and improve </a:t>
              </a:r>
              <a:br>
                <a:rPr lang="en-US" sz="1400" dirty="0">
                  <a:solidFill>
                    <a:schemeClr val="tx1">
                      <a:lumMod val="75000"/>
                      <a:lumOff val="25000"/>
                    </a:schemeClr>
                  </a:solidFill>
                </a:rPr>
              </a:br>
              <a:r>
                <a:rPr lang="en-US" sz="1400" dirty="0">
                  <a:solidFill>
                    <a:schemeClr val="tx1">
                      <a:lumMod val="75000"/>
                      <a:lumOff val="25000"/>
                    </a:schemeClr>
                  </a:solidFill>
                </a:rPr>
                <a:t>crop yields and crop quality. </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9"/>
                </a:rPr>
                <a:t>https://farmingfirst.org</a:t>
              </a:r>
              <a:endParaRPr lang="en-US" sz="1050" dirty="0">
                <a:solidFill>
                  <a:schemeClr val="tx1">
                    <a:lumMod val="75000"/>
                    <a:lumOff val="25000"/>
                  </a:schemeClr>
                </a:solidFill>
              </a:endParaRPr>
            </a:p>
            <a:p>
              <a:pPr>
                <a:spcAft>
                  <a:spcPts val="600"/>
                </a:spcAft>
              </a:pPr>
              <a:endParaRPr lang="en-US" dirty="0"/>
            </a:p>
          </p:txBody>
        </p:sp>
        <p:sp>
          <p:nvSpPr>
            <p:cNvPr id="122" name="done">
              <a:extLst>
                <a:ext uri="{FF2B5EF4-FFF2-40B4-BE49-F238E27FC236}">
                  <a16:creationId xmlns:a16="http://schemas.microsoft.com/office/drawing/2014/main" id="{C2ED3ACD-5491-2442-8D38-E32959C1D48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68" name="2010 Gold Box">
            <a:extLst>
              <a:ext uri="{FF2B5EF4-FFF2-40B4-BE49-F238E27FC236}">
                <a16:creationId xmlns:a16="http://schemas.microsoft.com/office/drawing/2014/main" id="{D2CD5B99-646C-8243-BE43-EE361D6C606D}"/>
              </a:ext>
            </a:extLst>
          </p:cNvPr>
          <p:cNvGrpSpPr/>
          <p:nvPr/>
        </p:nvGrpSpPr>
        <p:grpSpPr>
          <a:xfrm>
            <a:off x="8365064" y="1075267"/>
            <a:ext cx="3386667" cy="4222045"/>
            <a:chOff x="8365064" y="1075267"/>
            <a:chExt cx="3386667" cy="4222045"/>
          </a:xfrm>
        </p:grpSpPr>
        <p:sp>
          <p:nvSpPr>
            <p:cNvPr id="69" name="1985 Orange Box">
              <a:extLst>
                <a:ext uri="{FF2B5EF4-FFF2-40B4-BE49-F238E27FC236}">
                  <a16:creationId xmlns:a16="http://schemas.microsoft.com/office/drawing/2014/main" id="{234600FC-104C-974A-A5AC-E008A4D4521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First AGRO Division symposium on pesticides and pollinators. </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Meeting program</a:t>
              </a:r>
              <a:endParaRPr lang="en-US" dirty="0"/>
            </a:p>
          </p:txBody>
        </p:sp>
        <p:sp>
          <p:nvSpPr>
            <p:cNvPr id="70" name="done">
              <a:extLst>
                <a:ext uri="{FF2B5EF4-FFF2-40B4-BE49-F238E27FC236}">
                  <a16:creationId xmlns:a16="http://schemas.microsoft.com/office/drawing/2014/main" id="{35089F90-3857-7941-ABFB-05F59C9DAD52}"/>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71" name="legend">
            <a:extLst>
              <a:ext uri="{FF2B5EF4-FFF2-40B4-BE49-F238E27FC236}">
                <a16:creationId xmlns:a16="http://schemas.microsoft.com/office/drawing/2014/main" id="{9681A078-2ACE-2C47-BCB1-D6F3AD721C83}"/>
              </a:ext>
            </a:extLst>
          </p:cNvPr>
          <p:cNvGrpSpPr/>
          <p:nvPr/>
        </p:nvGrpSpPr>
        <p:grpSpPr>
          <a:xfrm>
            <a:off x="1077351" y="5745011"/>
            <a:ext cx="8895576" cy="256480"/>
            <a:chOff x="1077351" y="5745011"/>
            <a:chExt cx="8895576" cy="256480"/>
          </a:xfrm>
        </p:grpSpPr>
        <p:grpSp>
          <p:nvGrpSpPr>
            <p:cNvPr id="72" name="legend green">
              <a:extLst>
                <a:ext uri="{FF2B5EF4-FFF2-40B4-BE49-F238E27FC236}">
                  <a16:creationId xmlns:a16="http://schemas.microsoft.com/office/drawing/2014/main" id="{6D011CB3-7112-D940-B7B9-7578B0EC9003}"/>
                </a:ext>
              </a:extLst>
            </p:cNvPr>
            <p:cNvGrpSpPr/>
            <p:nvPr/>
          </p:nvGrpSpPr>
          <p:grpSpPr>
            <a:xfrm>
              <a:off x="1077351" y="5745011"/>
              <a:ext cx="1557565" cy="256480"/>
              <a:chOff x="1280551" y="5745011"/>
              <a:chExt cx="1557565" cy="256480"/>
            </a:xfrm>
          </p:grpSpPr>
          <p:sp>
            <p:nvSpPr>
              <p:cNvPr id="85" name="Oval 84">
                <a:extLst>
                  <a:ext uri="{FF2B5EF4-FFF2-40B4-BE49-F238E27FC236}">
                    <a16:creationId xmlns:a16="http://schemas.microsoft.com/office/drawing/2014/main" id="{27C7AA3C-276A-634D-9599-A85C54B0E1C7}"/>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a:extLst>
                  <a:ext uri="{FF2B5EF4-FFF2-40B4-BE49-F238E27FC236}">
                    <a16:creationId xmlns:a16="http://schemas.microsoft.com/office/drawing/2014/main" id="{35DF4589-885C-E845-A968-BF77731EBFA9}"/>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73" name="Group 72">
              <a:extLst>
                <a:ext uri="{FF2B5EF4-FFF2-40B4-BE49-F238E27FC236}">
                  <a16:creationId xmlns:a16="http://schemas.microsoft.com/office/drawing/2014/main" id="{91FA8B93-BB46-4846-AE6E-362D30CC58EE}"/>
                </a:ext>
              </a:extLst>
            </p:cNvPr>
            <p:cNvGrpSpPr/>
            <p:nvPr/>
          </p:nvGrpSpPr>
          <p:grpSpPr>
            <a:xfrm>
              <a:off x="2914225" y="5745011"/>
              <a:ext cx="1557565" cy="256480"/>
              <a:chOff x="2914225" y="5745011"/>
              <a:chExt cx="1557565" cy="256480"/>
            </a:xfrm>
          </p:grpSpPr>
          <p:sp>
            <p:nvSpPr>
              <p:cNvPr id="83" name="Oval 82">
                <a:extLst>
                  <a:ext uri="{FF2B5EF4-FFF2-40B4-BE49-F238E27FC236}">
                    <a16:creationId xmlns:a16="http://schemas.microsoft.com/office/drawing/2014/main" id="{40299187-965A-4846-9F7A-B97F1B9E5419}"/>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extBox 83">
                <a:extLst>
                  <a:ext uri="{FF2B5EF4-FFF2-40B4-BE49-F238E27FC236}">
                    <a16:creationId xmlns:a16="http://schemas.microsoft.com/office/drawing/2014/main" id="{17B4F904-D4EF-264B-9D0C-9EBA74B1B73D}"/>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74" name="legend yellow">
              <a:extLst>
                <a:ext uri="{FF2B5EF4-FFF2-40B4-BE49-F238E27FC236}">
                  <a16:creationId xmlns:a16="http://schemas.microsoft.com/office/drawing/2014/main" id="{7804F1BB-EEE6-3E42-ABD2-E19D8B1FF4D9}"/>
                </a:ext>
              </a:extLst>
            </p:cNvPr>
            <p:cNvGrpSpPr/>
            <p:nvPr/>
          </p:nvGrpSpPr>
          <p:grpSpPr>
            <a:xfrm>
              <a:off x="4747205" y="5768476"/>
              <a:ext cx="1557565" cy="209550"/>
              <a:chOff x="4950405" y="5768476"/>
              <a:chExt cx="1557565" cy="209550"/>
            </a:xfrm>
          </p:grpSpPr>
          <p:sp>
            <p:nvSpPr>
              <p:cNvPr id="81" name="Oval 80">
                <a:extLst>
                  <a:ext uri="{FF2B5EF4-FFF2-40B4-BE49-F238E27FC236}">
                    <a16:creationId xmlns:a16="http://schemas.microsoft.com/office/drawing/2014/main" id="{94FB80D2-7525-5845-AC3F-2B5C85B8E613}"/>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D24C5A8D-4296-AB46-B67A-9B33C781DEBC}"/>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75" name="Group 74">
              <a:extLst>
                <a:ext uri="{FF2B5EF4-FFF2-40B4-BE49-F238E27FC236}">
                  <a16:creationId xmlns:a16="http://schemas.microsoft.com/office/drawing/2014/main" id="{5CFE7116-E18D-FE44-BDC3-DD23028DC260}"/>
                </a:ext>
              </a:extLst>
            </p:cNvPr>
            <p:cNvGrpSpPr/>
            <p:nvPr/>
          </p:nvGrpSpPr>
          <p:grpSpPr>
            <a:xfrm>
              <a:off x="6587327" y="5745011"/>
              <a:ext cx="1557565" cy="256480"/>
              <a:chOff x="6587327" y="5745011"/>
              <a:chExt cx="1557565" cy="256480"/>
            </a:xfrm>
          </p:grpSpPr>
          <p:sp>
            <p:nvSpPr>
              <p:cNvPr id="79" name="Oval 78">
                <a:extLst>
                  <a:ext uri="{FF2B5EF4-FFF2-40B4-BE49-F238E27FC236}">
                    <a16:creationId xmlns:a16="http://schemas.microsoft.com/office/drawing/2014/main" id="{CAC3F609-0FAE-D146-9E30-345E5BD8D033}"/>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79">
                <a:extLst>
                  <a:ext uri="{FF2B5EF4-FFF2-40B4-BE49-F238E27FC236}">
                    <a16:creationId xmlns:a16="http://schemas.microsoft.com/office/drawing/2014/main" id="{8DB3EE41-D210-284A-AEF7-3A5821E48B1F}"/>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76" name="legend dk blue">
              <a:extLst>
                <a:ext uri="{FF2B5EF4-FFF2-40B4-BE49-F238E27FC236}">
                  <a16:creationId xmlns:a16="http://schemas.microsoft.com/office/drawing/2014/main" id="{F7B4447D-753B-8642-86B3-D718E1BB7783}"/>
                </a:ext>
              </a:extLst>
            </p:cNvPr>
            <p:cNvGrpSpPr/>
            <p:nvPr/>
          </p:nvGrpSpPr>
          <p:grpSpPr>
            <a:xfrm>
              <a:off x="8415362" y="5768476"/>
              <a:ext cx="1557565" cy="209550"/>
              <a:chOff x="8568556" y="5768476"/>
              <a:chExt cx="1557565" cy="209550"/>
            </a:xfrm>
          </p:grpSpPr>
          <p:sp>
            <p:nvSpPr>
              <p:cNvPr id="77" name="Oval 76">
                <a:extLst>
                  <a:ext uri="{FF2B5EF4-FFF2-40B4-BE49-F238E27FC236}">
                    <a16:creationId xmlns:a16="http://schemas.microsoft.com/office/drawing/2014/main" id="{C9672C81-757C-634C-8BF2-96A868098A03}"/>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a:extLst>
                  <a:ext uri="{FF2B5EF4-FFF2-40B4-BE49-F238E27FC236}">
                    <a16:creationId xmlns:a16="http://schemas.microsoft.com/office/drawing/2014/main" id="{B51DB8D5-BCE9-734E-9186-8277E7BE2351}"/>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158313971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9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
                                        </p:tgtEl>
                                        <p:attrNameLst>
                                          <p:attrName>style.visibility</p:attrName>
                                        </p:attrNameLst>
                                      </p:cBhvr>
                                      <p:to>
                                        <p:strVal val="visible"/>
                                      </p:to>
                                    </p:set>
                                  </p:childTnLst>
                                </p:cTn>
                              </p:par>
                            </p:childTnLst>
                          </p:cTn>
                        </p:par>
                      </p:childTnLst>
                    </p:cTn>
                  </p:par>
                </p:childTnLst>
              </p:cTn>
              <p:nextCondLst>
                <p:cond evt="onClick" delay="0">
                  <p:tgtEl>
                    <p:spTgt spid="90"/>
                  </p:tgtEl>
                </p:cond>
              </p:nextCondLst>
            </p:seq>
            <p:seq concurrent="1" nextAc="seek">
              <p:cTn id="7" restart="whenNotActive" fill="hold" evtFilter="cancelBubble" nodeType="interactiveSeq">
                <p:stCondLst>
                  <p:cond evt="onClick" delay="0">
                    <p:tgtEl>
                      <p:spTgt spid="8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87"/>
                                        </p:tgtEl>
                                        <p:attrNameLst>
                                          <p:attrName>style.visibility</p:attrName>
                                        </p:attrNameLst>
                                      </p:cBhvr>
                                      <p:to>
                                        <p:strVal val="hidden"/>
                                      </p:to>
                                    </p:set>
                                  </p:childTnLst>
                                </p:cTn>
                              </p:par>
                            </p:childTnLst>
                          </p:cTn>
                        </p:par>
                      </p:childTnLst>
                    </p:cTn>
                  </p:par>
                </p:childTnLst>
              </p:cTn>
              <p:nextCondLst>
                <p:cond evt="onClick" delay="0">
                  <p:tgtEl>
                    <p:spTgt spid="87"/>
                  </p:tgtEl>
                </p:cond>
              </p:nextCondLst>
            </p:seq>
            <p:seq concurrent="1" nextAc="seek">
              <p:cTn id="12" restart="whenNotActive" fill="hold" evtFilter="cancelBubble" nodeType="interactiveSeq">
                <p:stCondLst>
                  <p:cond evt="onClick" delay="0">
                    <p:tgtEl>
                      <p:spTgt spid="209"/>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09"/>
                  </p:tgtEl>
                </p:cond>
              </p:nextCondLst>
            </p:seq>
            <p:seq concurrent="1" nextAc="seek">
              <p:cTn id="17" restart="whenNotActive" fill="hold" evtFilter="cancelBubble" nodeType="interactiveSeq">
                <p:stCondLst>
                  <p:cond evt="onClick" delay="0">
                    <p:tgtEl>
                      <p:spTgt spid="25"/>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5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58"/>
                                        </p:tgtEl>
                                        <p:attrNameLst>
                                          <p:attrName>style.visibility</p:attrName>
                                        </p:attrNameLst>
                                      </p:cBhvr>
                                      <p:to>
                                        <p:strVal val="hidden"/>
                                      </p:to>
                                    </p:set>
                                  </p:childTnLst>
                                </p:cTn>
                              </p:par>
                            </p:childTnLst>
                          </p:cTn>
                        </p:par>
                      </p:childTnLst>
                    </p:cTn>
                  </p:par>
                </p:childTnLst>
              </p:cTn>
              <p:nextCondLst>
                <p:cond evt="onClick" delay="0">
                  <p:tgtEl>
                    <p:spTgt spid="58"/>
                  </p:tgtEl>
                </p:cond>
              </p:nextCondLst>
            </p:seq>
            <p:seq concurrent="1" nextAc="seek">
              <p:cTn id="32" restart="whenNotActive" fill="hold" evtFilter="cancelBubble" nodeType="interactiveSeq">
                <p:stCondLst>
                  <p:cond evt="onClick" delay="0">
                    <p:tgtEl>
                      <p:spTgt spid="108"/>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2"/>
                                        </p:tgtEl>
                                        <p:attrNameLst>
                                          <p:attrName>style.visibility</p:attrName>
                                        </p:attrNameLst>
                                      </p:cBhvr>
                                      <p:to>
                                        <p:strVal val="visible"/>
                                      </p:to>
                                    </p:set>
                                  </p:childTnLst>
                                </p:cTn>
                              </p:par>
                            </p:childTnLst>
                          </p:cTn>
                        </p:par>
                      </p:childTnLst>
                    </p:cTn>
                  </p:par>
                </p:childTnLst>
              </p:cTn>
              <p:nextCondLst>
                <p:cond evt="onClick" delay="0">
                  <p:tgtEl>
                    <p:spTgt spid="108"/>
                  </p:tgtEl>
                </p:cond>
              </p:nextCondLst>
            </p:seq>
            <p:seq concurrent="1" nextAc="seek">
              <p:cTn id="37" restart="whenNotActive" fill="hold" evtFilter="cancelBubble" nodeType="interactiveSeq">
                <p:stCondLst>
                  <p:cond evt="onClick" delay="0">
                    <p:tgtEl>
                      <p:spTgt spid="11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112"/>
                                        </p:tgtEl>
                                        <p:attrNameLst>
                                          <p:attrName>style.visibility</p:attrName>
                                        </p:attrNameLst>
                                      </p:cBhvr>
                                      <p:to>
                                        <p:strVal val="hidden"/>
                                      </p:to>
                                    </p:set>
                                  </p:childTnLst>
                                </p:cTn>
                              </p:par>
                            </p:childTnLst>
                          </p:cTn>
                        </p:par>
                      </p:childTnLst>
                    </p:cTn>
                  </p:par>
                </p:childTnLst>
              </p:cTn>
              <p:nextCondLst>
                <p:cond evt="onClick" delay="0">
                  <p:tgtEl>
                    <p:spTgt spid="112"/>
                  </p:tgtEl>
                </p:cond>
              </p:nextCondLst>
            </p:seq>
            <p:seq concurrent="1" nextAc="seek">
              <p:cTn id="42" restart="whenNotActive" fill="hold" evtFilter="cancelBubble" nodeType="interactiveSeq">
                <p:stCondLst>
                  <p:cond evt="onClick" delay="0">
                    <p:tgtEl>
                      <p:spTgt spid="51"/>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7"/>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47" restart="whenNotActive" fill="hold" evtFilter="cancelBubble" nodeType="interactiveSeq">
                <p:stCondLst>
                  <p:cond evt="onClick" delay="0">
                    <p:tgtEl>
                      <p:spTgt spid="12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52" restart="whenNotActive" fill="hold" evtFilter="cancelBubble" nodeType="interactiveSeq">
                <p:stCondLst>
                  <p:cond evt="onClick" delay="0">
                    <p:tgtEl>
                      <p:spTgt spid="101"/>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05"/>
                                        </p:tgtEl>
                                        <p:attrNameLst>
                                          <p:attrName>style.visibility</p:attrName>
                                        </p:attrNameLst>
                                      </p:cBhvr>
                                      <p:to>
                                        <p:strVal val="visible"/>
                                      </p:to>
                                    </p:set>
                                  </p:childTnLst>
                                </p:cTn>
                              </p:par>
                            </p:childTnLst>
                          </p:cTn>
                        </p:par>
                      </p:childTnLst>
                    </p:cTn>
                  </p:par>
                </p:childTnLst>
              </p:cTn>
              <p:nextCondLst>
                <p:cond evt="onClick" delay="0">
                  <p:tgtEl>
                    <p:spTgt spid="101"/>
                  </p:tgtEl>
                </p:cond>
              </p:nextCondLst>
            </p:seq>
            <p:seq concurrent="1" nextAc="seek">
              <p:cTn id="57" restart="whenNotActive" fill="hold" evtFilter="cancelBubble" nodeType="interactiveSeq">
                <p:stCondLst>
                  <p:cond evt="onClick" delay="0">
                    <p:tgtEl>
                      <p:spTgt spid="10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105"/>
                                        </p:tgtEl>
                                        <p:attrNameLst>
                                          <p:attrName>style.visibility</p:attrName>
                                        </p:attrNameLst>
                                      </p:cBhvr>
                                      <p:to>
                                        <p:strVal val="hidden"/>
                                      </p:to>
                                    </p:set>
                                  </p:childTnLst>
                                </p:cTn>
                              </p:par>
                            </p:childTnLst>
                          </p:cTn>
                        </p:par>
                      </p:childTnLst>
                    </p:cTn>
                  </p:par>
                </p:childTnLst>
              </p:cTn>
              <p:nextCondLst>
                <p:cond evt="onClick" delay="0">
                  <p:tgtEl>
                    <p:spTgt spid="105"/>
                  </p:tgtEl>
                </p:cond>
              </p:nextCondLst>
            </p:seq>
            <p:seq concurrent="1" nextAc="seek">
              <p:cTn id="62" restart="whenNotActive" fill="hold" evtFilter="cancelBubble" nodeType="interactiveSeq">
                <p:stCondLst>
                  <p:cond evt="onClick" delay="0">
                    <p:tgtEl>
                      <p:spTgt spid="115"/>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20"/>
                                        </p:tgtEl>
                                        <p:attrNameLst>
                                          <p:attrName>style.visibility</p:attrName>
                                        </p:attrNameLst>
                                      </p:cBhvr>
                                      <p:to>
                                        <p:strVal val="visible"/>
                                      </p:to>
                                    </p:set>
                                  </p:childTnLst>
                                </p:cTn>
                              </p:par>
                            </p:childTnLst>
                          </p:cTn>
                        </p:par>
                      </p:childTnLst>
                    </p:cTn>
                  </p:par>
                </p:childTnLst>
              </p:cTn>
              <p:nextCondLst>
                <p:cond evt="onClick" delay="0">
                  <p:tgtEl>
                    <p:spTgt spid="115"/>
                  </p:tgtEl>
                </p:cond>
              </p:nextCondLst>
            </p:seq>
            <p:seq concurrent="1" nextAc="seek">
              <p:cTn id="67" restart="whenNotActive" fill="hold" evtFilter="cancelBubble" nodeType="interactiveSeq">
                <p:stCondLst>
                  <p:cond evt="onClick" delay="0">
                    <p:tgtEl>
                      <p:spTgt spid="120"/>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120"/>
                                        </p:tgtEl>
                                        <p:attrNameLst>
                                          <p:attrName>style.visibility</p:attrName>
                                        </p:attrNameLst>
                                      </p:cBhvr>
                                      <p:to>
                                        <p:strVal val="hidden"/>
                                      </p:to>
                                    </p:set>
                                  </p:childTnLst>
                                </p:cTn>
                              </p:par>
                            </p:childTnLst>
                          </p:cTn>
                        </p:par>
                      </p:childTnLst>
                    </p:cTn>
                  </p:par>
                </p:childTnLst>
              </p:cTn>
              <p:nextCondLst>
                <p:cond evt="onClick" delay="0">
                  <p:tgtEl>
                    <p:spTgt spid="120"/>
                  </p:tgtEl>
                </p:cond>
              </p:nextCondLst>
            </p:seq>
            <p:seq concurrent="1" nextAc="seek">
              <p:cTn id="72" restart="whenNotActive" fill="hold" evtFilter="cancelBubble" nodeType="interactiveSeq">
                <p:stCondLst>
                  <p:cond evt="onClick" delay="0">
                    <p:tgtEl>
                      <p:spTgt spid="59"/>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68"/>
                                        </p:tgtEl>
                                        <p:attrNameLst>
                                          <p:attrName>style.visibility</p:attrName>
                                        </p:attrNameLst>
                                      </p:cBhvr>
                                      <p:to>
                                        <p:strVal val="visible"/>
                                      </p:to>
                                    </p:set>
                                  </p:childTnLst>
                                </p:cTn>
                              </p:par>
                            </p:childTnLst>
                          </p:cTn>
                        </p:par>
                      </p:childTnLst>
                    </p:cTn>
                  </p:par>
                </p:childTnLst>
              </p:cTn>
              <p:nextCondLst>
                <p:cond evt="onClick" delay="0">
                  <p:tgtEl>
                    <p:spTgt spid="59"/>
                  </p:tgtEl>
                </p:cond>
              </p:nextCondLst>
            </p:seq>
            <p:seq concurrent="1" nextAc="seek">
              <p:cTn id="77" restart="whenNotActive" fill="hold" evtFilter="cancelBubble" nodeType="interactiveSeq">
                <p:stCondLst>
                  <p:cond evt="onClick" delay="0">
                    <p:tgtEl>
                      <p:spTgt spid="6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68"/>
                                        </p:tgtEl>
                                        <p:attrNameLst>
                                          <p:attrName>style.visibility</p:attrName>
                                        </p:attrNameLst>
                                      </p:cBhvr>
                                      <p:to>
                                        <p:strVal val="hidden"/>
                                      </p:to>
                                    </p:set>
                                  </p:childTnLst>
                                </p:cTn>
                              </p:par>
                            </p:childTnLst>
                          </p:cTn>
                        </p:par>
                      </p:childTnLst>
                    </p:cTn>
                  </p:par>
                </p:childTnLst>
              </p:cTn>
              <p:nextCondLst>
                <p:cond evt="onClick" delay="0">
                  <p:tgtEl>
                    <p:spTgt spid="68"/>
                  </p:tgtEl>
                </p:cond>
              </p:nextCondLst>
            </p:seq>
            <p:seq concurrent="1" nextAc="seek">
              <p:cTn id="82" restart="whenNotActive" fill="hold" evtFilter="cancelBubble" nodeType="interactiveSeq">
                <p:stCondLst>
                  <p:cond evt="onClick" delay="0">
                    <p:tgtEl>
                      <p:spTgt spid="94"/>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98"/>
                                        </p:tgtEl>
                                        <p:attrNameLst>
                                          <p:attrName>style.visibility</p:attrName>
                                        </p:attrNameLst>
                                      </p:cBhvr>
                                      <p:to>
                                        <p:strVal val="visible"/>
                                      </p:to>
                                    </p:set>
                                  </p:childTnLst>
                                </p:cTn>
                              </p:par>
                            </p:childTnLst>
                          </p:cTn>
                        </p:par>
                      </p:childTnLst>
                    </p:cTn>
                  </p:par>
                </p:childTnLst>
              </p:cTn>
              <p:nextCondLst>
                <p:cond evt="onClick" delay="0">
                  <p:tgtEl>
                    <p:spTgt spid="94"/>
                  </p:tgtEl>
                </p:cond>
              </p:nextCondLst>
            </p:seq>
            <p:seq concurrent="1" nextAc="seek">
              <p:cTn id="87" restart="whenNotActive" fill="hold" evtFilter="cancelBubble" nodeType="interactiveSeq">
                <p:stCondLst>
                  <p:cond evt="onClick" delay="0">
                    <p:tgtEl>
                      <p:spTgt spid="9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98"/>
                                        </p:tgtEl>
                                        <p:attrNameLst>
                                          <p:attrName>style.visibility</p:attrName>
                                        </p:attrNameLst>
                                      </p:cBhvr>
                                      <p:to>
                                        <p:strVal val="hidden"/>
                                      </p:to>
                                    </p:set>
                                  </p:childTnLst>
                                </p:cTn>
                              </p:par>
                            </p:childTnLst>
                          </p:cTn>
                        </p:par>
                      </p:childTnLst>
                    </p:cTn>
                  </p:par>
                </p:childTnLst>
              </p:cTn>
              <p:nextCondLst>
                <p:cond evt="onClick" delay="0">
                  <p:tgtEl>
                    <p:spTgt spid="98"/>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15" name="overview button">
            <a:hlinkClick r:id="rId3" action="ppaction://hlinksldjump"/>
            <a:extLst>
              <a:ext uri="{FF2B5EF4-FFF2-40B4-BE49-F238E27FC236}">
                <a16:creationId xmlns:a16="http://schemas.microsoft.com/office/drawing/2014/main" id="{128DFDA2-9AC5-D14E-B61D-41F66B254136}"/>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vertical lines">
            <a:extLst>
              <a:ext uri="{FF2B5EF4-FFF2-40B4-BE49-F238E27FC236}">
                <a16:creationId xmlns:a16="http://schemas.microsoft.com/office/drawing/2014/main" id="{4A2F9796-4256-BA40-8C1F-BEA06EF4CED8}"/>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dates">
            <a:extLst>
              <a:ext uri="{FF2B5EF4-FFF2-40B4-BE49-F238E27FC236}">
                <a16:creationId xmlns:a16="http://schemas.microsoft.com/office/drawing/2014/main" id="{A31F02A9-C8DB-544C-913F-9891548FEB62}"/>
              </a:ext>
            </a:extLst>
          </p:cNvPr>
          <p:cNvGrpSpPr/>
          <p:nvPr/>
        </p:nvGrpSpPr>
        <p:grpSpPr>
          <a:xfrm>
            <a:off x="846197" y="539234"/>
            <a:ext cx="9831203" cy="369332"/>
            <a:chOff x="1049397" y="539234"/>
            <a:chExt cx="9831203" cy="369332"/>
          </a:xfrm>
        </p:grpSpPr>
        <p:sp>
          <p:nvSpPr>
            <p:cNvPr id="41" name="1985">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2010</a:t>
              </a:r>
            </a:p>
          </p:txBody>
        </p:sp>
        <p:sp>
          <p:nvSpPr>
            <p:cNvPr id="42" name="1986">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2011</a:t>
              </a:r>
            </a:p>
          </p:txBody>
        </p:sp>
        <p:sp>
          <p:nvSpPr>
            <p:cNvPr id="43" name="198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2012</a:t>
              </a:r>
            </a:p>
          </p:txBody>
        </p:sp>
        <p:sp>
          <p:nvSpPr>
            <p:cNvPr id="44" name="198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2013</a:t>
              </a:r>
            </a:p>
          </p:txBody>
        </p:sp>
        <p:sp>
          <p:nvSpPr>
            <p:cNvPr id="45" name="198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2014</a:t>
              </a:r>
            </a:p>
          </p:txBody>
        </p:sp>
        <p:sp>
          <p:nvSpPr>
            <p:cNvPr id="46" name="199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2015</a:t>
              </a:r>
            </a:p>
          </p:txBody>
        </p:sp>
      </p:grpSp>
      <p:grpSp>
        <p:nvGrpSpPr>
          <p:cNvPr id="186" name="2015 teal">
            <a:extLst>
              <a:ext uri="{FF2B5EF4-FFF2-40B4-BE49-F238E27FC236}">
                <a16:creationId xmlns:a16="http://schemas.microsoft.com/office/drawing/2014/main" id="{49BEF0E6-1542-9540-80EA-44853950C538}"/>
              </a:ext>
            </a:extLst>
          </p:cNvPr>
          <p:cNvGrpSpPr/>
          <p:nvPr/>
        </p:nvGrpSpPr>
        <p:grpSpPr>
          <a:xfrm>
            <a:off x="10276242" y="4360061"/>
            <a:ext cx="1740049" cy="374461"/>
            <a:chOff x="5191225" y="2672397"/>
            <a:chExt cx="1740049" cy="374461"/>
          </a:xfrm>
        </p:grpSpPr>
        <p:sp>
          <p:nvSpPr>
            <p:cNvPr id="187" name="Oval 186">
              <a:extLst>
                <a:ext uri="{FF2B5EF4-FFF2-40B4-BE49-F238E27FC236}">
                  <a16:creationId xmlns:a16="http://schemas.microsoft.com/office/drawing/2014/main" id="{73D9F44C-7E00-DF45-B7E5-B9FA4B4A9710}"/>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8" name="TextBox 187">
              <a:extLst>
                <a:ext uri="{FF2B5EF4-FFF2-40B4-BE49-F238E27FC236}">
                  <a16:creationId xmlns:a16="http://schemas.microsoft.com/office/drawing/2014/main" id="{B548B966-45E2-1348-B45F-BA74D9C1370F}"/>
                </a:ext>
              </a:extLst>
            </p:cNvPr>
            <p:cNvSpPr txBox="1"/>
            <p:nvPr/>
          </p:nvSpPr>
          <p:spPr>
            <a:xfrm>
              <a:off x="5285505" y="2672397"/>
              <a:ext cx="1645769" cy="374461"/>
            </a:xfrm>
            <a:prstGeom prst="rect">
              <a:avLst/>
            </a:prstGeom>
            <a:noFill/>
          </p:spPr>
          <p:txBody>
            <a:bodyPr wrap="square" lIns="182880" rtlCol="0">
              <a:spAutoFit/>
            </a:bodyPr>
            <a:lstStyle/>
            <a:p>
              <a:pPr>
                <a:lnSpc>
                  <a:spcPts val="1050"/>
                </a:lnSpc>
              </a:pPr>
              <a:r>
                <a:rPr lang="en-US" sz="1000" dirty="0"/>
                <a:t>Pollinator Research </a:t>
              </a:r>
            </a:p>
            <a:p>
              <a:pPr>
                <a:lnSpc>
                  <a:spcPts val="1050"/>
                </a:lnSpc>
              </a:pPr>
              <a:r>
                <a:rPr lang="en-US" sz="1000" dirty="0"/>
                <a:t>Task Force established</a:t>
              </a:r>
              <a:endParaRPr lang="en-US" sz="1000" i="1" dirty="0"/>
            </a:p>
          </p:txBody>
        </p:sp>
        <p:cxnSp>
          <p:nvCxnSpPr>
            <p:cNvPr id="189" name="Straight Connector 188">
              <a:extLst>
                <a:ext uri="{FF2B5EF4-FFF2-40B4-BE49-F238E27FC236}">
                  <a16:creationId xmlns:a16="http://schemas.microsoft.com/office/drawing/2014/main" id="{D1C8CC20-F6F0-4A48-B747-C4EF68039D9D}"/>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45" name="2015 orange 2">
            <a:extLst>
              <a:ext uri="{FF2B5EF4-FFF2-40B4-BE49-F238E27FC236}">
                <a16:creationId xmlns:a16="http://schemas.microsoft.com/office/drawing/2014/main" id="{CDE6A9F4-E97A-4543-B2AB-52DD325BB83B}"/>
              </a:ext>
            </a:extLst>
          </p:cNvPr>
          <p:cNvGrpSpPr/>
          <p:nvPr/>
        </p:nvGrpSpPr>
        <p:grpSpPr>
          <a:xfrm>
            <a:off x="10267122" y="3008246"/>
            <a:ext cx="1712342" cy="400110"/>
            <a:chOff x="3801979" y="2662872"/>
            <a:chExt cx="1712342" cy="400110"/>
          </a:xfrm>
        </p:grpSpPr>
        <p:sp>
          <p:nvSpPr>
            <p:cNvPr id="146" name="Oval 145">
              <a:extLst>
                <a:ext uri="{FF2B5EF4-FFF2-40B4-BE49-F238E27FC236}">
                  <a16:creationId xmlns:a16="http://schemas.microsoft.com/office/drawing/2014/main" id="{B0518574-1F96-3741-92F2-02356842FDFF}"/>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TextBox 146">
              <a:extLst>
                <a:ext uri="{FF2B5EF4-FFF2-40B4-BE49-F238E27FC236}">
                  <a16:creationId xmlns:a16="http://schemas.microsoft.com/office/drawing/2014/main" id="{44CAB651-6B08-EE4F-BF88-D7CA6C53DE6D}"/>
                </a:ext>
              </a:extLst>
            </p:cNvPr>
            <p:cNvSpPr txBox="1"/>
            <p:nvPr/>
          </p:nvSpPr>
          <p:spPr>
            <a:xfrm>
              <a:off x="3891053" y="2662872"/>
              <a:ext cx="1623268" cy="400110"/>
            </a:xfrm>
            <a:prstGeom prst="rect">
              <a:avLst/>
            </a:prstGeom>
            <a:noFill/>
          </p:spPr>
          <p:txBody>
            <a:bodyPr wrap="square" lIns="182880" rtlCol="0">
              <a:spAutoFit/>
            </a:bodyPr>
            <a:lstStyle/>
            <a:p>
              <a:r>
                <a:rPr lang="en-US" sz="1000" dirty="0"/>
                <a:t>EPA publishes updated approaches to EDSP</a:t>
              </a:r>
            </a:p>
          </p:txBody>
        </p:sp>
        <p:cxnSp>
          <p:nvCxnSpPr>
            <p:cNvPr id="148" name="Straight Connector 147">
              <a:extLst>
                <a:ext uri="{FF2B5EF4-FFF2-40B4-BE49-F238E27FC236}">
                  <a16:creationId xmlns:a16="http://schemas.microsoft.com/office/drawing/2014/main" id="{A3F694E3-B806-9742-BE0E-164E381592EB}"/>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35" name="2015 orange ">
            <a:extLst>
              <a:ext uri="{FF2B5EF4-FFF2-40B4-BE49-F238E27FC236}">
                <a16:creationId xmlns:a16="http://schemas.microsoft.com/office/drawing/2014/main" id="{7693451C-0AF2-E24C-8C58-8FF54F116005}"/>
              </a:ext>
            </a:extLst>
          </p:cNvPr>
          <p:cNvGrpSpPr/>
          <p:nvPr/>
        </p:nvGrpSpPr>
        <p:grpSpPr>
          <a:xfrm>
            <a:off x="10267122" y="2454341"/>
            <a:ext cx="1712342" cy="553998"/>
            <a:chOff x="3801979" y="2662872"/>
            <a:chExt cx="1712342" cy="553998"/>
          </a:xfrm>
        </p:grpSpPr>
        <p:sp>
          <p:nvSpPr>
            <p:cNvPr id="136" name="Oval 135">
              <a:extLst>
                <a:ext uri="{FF2B5EF4-FFF2-40B4-BE49-F238E27FC236}">
                  <a16:creationId xmlns:a16="http://schemas.microsoft.com/office/drawing/2014/main" id="{BA5687E9-78D1-6445-904D-FC47AC6894EC}"/>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TextBox 136">
              <a:extLst>
                <a:ext uri="{FF2B5EF4-FFF2-40B4-BE49-F238E27FC236}">
                  <a16:creationId xmlns:a16="http://schemas.microsoft.com/office/drawing/2014/main" id="{23902922-CCF7-F844-B919-558D3B50C63F}"/>
                </a:ext>
              </a:extLst>
            </p:cNvPr>
            <p:cNvSpPr txBox="1"/>
            <p:nvPr/>
          </p:nvSpPr>
          <p:spPr>
            <a:xfrm>
              <a:off x="3891053" y="2662872"/>
              <a:ext cx="1623268" cy="553998"/>
            </a:xfrm>
            <a:prstGeom prst="rect">
              <a:avLst/>
            </a:prstGeom>
            <a:noFill/>
          </p:spPr>
          <p:txBody>
            <a:bodyPr wrap="square" lIns="182880" rtlCol="0">
              <a:spAutoFit/>
            </a:bodyPr>
            <a:lstStyle/>
            <a:p>
              <a:r>
                <a:rPr lang="en-US" sz="1000" dirty="0"/>
                <a:t>EPA Releases EDSP Results for 52 Pesticide Chemicals</a:t>
              </a:r>
            </a:p>
          </p:txBody>
        </p:sp>
        <p:cxnSp>
          <p:nvCxnSpPr>
            <p:cNvPr id="138" name="Straight Connector 137">
              <a:extLst>
                <a:ext uri="{FF2B5EF4-FFF2-40B4-BE49-F238E27FC236}">
                  <a16:creationId xmlns:a16="http://schemas.microsoft.com/office/drawing/2014/main" id="{40EAC0A1-EB57-D64B-B350-2CDF83A2CAD8}"/>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78" name="2014 teal">
            <a:extLst>
              <a:ext uri="{FF2B5EF4-FFF2-40B4-BE49-F238E27FC236}">
                <a16:creationId xmlns:a16="http://schemas.microsoft.com/office/drawing/2014/main" id="{E12BDF32-80B0-F34B-9541-5E3CC698672C}"/>
              </a:ext>
            </a:extLst>
          </p:cNvPr>
          <p:cNvGrpSpPr/>
          <p:nvPr/>
        </p:nvGrpSpPr>
        <p:grpSpPr>
          <a:xfrm>
            <a:off x="8436684" y="4360061"/>
            <a:ext cx="1740049" cy="515526"/>
            <a:chOff x="5191225" y="2672397"/>
            <a:chExt cx="1740049" cy="515526"/>
          </a:xfrm>
        </p:grpSpPr>
        <p:sp>
          <p:nvSpPr>
            <p:cNvPr id="179" name="Oval 178">
              <a:extLst>
                <a:ext uri="{FF2B5EF4-FFF2-40B4-BE49-F238E27FC236}">
                  <a16:creationId xmlns:a16="http://schemas.microsoft.com/office/drawing/2014/main" id="{58A9E74B-9DB9-7A4D-824A-516F4DBD13B7}"/>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0" name="TextBox 179">
              <a:extLst>
                <a:ext uri="{FF2B5EF4-FFF2-40B4-BE49-F238E27FC236}">
                  <a16:creationId xmlns:a16="http://schemas.microsoft.com/office/drawing/2014/main" id="{C755D6D3-B071-CD47-880F-8B6B8463BC01}"/>
                </a:ext>
              </a:extLst>
            </p:cNvPr>
            <p:cNvSpPr txBox="1"/>
            <p:nvPr/>
          </p:nvSpPr>
          <p:spPr>
            <a:xfrm>
              <a:off x="5285505" y="2672397"/>
              <a:ext cx="1645769" cy="515526"/>
            </a:xfrm>
            <a:prstGeom prst="rect">
              <a:avLst/>
            </a:prstGeom>
            <a:noFill/>
          </p:spPr>
          <p:txBody>
            <a:bodyPr wrap="square" lIns="182880" rtlCol="0">
              <a:spAutoFit/>
            </a:bodyPr>
            <a:lstStyle/>
            <a:p>
              <a:pPr>
                <a:lnSpc>
                  <a:spcPts val="1050"/>
                </a:lnSpc>
              </a:pPr>
              <a:r>
                <a:rPr lang="en-US" sz="1000" dirty="0"/>
                <a:t>Biotechnology is fastest adopted crop technology in modern ages</a:t>
              </a:r>
              <a:endParaRPr lang="en-US" sz="1000" i="1" dirty="0"/>
            </a:p>
          </p:txBody>
        </p:sp>
        <p:cxnSp>
          <p:nvCxnSpPr>
            <p:cNvPr id="181" name="Straight Connector 180">
              <a:extLst>
                <a:ext uri="{FF2B5EF4-FFF2-40B4-BE49-F238E27FC236}">
                  <a16:creationId xmlns:a16="http://schemas.microsoft.com/office/drawing/2014/main" id="{08128C28-B47D-3E4B-A4A8-B5C338FCA643}"/>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83" name="2014 gold">
            <a:extLst>
              <a:ext uri="{FF2B5EF4-FFF2-40B4-BE49-F238E27FC236}">
                <a16:creationId xmlns:a16="http://schemas.microsoft.com/office/drawing/2014/main" id="{95D94C16-157C-DA4A-B105-B1C85064A9C2}"/>
              </a:ext>
            </a:extLst>
          </p:cNvPr>
          <p:cNvGrpSpPr/>
          <p:nvPr/>
        </p:nvGrpSpPr>
        <p:grpSpPr>
          <a:xfrm>
            <a:off x="8432322" y="3745729"/>
            <a:ext cx="1712342" cy="553998"/>
            <a:chOff x="3801979" y="2662872"/>
            <a:chExt cx="1712342" cy="553998"/>
          </a:xfrm>
        </p:grpSpPr>
        <p:sp>
          <p:nvSpPr>
            <p:cNvPr id="84" name="Oval 83">
              <a:extLst>
                <a:ext uri="{FF2B5EF4-FFF2-40B4-BE49-F238E27FC236}">
                  <a16:creationId xmlns:a16="http://schemas.microsoft.com/office/drawing/2014/main" id="{971948E2-7543-F64B-B347-D4C204099C05}"/>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a:extLst>
                <a:ext uri="{FF2B5EF4-FFF2-40B4-BE49-F238E27FC236}">
                  <a16:creationId xmlns:a16="http://schemas.microsoft.com/office/drawing/2014/main" id="{86B09396-804A-2E40-9CD7-C8CB8905EF52}"/>
                </a:ext>
              </a:extLst>
            </p:cNvPr>
            <p:cNvSpPr txBox="1"/>
            <p:nvPr/>
          </p:nvSpPr>
          <p:spPr>
            <a:xfrm>
              <a:off x="3891053" y="2662872"/>
              <a:ext cx="1623268" cy="553998"/>
            </a:xfrm>
            <a:prstGeom prst="rect">
              <a:avLst/>
            </a:prstGeom>
            <a:noFill/>
          </p:spPr>
          <p:txBody>
            <a:bodyPr wrap="square" lIns="182880" rtlCol="0">
              <a:spAutoFit/>
            </a:bodyPr>
            <a:lstStyle/>
            <a:p>
              <a:r>
                <a:rPr lang="en-US" sz="1000" dirty="0"/>
                <a:t>13th IUPAC International Congress of Pesticide Chemistry</a:t>
              </a:r>
            </a:p>
          </p:txBody>
        </p:sp>
        <p:cxnSp>
          <p:nvCxnSpPr>
            <p:cNvPr id="86" name="Straight Connector 85">
              <a:extLst>
                <a:ext uri="{FF2B5EF4-FFF2-40B4-BE49-F238E27FC236}">
                  <a16:creationId xmlns:a16="http://schemas.microsoft.com/office/drawing/2014/main" id="{7CEEBD27-E4BC-7B4D-A157-F39222ECCB89}"/>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79" name="2014 orange 2">
            <a:extLst>
              <a:ext uri="{FF2B5EF4-FFF2-40B4-BE49-F238E27FC236}">
                <a16:creationId xmlns:a16="http://schemas.microsoft.com/office/drawing/2014/main" id="{1B5CDDCB-70A1-F64C-BE5E-C94ED99C1CD7}"/>
              </a:ext>
            </a:extLst>
          </p:cNvPr>
          <p:cNvGrpSpPr/>
          <p:nvPr/>
        </p:nvGrpSpPr>
        <p:grpSpPr>
          <a:xfrm>
            <a:off x="8432322" y="3003559"/>
            <a:ext cx="1712342" cy="707886"/>
            <a:chOff x="3801979" y="2662872"/>
            <a:chExt cx="1712342" cy="707886"/>
          </a:xfrm>
        </p:grpSpPr>
        <p:sp>
          <p:nvSpPr>
            <p:cNvPr id="80" name="Oval 79">
              <a:extLst>
                <a:ext uri="{FF2B5EF4-FFF2-40B4-BE49-F238E27FC236}">
                  <a16:creationId xmlns:a16="http://schemas.microsoft.com/office/drawing/2014/main" id="{E025D896-AFB3-A347-9711-8EDE3D15FC4D}"/>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698B0C40-4F8B-264A-A3A5-AD3F316DCFC2}"/>
                </a:ext>
              </a:extLst>
            </p:cNvPr>
            <p:cNvSpPr txBox="1"/>
            <p:nvPr/>
          </p:nvSpPr>
          <p:spPr>
            <a:xfrm>
              <a:off x="3891053" y="2662872"/>
              <a:ext cx="1623268" cy="707886"/>
            </a:xfrm>
            <a:prstGeom prst="rect">
              <a:avLst/>
            </a:prstGeom>
            <a:noFill/>
          </p:spPr>
          <p:txBody>
            <a:bodyPr wrap="square" lIns="182880" rtlCol="0">
              <a:spAutoFit/>
            </a:bodyPr>
            <a:lstStyle/>
            <a:p>
              <a:r>
                <a:rPr lang="en-US" sz="1000" dirty="0"/>
                <a:t>President Obama establishes a government Task Force on Pollinator Health</a:t>
              </a:r>
            </a:p>
          </p:txBody>
        </p:sp>
        <p:cxnSp>
          <p:nvCxnSpPr>
            <p:cNvPr id="82" name="Straight Connector 81">
              <a:extLst>
                <a:ext uri="{FF2B5EF4-FFF2-40B4-BE49-F238E27FC236}">
                  <a16:creationId xmlns:a16="http://schemas.microsoft.com/office/drawing/2014/main" id="{A7F78CFA-FEA3-F444-BA42-0876C7C27FBE}"/>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75" name="2014 orange 1">
            <a:extLst>
              <a:ext uri="{FF2B5EF4-FFF2-40B4-BE49-F238E27FC236}">
                <a16:creationId xmlns:a16="http://schemas.microsoft.com/office/drawing/2014/main" id="{907427DC-B6C7-B644-A728-8D1577894903}"/>
              </a:ext>
            </a:extLst>
          </p:cNvPr>
          <p:cNvGrpSpPr/>
          <p:nvPr/>
        </p:nvGrpSpPr>
        <p:grpSpPr>
          <a:xfrm>
            <a:off x="8432322" y="2454341"/>
            <a:ext cx="1712342" cy="553998"/>
            <a:chOff x="3801979" y="2662872"/>
            <a:chExt cx="1712342" cy="553998"/>
          </a:xfrm>
        </p:grpSpPr>
        <p:sp>
          <p:nvSpPr>
            <p:cNvPr id="76" name="Oval 75">
              <a:extLst>
                <a:ext uri="{FF2B5EF4-FFF2-40B4-BE49-F238E27FC236}">
                  <a16:creationId xmlns:a16="http://schemas.microsoft.com/office/drawing/2014/main" id="{D9854D0E-939F-2845-9721-F9384B42DE93}"/>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F25054F7-0D35-D44B-A147-549A9BC8F50B}"/>
                </a:ext>
              </a:extLst>
            </p:cNvPr>
            <p:cNvSpPr txBox="1"/>
            <p:nvPr/>
          </p:nvSpPr>
          <p:spPr>
            <a:xfrm>
              <a:off x="3891053" y="2662872"/>
              <a:ext cx="1623268" cy="553998"/>
            </a:xfrm>
            <a:prstGeom prst="rect">
              <a:avLst/>
            </a:prstGeom>
            <a:noFill/>
          </p:spPr>
          <p:txBody>
            <a:bodyPr wrap="square" lIns="182880" rtlCol="0">
              <a:spAutoFit/>
            </a:bodyPr>
            <a:lstStyle/>
            <a:p>
              <a:r>
                <a:rPr lang="en-US" sz="1000" dirty="0"/>
                <a:t>North American Guidance for assessing pesticide risk to bees</a:t>
              </a:r>
            </a:p>
          </p:txBody>
        </p:sp>
        <p:cxnSp>
          <p:nvCxnSpPr>
            <p:cNvPr id="78" name="Straight Connector 77">
              <a:extLst>
                <a:ext uri="{FF2B5EF4-FFF2-40B4-BE49-F238E27FC236}">
                  <a16:creationId xmlns:a16="http://schemas.microsoft.com/office/drawing/2014/main" id="{317095C3-2751-9241-887D-D2E59B0DA96A}"/>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71" name="2014 green">
            <a:extLst>
              <a:ext uri="{FF2B5EF4-FFF2-40B4-BE49-F238E27FC236}">
                <a16:creationId xmlns:a16="http://schemas.microsoft.com/office/drawing/2014/main" id="{77EB5E52-EC9F-554E-8356-9A2ACACA0885}"/>
              </a:ext>
            </a:extLst>
          </p:cNvPr>
          <p:cNvGrpSpPr/>
          <p:nvPr/>
        </p:nvGrpSpPr>
        <p:grpSpPr>
          <a:xfrm>
            <a:off x="8432322" y="1146596"/>
            <a:ext cx="1712342" cy="553998"/>
            <a:chOff x="3801979" y="2662872"/>
            <a:chExt cx="1712342" cy="553998"/>
          </a:xfrm>
        </p:grpSpPr>
        <p:sp>
          <p:nvSpPr>
            <p:cNvPr id="72" name="Oval 71">
              <a:extLst>
                <a:ext uri="{FF2B5EF4-FFF2-40B4-BE49-F238E27FC236}">
                  <a16:creationId xmlns:a16="http://schemas.microsoft.com/office/drawing/2014/main" id="{AF1B9390-3B91-8D4D-BFDD-66C25D00ABC7}"/>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a:extLst>
                <a:ext uri="{FF2B5EF4-FFF2-40B4-BE49-F238E27FC236}">
                  <a16:creationId xmlns:a16="http://schemas.microsoft.com/office/drawing/2014/main" id="{66FBDEFB-F5CF-284E-910F-54ED445BE3E1}"/>
                </a:ext>
              </a:extLst>
            </p:cNvPr>
            <p:cNvSpPr txBox="1"/>
            <p:nvPr/>
          </p:nvSpPr>
          <p:spPr>
            <a:xfrm>
              <a:off x="3891053" y="2662872"/>
              <a:ext cx="1623268" cy="553998"/>
            </a:xfrm>
            <a:prstGeom prst="rect">
              <a:avLst/>
            </a:prstGeom>
            <a:noFill/>
          </p:spPr>
          <p:txBody>
            <a:bodyPr wrap="square" lIns="182880" rtlCol="0">
              <a:spAutoFit/>
            </a:bodyPr>
            <a:lstStyle/>
            <a:p>
              <a:r>
                <a:rPr lang="en-US" sz="1000" dirty="0"/>
                <a:t>BASF Agricultural Center </a:t>
              </a:r>
              <a:r>
                <a:rPr lang="en-US" sz="1000" dirty="0" err="1"/>
                <a:t>Limburgerhof</a:t>
              </a:r>
              <a:r>
                <a:rPr lang="en-US" sz="1000" dirty="0"/>
                <a:t> celebrated its 100-year jubilee</a:t>
              </a:r>
            </a:p>
          </p:txBody>
        </p:sp>
        <p:cxnSp>
          <p:nvCxnSpPr>
            <p:cNvPr id="74" name="Straight Connector 73">
              <a:extLst>
                <a:ext uri="{FF2B5EF4-FFF2-40B4-BE49-F238E27FC236}">
                  <a16:creationId xmlns:a16="http://schemas.microsoft.com/office/drawing/2014/main" id="{6C026929-FEFA-7B4A-B86E-9AA6EA09E656}"/>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70" name="2013 teal 2">
            <a:extLst>
              <a:ext uri="{FF2B5EF4-FFF2-40B4-BE49-F238E27FC236}">
                <a16:creationId xmlns:a16="http://schemas.microsoft.com/office/drawing/2014/main" id="{CC5615C4-710E-574C-935F-E8C35B74B01A}"/>
              </a:ext>
            </a:extLst>
          </p:cNvPr>
          <p:cNvGrpSpPr/>
          <p:nvPr/>
        </p:nvGrpSpPr>
        <p:grpSpPr>
          <a:xfrm>
            <a:off x="6607884" y="4770121"/>
            <a:ext cx="1740049" cy="515526"/>
            <a:chOff x="5191225" y="2672397"/>
            <a:chExt cx="1740049" cy="515526"/>
          </a:xfrm>
        </p:grpSpPr>
        <p:sp>
          <p:nvSpPr>
            <p:cNvPr id="171" name="Oval 170">
              <a:extLst>
                <a:ext uri="{FF2B5EF4-FFF2-40B4-BE49-F238E27FC236}">
                  <a16:creationId xmlns:a16="http://schemas.microsoft.com/office/drawing/2014/main" id="{8F864194-DCC7-F34C-BD16-784C27AB562A}"/>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2" name="TextBox 171">
              <a:extLst>
                <a:ext uri="{FF2B5EF4-FFF2-40B4-BE49-F238E27FC236}">
                  <a16:creationId xmlns:a16="http://schemas.microsoft.com/office/drawing/2014/main" id="{1849DF77-A1A5-BD4A-B7C2-8A79821DC44D}"/>
                </a:ext>
              </a:extLst>
            </p:cNvPr>
            <p:cNvSpPr txBox="1"/>
            <p:nvPr/>
          </p:nvSpPr>
          <p:spPr>
            <a:xfrm>
              <a:off x="5285505" y="2672397"/>
              <a:ext cx="1645769" cy="515526"/>
            </a:xfrm>
            <a:prstGeom prst="rect">
              <a:avLst/>
            </a:prstGeom>
            <a:noFill/>
          </p:spPr>
          <p:txBody>
            <a:bodyPr wrap="square" lIns="182880" rtlCol="0">
              <a:spAutoFit/>
            </a:bodyPr>
            <a:lstStyle/>
            <a:p>
              <a:pPr>
                <a:lnSpc>
                  <a:spcPts val="1050"/>
                </a:lnSpc>
              </a:pPr>
              <a:r>
                <a:rPr lang="en-US" sz="1000" dirty="0"/>
                <a:t>Korea emerges as </a:t>
              </a:r>
              <a:br>
                <a:rPr lang="en-US" sz="1000" dirty="0"/>
              </a:br>
              <a:r>
                <a:rPr lang="en-US" sz="1000" dirty="0"/>
                <a:t>a superpower in biotechnology research</a:t>
              </a:r>
              <a:endParaRPr lang="en-US" sz="1000" i="1" dirty="0"/>
            </a:p>
          </p:txBody>
        </p:sp>
        <p:cxnSp>
          <p:nvCxnSpPr>
            <p:cNvPr id="174" name="Straight Connector 173">
              <a:extLst>
                <a:ext uri="{FF2B5EF4-FFF2-40B4-BE49-F238E27FC236}">
                  <a16:creationId xmlns:a16="http://schemas.microsoft.com/office/drawing/2014/main" id="{DDB9D105-8C28-7E4B-B01E-0FDF9BE6D0F7}"/>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63" name="2013 teal ">
            <a:extLst>
              <a:ext uri="{FF2B5EF4-FFF2-40B4-BE49-F238E27FC236}">
                <a16:creationId xmlns:a16="http://schemas.microsoft.com/office/drawing/2014/main" id="{3A646F3A-2234-864A-9ADF-D6636AD1C3E0}"/>
              </a:ext>
            </a:extLst>
          </p:cNvPr>
          <p:cNvGrpSpPr/>
          <p:nvPr/>
        </p:nvGrpSpPr>
        <p:grpSpPr>
          <a:xfrm>
            <a:off x="6607884" y="4360061"/>
            <a:ext cx="1740049" cy="233397"/>
            <a:chOff x="5191225" y="2672397"/>
            <a:chExt cx="1740049" cy="233397"/>
          </a:xfrm>
        </p:grpSpPr>
        <p:sp>
          <p:nvSpPr>
            <p:cNvPr id="164" name="Oval 163">
              <a:extLst>
                <a:ext uri="{FF2B5EF4-FFF2-40B4-BE49-F238E27FC236}">
                  <a16:creationId xmlns:a16="http://schemas.microsoft.com/office/drawing/2014/main" id="{AF8DA9D9-7BFB-6846-907E-3DB4349F7E8A}"/>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5" name="TextBox 164">
              <a:extLst>
                <a:ext uri="{FF2B5EF4-FFF2-40B4-BE49-F238E27FC236}">
                  <a16:creationId xmlns:a16="http://schemas.microsoft.com/office/drawing/2014/main" id="{DC15C5F7-2E78-D344-B074-BDAEF55B77FC}"/>
                </a:ext>
              </a:extLst>
            </p:cNvPr>
            <p:cNvSpPr txBox="1"/>
            <p:nvPr/>
          </p:nvSpPr>
          <p:spPr>
            <a:xfrm>
              <a:off x="5285505" y="2672397"/>
              <a:ext cx="1645769" cy="233397"/>
            </a:xfrm>
            <a:prstGeom prst="rect">
              <a:avLst/>
            </a:prstGeom>
            <a:noFill/>
          </p:spPr>
          <p:txBody>
            <a:bodyPr wrap="square" lIns="182880" rtlCol="0">
              <a:spAutoFit/>
            </a:bodyPr>
            <a:lstStyle/>
            <a:p>
              <a:pPr>
                <a:lnSpc>
                  <a:spcPts val="1050"/>
                </a:lnSpc>
              </a:pPr>
              <a:r>
                <a:rPr lang="en-US" sz="1000" dirty="0"/>
                <a:t>Citrus greening</a:t>
              </a:r>
              <a:endParaRPr lang="en-US" sz="1000" i="1" dirty="0"/>
            </a:p>
          </p:txBody>
        </p:sp>
        <p:cxnSp>
          <p:nvCxnSpPr>
            <p:cNvPr id="166" name="Straight Connector 165">
              <a:extLst>
                <a:ext uri="{FF2B5EF4-FFF2-40B4-BE49-F238E27FC236}">
                  <a16:creationId xmlns:a16="http://schemas.microsoft.com/office/drawing/2014/main" id="{B685AED5-040B-5B4C-96C2-266A07721C78}"/>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56" name="2012 teal ">
            <a:extLst>
              <a:ext uri="{FF2B5EF4-FFF2-40B4-BE49-F238E27FC236}">
                <a16:creationId xmlns:a16="http://schemas.microsoft.com/office/drawing/2014/main" id="{3526FD9C-9FB3-3C47-87B2-3F041B592F55}"/>
              </a:ext>
            </a:extLst>
          </p:cNvPr>
          <p:cNvGrpSpPr/>
          <p:nvPr/>
        </p:nvGrpSpPr>
        <p:grpSpPr>
          <a:xfrm>
            <a:off x="4779084" y="4360061"/>
            <a:ext cx="1740049" cy="374461"/>
            <a:chOff x="5191225" y="2672397"/>
            <a:chExt cx="1740049" cy="374461"/>
          </a:xfrm>
        </p:grpSpPr>
        <p:sp>
          <p:nvSpPr>
            <p:cNvPr id="157" name="Oval 156">
              <a:extLst>
                <a:ext uri="{FF2B5EF4-FFF2-40B4-BE49-F238E27FC236}">
                  <a16:creationId xmlns:a16="http://schemas.microsoft.com/office/drawing/2014/main" id="{0F06CADC-0A8A-D047-8391-328F265FF581}"/>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8" name="TextBox 157">
              <a:extLst>
                <a:ext uri="{FF2B5EF4-FFF2-40B4-BE49-F238E27FC236}">
                  <a16:creationId xmlns:a16="http://schemas.microsoft.com/office/drawing/2014/main" id="{62DEFD5C-F836-244F-A380-7C9F6540F70A}"/>
                </a:ext>
              </a:extLst>
            </p:cNvPr>
            <p:cNvSpPr txBox="1"/>
            <p:nvPr/>
          </p:nvSpPr>
          <p:spPr>
            <a:xfrm>
              <a:off x="5285505" y="2672397"/>
              <a:ext cx="1645769" cy="374461"/>
            </a:xfrm>
            <a:prstGeom prst="rect">
              <a:avLst/>
            </a:prstGeom>
            <a:noFill/>
          </p:spPr>
          <p:txBody>
            <a:bodyPr wrap="square" lIns="182880" rtlCol="0">
              <a:spAutoFit/>
            </a:bodyPr>
            <a:lstStyle/>
            <a:p>
              <a:pPr>
                <a:lnSpc>
                  <a:spcPts val="1050"/>
                </a:lnSpc>
              </a:pPr>
              <a:r>
                <a:rPr lang="en-US" sz="1000" dirty="0"/>
                <a:t>Official ECM Guideline Published (EPA)</a:t>
              </a:r>
              <a:endParaRPr lang="en-US" sz="1000" i="1" dirty="0"/>
            </a:p>
          </p:txBody>
        </p:sp>
        <p:cxnSp>
          <p:nvCxnSpPr>
            <p:cNvPr id="159" name="Straight Connector 158">
              <a:extLst>
                <a:ext uri="{FF2B5EF4-FFF2-40B4-BE49-F238E27FC236}">
                  <a16:creationId xmlns:a16="http://schemas.microsoft.com/office/drawing/2014/main" id="{48402076-6BEE-754D-8CA9-1AE4CF99E2F3}"/>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67" name="2012 gold">
            <a:extLst>
              <a:ext uri="{FF2B5EF4-FFF2-40B4-BE49-F238E27FC236}">
                <a16:creationId xmlns:a16="http://schemas.microsoft.com/office/drawing/2014/main" id="{44FBEC8D-4F32-DF4C-82CB-3AAC30D360FC}"/>
              </a:ext>
            </a:extLst>
          </p:cNvPr>
          <p:cNvGrpSpPr/>
          <p:nvPr/>
        </p:nvGrpSpPr>
        <p:grpSpPr>
          <a:xfrm>
            <a:off x="4767530" y="3797387"/>
            <a:ext cx="1771292" cy="400110"/>
            <a:chOff x="3801979" y="2662872"/>
            <a:chExt cx="1771292" cy="400110"/>
          </a:xfrm>
        </p:grpSpPr>
        <p:sp>
          <p:nvSpPr>
            <p:cNvPr id="68" name="Oval 67">
              <a:extLst>
                <a:ext uri="{FF2B5EF4-FFF2-40B4-BE49-F238E27FC236}">
                  <a16:creationId xmlns:a16="http://schemas.microsoft.com/office/drawing/2014/main" id="{D8019D6D-0BE7-DA44-ABD4-84017893E987}"/>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88D34F60-4547-2846-9899-977B0570468D}"/>
                </a:ext>
              </a:extLst>
            </p:cNvPr>
            <p:cNvSpPr txBox="1"/>
            <p:nvPr/>
          </p:nvSpPr>
          <p:spPr>
            <a:xfrm>
              <a:off x="3891052" y="2662872"/>
              <a:ext cx="1682219" cy="400110"/>
            </a:xfrm>
            <a:prstGeom prst="rect">
              <a:avLst/>
            </a:prstGeom>
            <a:noFill/>
          </p:spPr>
          <p:txBody>
            <a:bodyPr wrap="square" lIns="182880" rtlCol="0">
              <a:spAutoFit/>
            </a:bodyPr>
            <a:lstStyle/>
            <a:p>
              <a:r>
                <a:rPr lang="en-US" sz="1000" dirty="0"/>
                <a:t>First Innovation Awardee: Steven J. </a:t>
              </a:r>
              <a:r>
                <a:rPr lang="en-US" sz="1000" dirty="0" err="1"/>
                <a:t>Lehotay</a:t>
              </a:r>
              <a:endParaRPr lang="en-US" sz="1000" dirty="0"/>
            </a:p>
          </p:txBody>
        </p:sp>
        <p:cxnSp>
          <p:nvCxnSpPr>
            <p:cNvPr id="70" name="Straight Connector 69">
              <a:extLst>
                <a:ext uri="{FF2B5EF4-FFF2-40B4-BE49-F238E27FC236}">
                  <a16:creationId xmlns:a16="http://schemas.microsoft.com/office/drawing/2014/main" id="{D1C7CBA5-A217-6B4D-8B8E-3B2BFCC62067}"/>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63" name="2012 orange">
            <a:extLst>
              <a:ext uri="{FF2B5EF4-FFF2-40B4-BE49-F238E27FC236}">
                <a16:creationId xmlns:a16="http://schemas.microsoft.com/office/drawing/2014/main" id="{31F23ACC-3753-D143-A5A4-DCA20034A8A3}"/>
              </a:ext>
            </a:extLst>
          </p:cNvPr>
          <p:cNvGrpSpPr/>
          <p:nvPr/>
        </p:nvGrpSpPr>
        <p:grpSpPr>
          <a:xfrm>
            <a:off x="4767530" y="2444281"/>
            <a:ext cx="1771292" cy="553998"/>
            <a:chOff x="3801979" y="2662872"/>
            <a:chExt cx="1771292" cy="553998"/>
          </a:xfrm>
        </p:grpSpPr>
        <p:sp>
          <p:nvSpPr>
            <p:cNvPr id="64" name="Oval 63">
              <a:extLst>
                <a:ext uri="{FF2B5EF4-FFF2-40B4-BE49-F238E27FC236}">
                  <a16:creationId xmlns:a16="http://schemas.microsoft.com/office/drawing/2014/main" id="{9764BC05-19B8-AA47-90E1-F07A0D830A55}"/>
                </a:ext>
              </a:extLst>
            </p:cNvPr>
            <p:cNvSpPr/>
            <p:nvPr/>
          </p:nvSpPr>
          <p:spPr>
            <a:xfrm>
              <a:off x="3801979" y="2695875"/>
              <a:ext cx="163630" cy="163630"/>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A056FB23-0A2E-5548-9CAE-BF370C9121ED}"/>
                </a:ext>
              </a:extLst>
            </p:cNvPr>
            <p:cNvSpPr txBox="1"/>
            <p:nvPr/>
          </p:nvSpPr>
          <p:spPr>
            <a:xfrm>
              <a:off x="3891052" y="2662872"/>
              <a:ext cx="1682219" cy="553998"/>
            </a:xfrm>
            <a:prstGeom prst="rect">
              <a:avLst/>
            </a:prstGeom>
            <a:noFill/>
            <a:ln>
              <a:noFill/>
            </a:ln>
          </p:spPr>
          <p:txBody>
            <a:bodyPr wrap="square" lIns="182880" rtlCol="0">
              <a:spAutoFit/>
            </a:bodyPr>
            <a:lstStyle/>
            <a:p>
              <a:r>
                <a:rPr lang="en-US" sz="1000" dirty="0"/>
                <a:t>US EPA Scientific Advisory Panel on Pesticide Risk Assessment for Pollinators</a:t>
              </a:r>
            </a:p>
          </p:txBody>
        </p:sp>
        <p:cxnSp>
          <p:nvCxnSpPr>
            <p:cNvPr id="66" name="Straight Connector 65">
              <a:extLst>
                <a:ext uri="{FF2B5EF4-FFF2-40B4-BE49-F238E27FC236}">
                  <a16:creationId xmlns:a16="http://schemas.microsoft.com/office/drawing/2014/main" id="{F5CF548F-EEF6-D741-88A4-79EBFD5BF264}"/>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28" name="2012 green">
            <a:extLst>
              <a:ext uri="{FF2B5EF4-FFF2-40B4-BE49-F238E27FC236}">
                <a16:creationId xmlns:a16="http://schemas.microsoft.com/office/drawing/2014/main" id="{67306F3C-CCB5-CA41-A5F8-F69B0A68F19A}"/>
              </a:ext>
            </a:extLst>
          </p:cNvPr>
          <p:cNvGrpSpPr/>
          <p:nvPr/>
        </p:nvGrpSpPr>
        <p:grpSpPr>
          <a:xfrm>
            <a:off x="4782494" y="1146596"/>
            <a:ext cx="1459703" cy="1169551"/>
            <a:chOff x="3801979" y="2662872"/>
            <a:chExt cx="1459703" cy="1169551"/>
          </a:xfrm>
        </p:grpSpPr>
        <p:sp>
          <p:nvSpPr>
            <p:cNvPr id="129" name="Oval 128">
              <a:extLst>
                <a:ext uri="{FF2B5EF4-FFF2-40B4-BE49-F238E27FC236}">
                  <a16:creationId xmlns:a16="http://schemas.microsoft.com/office/drawing/2014/main" id="{48D00D19-834E-2C42-BDF4-20AD70B48E00}"/>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TextBox 129">
              <a:extLst>
                <a:ext uri="{FF2B5EF4-FFF2-40B4-BE49-F238E27FC236}">
                  <a16:creationId xmlns:a16="http://schemas.microsoft.com/office/drawing/2014/main" id="{7071AAB2-1D51-8A4F-BCAF-AB1E8BFFFC56}"/>
                </a:ext>
              </a:extLst>
            </p:cNvPr>
            <p:cNvSpPr txBox="1"/>
            <p:nvPr/>
          </p:nvSpPr>
          <p:spPr>
            <a:xfrm>
              <a:off x="3891053" y="2662872"/>
              <a:ext cx="1370629" cy="1169551"/>
            </a:xfrm>
            <a:prstGeom prst="rect">
              <a:avLst/>
            </a:prstGeom>
            <a:noFill/>
          </p:spPr>
          <p:txBody>
            <a:bodyPr wrap="square" lIns="182880" rtlCol="0">
              <a:spAutoFit/>
            </a:bodyPr>
            <a:lstStyle/>
            <a:p>
              <a:r>
                <a:rPr lang="en-US" sz="1000" dirty="0"/>
                <a:t>At the G8 Summit, Syngenta announces it will invest more than $500 million to build a $1 billion business in Africa over 10 years</a:t>
              </a:r>
            </a:p>
          </p:txBody>
        </p:sp>
        <p:cxnSp>
          <p:nvCxnSpPr>
            <p:cNvPr id="131" name="Straight Connector 130">
              <a:extLst>
                <a:ext uri="{FF2B5EF4-FFF2-40B4-BE49-F238E27FC236}">
                  <a16:creationId xmlns:a16="http://schemas.microsoft.com/office/drawing/2014/main" id="{D7CE736D-4F21-8646-896D-EE9678553E15}"/>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49" name="2011 teal ">
            <a:extLst>
              <a:ext uri="{FF2B5EF4-FFF2-40B4-BE49-F238E27FC236}">
                <a16:creationId xmlns:a16="http://schemas.microsoft.com/office/drawing/2014/main" id="{26ADFC6E-5762-924E-B82C-27AF8C997CFF}"/>
              </a:ext>
            </a:extLst>
          </p:cNvPr>
          <p:cNvGrpSpPr/>
          <p:nvPr/>
        </p:nvGrpSpPr>
        <p:grpSpPr>
          <a:xfrm>
            <a:off x="2939526" y="4360061"/>
            <a:ext cx="1740049" cy="656590"/>
            <a:chOff x="5191225" y="2672397"/>
            <a:chExt cx="1740049" cy="656590"/>
          </a:xfrm>
        </p:grpSpPr>
        <p:sp>
          <p:nvSpPr>
            <p:cNvPr id="150" name="Oval 149">
              <a:extLst>
                <a:ext uri="{FF2B5EF4-FFF2-40B4-BE49-F238E27FC236}">
                  <a16:creationId xmlns:a16="http://schemas.microsoft.com/office/drawing/2014/main" id="{151D11B8-3690-384E-AF01-CB190CA4E09C}"/>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1" name="TextBox 150">
              <a:extLst>
                <a:ext uri="{FF2B5EF4-FFF2-40B4-BE49-F238E27FC236}">
                  <a16:creationId xmlns:a16="http://schemas.microsoft.com/office/drawing/2014/main" id="{3C622C8E-4B73-644A-A753-D69A8BFCA987}"/>
                </a:ext>
              </a:extLst>
            </p:cNvPr>
            <p:cNvSpPr txBox="1"/>
            <p:nvPr/>
          </p:nvSpPr>
          <p:spPr>
            <a:xfrm>
              <a:off x="5285505" y="2672397"/>
              <a:ext cx="1645769" cy="656590"/>
            </a:xfrm>
            <a:prstGeom prst="rect">
              <a:avLst/>
            </a:prstGeom>
            <a:noFill/>
          </p:spPr>
          <p:txBody>
            <a:bodyPr wrap="square" lIns="182880" rtlCol="0">
              <a:spAutoFit/>
            </a:bodyPr>
            <a:lstStyle/>
            <a:p>
              <a:pPr>
                <a:lnSpc>
                  <a:spcPts val="1050"/>
                </a:lnSpc>
              </a:pPr>
              <a:r>
                <a:rPr lang="en-US" sz="1000" dirty="0"/>
                <a:t>SETAC Pellston </a:t>
              </a:r>
              <a:br>
                <a:rPr lang="en-US" sz="1000" dirty="0"/>
              </a:br>
              <a:r>
                <a:rPr lang="en-US" sz="1000" dirty="0"/>
                <a:t>workshop on Pesticide Risk Assessment </a:t>
              </a:r>
              <a:br>
                <a:rPr lang="en-US" sz="1000" dirty="0"/>
              </a:br>
              <a:r>
                <a:rPr lang="en-US" sz="1000" dirty="0"/>
                <a:t>for Pollinators</a:t>
              </a:r>
              <a:endParaRPr lang="en-US" sz="1000" i="1" dirty="0"/>
            </a:p>
          </p:txBody>
        </p:sp>
        <p:cxnSp>
          <p:nvCxnSpPr>
            <p:cNvPr id="152" name="Straight Connector 151">
              <a:extLst>
                <a:ext uri="{FF2B5EF4-FFF2-40B4-BE49-F238E27FC236}">
                  <a16:creationId xmlns:a16="http://schemas.microsoft.com/office/drawing/2014/main" id="{F7AB95B4-0241-CB49-AAD6-B5AFFEEFAC94}"/>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59" name="2011 orange">
            <a:extLst>
              <a:ext uri="{FF2B5EF4-FFF2-40B4-BE49-F238E27FC236}">
                <a16:creationId xmlns:a16="http://schemas.microsoft.com/office/drawing/2014/main" id="{02A56F97-0C05-6E4E-A28C-8E15E8535218}"/>
              </a:ext>
            </a:extLst>
          </p:cNvPr>
          <p:cNvGrpSpPr/>
          <p:nvPr/>
        </p:nvGrpSpPr>
        <p:grpSpPr>
          <a:xfrm>
            <a:off x="2938730" y="2444281"/>
            <a:ext cx="1459703" cy="400110"/>
            <a:chOff x="3801979" y="2662872"/>
            <a:chExt cx="1459703" cy="400110"/>
          </a:xfrm>
        </p:grpSpPr>
        <p:sp>
          <p:nvSpPr>
            <p:cNvPr id="60" name="Oval 59">
              <a:extLst>
                <a:ext uri="{FF2B5EF4-FFF2-40B4-BE49-F238E27FC236}">
                  <a16:creationId xmlns:a16="http://schemas.microsoft.com/office/drawing/2014/main" id="{AB526CBF-1857-1445-A419-4125ACE61A6F}"/>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0C498769-9B2E-6446-A1B1-731172079BE6}"/>
                </a:ext>
              </a:extLst>
            </p:cNvPr>
            <p:cNvSpPr txBox="1"/>
            <p:nvPr/>
          </p:nvSpPr>
          <p:spPr>
            <a:xfrm>
              <a:off x="3891053" y="2662872"/>
              <a:ext cx="1370629" cy="400110"/>
            </a:xfrm>
            <a:prstGeom prst="rect">
              <a:avLst/>
            </a:prstGeom>
            <a:noFill/>
          </p:spPr>
          <p:txBody>
            <a:bodyPr wrap="square" lIns="182880" rtlCol="0">
              <a:spAutoFit/>
            </a:bodyPr>
            <a:lstStyle/>
            <a:p>
              <a:r>
                <a:rPr lang="en-US" sz="1000" dirty="0"/>
                <a:t>Delaney clause repealed</a:t>
              </a:r>
            </a:p>
          </p:txBody>
        </p:sp>
        <p:cxnSp>
          <p:nvCxnSpPr>
            <p:cNvPr id="62" name="Straight Connector 61">
              <a:extLst>
                <a:ext uri="{FF2B5EF4-FFF2-40B4-BE49-F238E27FC236}">
                  <a16:creationId xmlns:a16="http://schemas.microsoft.com/office/drawing/2014/main" id="{48B84AB2-3B59-6144-BF1C-A9F3CFFF693F}"/>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55" name="2011 green 2">
            <a:extLst>
              <a:ext uri="{FF2B5EF4-FFF2-40B4-BE49-F238E27FC236}">
                <a16:creationId xmlns:a16="http://schemas.microsoft.com/office/drawing/2014/main" id="{C518A0F9-7AB6-1A43-809B-80B0A209C7BC}"/>
              </a:ext>
            </a:extLst>
          </p:cNvPr>
          <p:cNvGrpSpPr/>
          <p:nvPr/>
        </p:nvGrpSpPr>
        <p:grpSpPr>
          <a:xfrm>
            <a:off x="2938730" y="1828800"/>
            <a:ext cx="1459703" cy="553998"/>
            <a:chOff x="3801979" y="2662872"/>
            <a:chExt cx="1459703" cy="553998"/>
          </a:xfrm>
        </p:grpSpPr>
        <p:sp>
          <p:nvSpPr>
            <p:cNvPr id="56" name="Oval 55">
              <a:extLst>
                <a:ext uri="{FF2B5EF4-FFF2-40B4-BE49-F238E27FC236}">
                  <a16:creationId xmlns:a16="http://schemas.microsoft.com/office/drawing/2014/main" id="{FBA794B1-4FE7-794C-A7A0-1206DEB0765A}"/>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4CC1EFE9-649D-934F-9CDD-41731767AF0E}"/>
                </a:ext>
              </a:extLst>
            </p:cNvPr>
            <p:cNvSpPr txBox="1"/>
            <p:nvPr/>
          </p:nvSpPr>
          <p:spPr>
            <a:xfrm>
              <a:off x="3891053" y="2662872"/>
              <a:ext cx="1370629" cy="553998"/>
            </a:xfrm>
            <a:prstGeom prst="rect">
              <a:avLst/>
            </a:prstGeom>
            <a:noFill/>
          </p:spPr>
          <p:txBody>
            <a:bodyPr wrap="square" lIns="182880" rtlCol="0">
              <a:spAutoFit/>
            </a:bodyPr>
            <a:lstStyle/>
            <a:p>
              <a:r>
                <a:rPr lang="en-US" sz="1000" dirty="0"/>
                <a:t>37,000,000 US birds certified by USDA as organic poultry </a:t>
              </a:r>
            </a:p>
          </p:txBody>
        </p:sp>
        <p:cxnSp>
          <p:nvCxnSpPr>
            <p:cNvPr id="58" name="Straight Connector 57">
              <a:extLst>
                <a:ext uri="{FF2B5EF4-FFF2-40B4-BE49-F238E27FC236}">
                  <a16:creationId xmlns:a16="http://schemas.microsoft.com/office/drawing/2014/main" id="{7923FEA3-6FEC-2D4B-8120-F80C116A3DD5}"/>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51" name="2011 green 1">
            <a:extLst>
              <a:ext uri="{FF2B5EF4-FFF2-40B4-BE49-F238E27FC236}">
                <a16:creationId xmlns:a16="http://schemas.microsoft.com/office/drawing/2014/main" id="{83E3003F-EE76-604A-A3F4-43B0637B7BE9}"/>
              </a:ext>
            </a:extLst>
          </p:cNvPr>
          <p:cNvGrpSpPr/>
          <p:nvPr/>
        </p:nvGrpSpPr>
        <p:grpSpPr>
          <a:xfrm>
            <a:off x="2938730" y="1146596"/>
            <a:ext cx="1459703" cy="707886"/>
            <a:chOff x="3801979" y="2662872"/>
            <a:chExt cx="1459703" cy="707886"/>
          </a:xfrm>
        </p:grpSpPr>
        <p:sp>
          <p:nvSpPr>
            <p:cNvPr id="52" name="Oval 51">
              <a:extLst>
                <a:ext uri="{FF2B5EF4-FFF2-40B4-BE49-F238E27FC236}">
                  <a16:creationId xmlns:a16="http://schemas.microsoft.com/office/drawing/2014/main" id="{C534C9A5-C2DC-744A-996F-9873E5342F9E}"/>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BB5AE9E8-A09C-4A4F-A5D5-A1A9E3F98B2E}"/>
                </a:ext>
              </a:extLst>
            </p:cNvPr>
            <p:cNvSpPr txBox="1"/>
            <p:nvPr/>
          </p:nvSpPr>
          <p:spPr>
            <a:xfrm>
              <a:off x="3891053" y="2662872"/>
              <a:ext cx="1370629" cy="707886"/>
            </a:xfrm>
            <a:prstGeom prst="rect">
              <a:avLst/>
            </a:prstGeom>
            <a:noFill/>
          </p:spPr>
          <p:txBody>
            <a:bodyPr wrap="square" lIns="182880" rtlCol="0">
              <a:spAutoFit/>
            </a:bodyPr>
            <a:lstStyle/>
            <a:p>
              <a:r>
                <a:rPr lang="en-US" sz="1000" dirty="0"/>
                <a:t>5,383,119 Acres US farmland certified by USDA for organic production</a:t>
              </a:r>
            </a:p>
          </p:txBody>
        </p:sp>
        <p:cxnSp>
          <p:nvCxnSpPr>
            <p:cNvPr id="54" name="Straight Connector 53">
              <a:extLst>
                <a:ext uri="{FF2B5EF4-FFF2-40B4-BE49-F238E27FC236}">
                  <a16:creationId xmlns:a16="http://schemas.microsoft.com/office/drawing/2014/main" id="{3BBCEF3C-4F98-5A46-9977-DC2F4C5E9AB7}"/>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7" name="2010 gold">
            <a:extLst>
              <a:ext uri="{FF2B5EF4-FFF2-40B4-BE49-F238E27FC236}">
                <a16:creationId xmlns:a16="http://schemas.microsoft.com/office/drawing/2014/main" id="{245CAD5A-5224-9F4D-A038-78FD505951FD}"/>
              </a:ext>
            </a:extLst>
          </p:cNvPr>
          <p:cNvGrpSpPr/>
          <p:nvPr/>
        </p:nvGrpSpPr>
        <p:grpSpPr>
          <a:xfrm>
            <a:off x="1099869" y="3804579"/>
            <a:ext cx="1459703" cy="707886"/>
            <a:chOff x="3801979" y="2662872"/>
            <a:chExt cx="1459703" cy="707886"/>
          </a:xfrm>
        </p:grpSpPr>
        <p:sp>
          <p:nvSpPr>
            <p:cNvPr id="48" name="Oval 47">
              <a:extLst>
                <a:ext uri="{FF2B5EF4-FFF2-40B4-BE49-F238E27FC236}">
                  <a16:creationId xmlns:a16="http://schemas.microsoft.com/office/drawing/2014/main" id="{068DE447-5729-2043-8E78-84DC5101262E}"/>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65A2100F-A1F3-054F-B256-A4E916026894}"/>
                </a:ext>
              </a:extLst>
            </p:cNvPr>
            <p:cNvSpPr txBox="1"/>
            <p:nvPr/>
          </p:nvSpPr>
          <p:spPr>
            <a:xfrm>
              <a:off x="3891053" y="2662872"/>
              <a:ext cx="1370629" cy="707886"/>
            </a:xfrm>
            <a:prstGeom prst="rect">
              <a:avLst/>
            </a:prstGeom>
            <a:noFill/>
          </p:spPr>
          <p:txBody>
            <a:bodyPr wrap="square" lIns="182880" rtlCol="0">
              <a:spAutoFit/>
            </a:bodyPr>
            <a:lstStyle/>
            <a:p>
              <a:r>
                <a:rPr lang="en-US" sz="1000" dirty="0"/>
                <a:t>Symposium: Assessing Exposure of Pollinators to Systemic Pesticides</a:t>
              </a:r>
            </a:p>
          </p:txBody>
        </p:sp>
        <p:cxnSp>
          <p:nvCxnSpPr>
            <p:cNvPr id="50" name="Straight Connector 49">
              <a:extLst>
                <a:ext uri="{FF2B5EF4-FFF2-40B4-BE49-F238E27FC236}">
                  <a16:creationId xmlns:a16="http://schemas.microsoft.com/office/drawing/2014/main" id="{BDBEC323-4ADF-2747-BA07-872A61042E55}"/>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5" name="2010 Gold Box">
            <a:extLst>
              <a:ext uri="{FF2B5EF4-FFF2-40B4-BE49-F238E27FC236}">
                <a16:creationId xmlns:a16="http://schemas.microsoft.com/office/drawing/2014/main" id="{015EF2E6-A022-104A-955A-991A70E901D0}"/>
              </a:ext>
            </a:extLst>
          </p:cNvPr>
          <p:cNvGrpSpPr/>
          <p:nvPr/>
        </p:nvGrpSpPr>
        <p:grpSpPr>
          <a:xfrm>
            <a:off x="8365064" y="1075267"/>
            <a:ext cx="3386667" cy="4222045"/>
            <a:chOff x="8365064" y="1075267"/>
            <a:chExt cx="3386667" cy="4222045"/>
          </a:xfrm>
        </p:grpSpPr>
        <p:sp>
          <p:nvSpPr>
            <p:cNvPr id="23" name="1985 Orange Box">
              <a:extLst>
                <a:ext uri="{FF2B5EF4-FFF2-40B4-BE49-F238E27FC236}">
                  <a16:creationId xmlns:a16="http://schemas.microsoft.com/office/drawing/2014/main" id="{8B80D11C-B0F4-674D-A7F9-BF7574BD715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First AGRO Division symposium on pesticides and pollinators.</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Meeting program</a:t>
              </a:r>
              <a:endParaRPr lang="en-US" dirty="0"/>
            </a:p>
          </p:txBody>
        </p:sp>
        <p:sp>
          <p:nvSpPr>
            <p:cNvPr id="288" name="done">
              <a:extLst>
                <a:ext uri="{FF2B5EF4-FFF2-40B4-BE49-F238E27FC236}">
                  <a16:creationId xmlns:a16="http://schemas.microsoft.com/office/drawing/2014/main" id="{236DA90C-2BB3-F54A-A181-BD0D7E8029F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7" name="2011 Green Box 1">
            <a:extLst>
              <a:ext uri="{FF2B5EF4-FFF2-40B4-BE49-F238E27FC236}">
                <a16:creationId xmlns:a16="http://schemas.microsoft.com/office/drawing/2014/main" id="{C4BFEDDD-8EDC-CA43-B094-D387FD194A4B}"/>
              </a:ext>
            </a:extLst>
          </p:cNvPr>
          <p:cNvGrpSpPr/>
          <p:nvPr/>
        </p:nvGrpSpPr>
        <p:grpSpPr>
          <a:xfrm>
            <a:off x="8365064" y="1075267"/>
            <a:ext cx="3386667" cy="4222045"/>
            <a:chOff x="8365064" y="1075267"/>
            <a:chExt cx="3386667" cy="4222045"/>
          </a:xfrm>
        </p:grpSpPr>
        <p:sp>
          <p:nvSpPr>
            <p:cNvPr id="88" name="1985 Orange Box">
              <a:extLst>
                <a:ext uri="{FF2B5EF4-FFF2-40B4-BE49-F238E27FC236}">
                  <a16:creationId xmlns:a16="http://schemas.microsoft.com/office/drawing/2014/main" id="{792DEE76-7827-D647-906B-273623D7C787}"/>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https://www.ers.usda.gov/Data-products/organic-production.aspx</a:t>
              </a:r>
              <a:r>
                <a:rPr lang="en-US" sz="1050" dirty="0">
                  <a:solidFill>
                    <a:schemeClr val="tx1">
                      <a:lumMod val="75000"/>
                      <a:lumOff val="25000"/>
                    </a:schemeClr>
                  </a:solidFill>
                </a:rPr>
                <a:t> </a:t>
              </a:r>
              <a:endParaRPr lang="en-US" dirty="0"/>
            </a:p>
          </p:txBody>
        </p:sp>
        <p:sp>
          <p:nvSpPr>
            <p:cNvPr id="89" name="done">
              <a:extLst>
                <a:ext uri="{FF2B5EF4-FFF2-40B4-BE49-F238E27FC236}">
                  <a16:creationId xmlns:a16="http://schemas.microsoft.com/office/drawing/2014/main" id="{70F42901-F162-A04C-994B-3F350512A46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0" name="2011 Green Box 2">
            <a:extLst>
              <a:ext uri="{FF2B5EF4-FFF2-40B4-BE49-F238E27FC236}">
                <a16:creationId xmlns:a16="http://schemas.microsoft.com/office/drawing/2014/main" id="{D306D948-3D53-5847-BEE6-A01F8CD87F42}"/>
              </a:ext>
            </a:extLst>
          </p:cNvPr>
          <p:cNvGrpSpPr/>
          <p:nvPr/>
        </p:nvGrpSpPr>
        <p:grpSpPr>
          <a:xfrm>
            <a:off x="8365064" y="1075267"/>
            <a:ext cx="3386667" cy="4222045"/>
            <a:chOff x="8365064" y="1075267"/>
            <a:chExt cx="3386667" cy="4222045"/>
          </a:xfrm>
        </p:grpSpPr>
        <p:sp>
          <p:nvSpPr>
            <p:cNvPr id="91" name="1985 Orange Box">
              <a:extLst>
                <a:ext uri="{FF2B5EF4-FFF2-40B4-BE49-F238E27FC236}">
                  <a16:creationId xmlns:a16="http://schemas.microsoft.com/office/drawing/2014/main" id="{BDBC8229-A683-DF4D-83FF-50D6EC458CE2}"/>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https://www.ers.usda.gov/Data-products/organic-production.aspx</a:t>
              </a:r>
              <a:r>
                <a:rPr lang="en-US" sz="1050" dirty="0">
                  <a:solidFill>
                    <a:schemeClr val="tx1">
                      <a:lumMod val="75000"/>
                      <a:lumOff val="25000"/>
                    </a:schemeClr>
                  </a:solidFill>
                </a:rPr>
                <a:t> </a:t>
              </a:r>
              <a:endParaRPr lang="en-US" dirty="0"/>
            </a:p>
          </p:txBody>
        </p:sp>
        <p:sp>
          <p:nvSpPr>
            <p:cNvPr id="92" name="done">
              <a:extLst>
                <a:ext uri="{FF2B5EF4-FFF2-40B4-BE49-F238E27FC236}">
                  <a16:creationId xmlns:a16="http://schemas.microsoft.com/office/drawing/2014/main" id="{A4E1546D-2B04-D349-95AF-ABD7B5C513D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3" name="2011 Orange Box">
            <a:extLst>
              <a:ext uri="{FF2B5EF4-FFF2-40B4-BE49-F238E27FC236}">
                <a16:creationId xmlns:a16="http://schemas.microsoft.com/office/drawing/2014/main" id="{4B02C35B-C277-EB4C-9E8C-89FA4DB73F7C}"/>
              </a:ext>
            </a:extLst>
          </p:cNvPr>
          <p:cNvGrpSpPr/>
          <p:nvPr/>
        </p:nvGrpSpPr>
        <p:grpSpPr>
          <a:xfrm>
            <a:off x="8365064" y="1075267"/>
            <a:ext cx="3386667" cy="4222045"/>
            <a:chOff x="8365064" y="1075267"/>
            <a:chExt cx="3386667" cy="4222045"/>
          </a:xfrm>
        </p:grpSpPr>
        <p:sp>
          <p:nvSpPr>
            <p:cNvPr id="94" name="1985 Orange Box">
              <a:extLst>
                <a:ext uri="{FF2B5EF4-FFF2-40B4-BE49-F238E27FC236}">
                  <a16:creationId xmlns:a16="http://schemas.microsoft.com/office/drawing/2014/main" id="{5BB56070-FA0B-194A-A75A-9EDD14AC15D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Risk of cancer calculated on a more, sound scientific basis.</a:t>
              </a:r>
            </a:p>
            <a:p>
              <a:r>
                <a:rPr lang="en-US" sz="1050" b="1" dirty="0">
                  <a:solidFill>
                    <a:schemeClr val="tx1">
                      <a:lumMod val="75000"/>
                      <a:lumOff val="25000"/>
                    </a:schemeClr>
                  </a:solidFill>
                </a:rPr>
                <a:t>Source:</a:t>
              </a:r>
              <a:endParaRPr lang="en-US" sz="1050" dirty="0">
                <a:solidFill>
                  <a:schemeClr val="tx1">
                    <a:lumMod val="75000"/>
                    <a:lumOff val="25000"/>
                  </a:schemeClr>
                </a:solidFill>
              </a:endParaRPr>
            </a:p>
            <a:p>
              <a:r>
                <a:rPr lang="en-US" sz="1200" dirty="0">
                  <a:hlinkClick r:id="rId5" tooltip="DOI URL"/>
                </a:rPr>
                <a:t>https://doi.org/10.1021/ac962079p</a:t>
              </a:r>
              <a:r>
                <a:rPr lang="en-US" sz="1200" dirty="0"/>
                <a:t> </a:t>
              </a:r>
              <a:r>
                <a:rPr lang="en-US" sz="800" dirty="0">
                  <a:solidFill>
                    <a:schemeClr val="tx1">
                      <a:lumMod val="75000"/>
                      <a:lumOff val="25000"/>
                    </a:schemeClr>
                  </a:solidFill>
                </a:rPr>
                <a:t> </a:t>
              </a:r>
            </a:p>
          </p:txBody>
        </p:sp>
        <p:sp>
          <p:nvSpPr>
            <p:cNvPr id="95" name="done">
              <a:extLst>
                <a:ext uri="{FF2B5EF4-FFF2-40B4-BE49-F238E27FC236}">
                  <a16:creationId xmlns:a16="http://schemas.microsoft.com/office/drawing/2014/main" id="{2748498A-DDFF-094B-9D8A-93855E67A5D3}"/>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53" name="2011 Teal Box">
            <a:extLst>
              <a:ext uri="{FF2B5EF4-FFF2-40B4-BE49-F238E27FC236}">
                <a16:creationId xmlns:a16="http://schemas.microsoft.com/office/drawing/2014/main" id="{89EC6E6D-D4B8-0A4E-8C98-E3F181E4FEAE}"/>
              </a:ext>
            </a:extLst>
          </p:cNvPr>
          <p:cNvGrpSpPr/>
          <p:nvPr/>
        </p:nvGrpSpPr>
        <p:grpSpPr>
          <a:xfrm>
            <a:off x="8365064" y="1075267"/>
            <a:ext cx="3386667" cy="4222045"/>
            <a:chOff x="8365064" y="1075267"/>
            <a:chExt cx="3386667" cy="4222045"/>
          </a:xfrm>
        </p:grpSpPr>
        <p:sp>
          <p:nvSpPr>
            <p:cNvPr id="154" name="1985 Orange Box">
              <a:extLst>
                <a:ext uri="{FF2B5EF4-FFF2-40B4-BE49-F238E27FC236}">
                  <a16:creationId xmlns:a16="http://schemas.microsoft.com/office/drawing/2014/main" id="{79BF8C2E-803E-EE46-B451-0C3AE209E92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Results of key workshop helped </a:t>
              </a:r>
              <a:br>
                <a:rPr lang="en-US" sz="1400" dirty="0">
                  <a:solidFill>
                    <a:schemeClr val="tx1">
                      <a:lumMod val="75000"/>
                      <a:lumOff val="25000"/>
                    </a:schemeClr>
                  </a:solidFill>
                </a:rPr>
              </a:br>
              <a:r>
                <a:rPr lang="en-US" sz="1400" dirty="0">
                  <a:solidFill>
                    <a:schemeClr val="tx1">
                      <a:lumMod val="75000"/>
                      <a:lumOff val="25000"/>
                    </a:schemeClr>
                  </a:solidFill>
                </a:rPr>
                <a:t>inform development of US EPA risk assessment paradigm.</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Publication: </a:t>
              </a:r>
              <a:r>
                <a:rPr lang="en-US" sz="1050" i="1" dirty="0">
                  <a:solidFill>
                    <a:schemeClr val="tx1">
                      <a:lumMod val="75000"/>
                      <a:lumOff val="25000"/>
                    </a:schemeClr>
                  </a:solidFill>
                </a:rPr>
                <a:t>Pesticide Risk Assessment for Pollinators</a:t>
              </a:r>
              <a:r>
                <a:rPr lang="en-US" sz="1050" dirty="0">
                  <a:solidFill>
                    <a:schemeClr val="tx1">
                      <a:lumMod val="75000"/>
                      <a:lumOff val="25000"/>
                    </a:schemeClr>
                  </a:solidFill>
                </a:rPr>
                <a:t>, D. Fischer and T. Moriarty eds.</a:t>
              </a:r>
              <a:endParaRPr lang="en-US" dirty="0"/>
            </a:p>
          </p:txBody>
        </p:sp>
        <p:sp>
          <p:nvSpPr>
            <p:cNvPr id="155" name="done">
              <a:extLst>
                <a:ext uri="{FF2B5EF4-FFF2-40B4-BE49-F238E27FC236}">
                  <a16:creationId xmlns:a16="http://schemas.microsoft.com/office/drawing/2014/main" id="{15F8BCC9-F174-3A48-97F8-A0FFE92C2C54}"/>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2" name="2012 Green Box">
            <a:extLst>
              <a:ext uri="{FF2B5EF4-FFF2-40B4-BE49-F238E27FC236}">
                <a16:creationId xmlns:a16="http://schemas.microsoft.com/office/drawing/2014/main" id="{0D298D98-EFB4-9544-BC33-A4757A0D98B2}"/>
              </a:ext>
            </a:extLst>
          </p:cNvPr>
          <p:cNvGrpSpPr/>
          <p:nvPr/>
        </p:nvGrpSpPr>
        <p:grpSpPr>
          <a:xfrm>
            <a:off x="8365064" y="1075267"/>
            <a:ext cx="3386667" cy="4222045"/>
            <a:chOff x="8365064" y="1075267"/>
            <a:chExt cx="3386667" cy="4222045"/>
          </a:xfrm>
        </p:grpSpPr>
        <p:sp>
          <p:nvSpPr>
            <p:cNvPr id="133" name="1985 Orange Box">
              <a:extLst>
                <a:ext uri="{FF2B5EF4-FFF2-40B4-BE49-F238E27FC236}">
                  <a16:creationId xmlns:a16="http://schemas.microsoft.com/office/drawing/2014/main" id="{0929916E-9D3B-3641-9561-3D66317C36F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Agricultural development addresses food security and poverty by linking people, land, and technology.</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6"/>
                </a:rPr>
                <a:t>https://www.prnewswire.com/news-releases/syngenta-to-expand-presence-in-africa-contributing-to-the-transformation-of-agriculture-152006305.html</a:t>
              </a:r>
              <a:r>
                <a:rPr lang="en-US" sz="1050" dirty="0">
                  <a:solidFill>
                    <a:schemeClr val="tx1">
                      <a:lumMod val="75000"/>
                      <a:lumOff val="25000"/>
                    </a:schemeClr>
                  </a:solidFill>
                </a:rPr>
                <a:t> </a:t>
              </a:r>
              <a:endParaRPr lang="en-US" dirty="0"/>
            </a:p>
          </p:txBody>
        </p:sp>
        <p:sp>
          <p:nvSpPr>
            <p:cNvPr id="134" name="done">
              <a:extLst>
                <a:ext uri="{FF2B5EF4-FFF2-40B4-BE49-F238E27FC236}">
                  <a16:creationId xmlns:a16="http://schemas.microsoft.com/office/drawing/2014/main" id="{6A83709E-70D0-E044-93F8-D1AA83E21FC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6" name="2012 Orange Box">
            <a:extLst>
              <a:ext uri="{FF2B5EF4-FFF2-40B4-BE49-F238E27FC236}">
                <a16:creationId xmlns:a16="http://schemas.microsoft.com/office/drawing/2014/main" id="{77A05466-1CEE-D944-90A8-34C1F1632A42}"/>
              </a:ext>
            </a:extLst>
          </p:cNvPr>
          <p:cNvGrpSpPr/>
          <p:nvPr/>
        </p:nvGrpSpPr>
        <p:grpSpPr>
          <a:xfrm>
            <a:off x="8365064" y="1075267"/>
            <a:ext cx="3386667" cy="4222045"/>
            <a:chOff x="8365064" y="1075267"/>
            <a:chExt cx="3386667" cy="4222045"/>
          </a:xfrm>
        </p:grpSpPr>
        <p:sp>
          <p:nvSpPr>
            <p:cNvPr id="97" name="1985 Orange Box">
              <a:extLst>
                <a:ext uri="{FF2B5EF4-FFF2-40B4-BE49-F238E27FC236}">
                  <a16:creationId xmlns:a16="http://schemas.microsoft.com/office/drawing/2014/main" id="{AB605749-3D89-0243-9714-F57824CD0562}"/>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EPA's proposed methodology for pollinator risk assessments for pesticides was presented and </a:t>
              </a:r>
              <a:br>
                <a:rPr lang="en-US" sz="1400" dirty="0">
                  <a:solidFill>
                    <a:schemeClr val="tx1">
                      <a:lumMod val="75000"/>
                      <a:lumOff val="25000"/>
                    </a:schemeClr>
                  </a:solidFill>
                </a:rPr>
              </a:br>
              <a:r>
                <a:rPr lang="en-US" sz="1400" dirty="0">
                  <a:solidFill>
                    <a:schemeClr val="tx1">
                      <a:lumMod val="75000"/>
                      <a:lumOff val="25000"/>
                    </a:schemeClr>
                  </a:solidFill>
                </a:rPr>
                <a:t>reviewed by EPA's SAP.</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EPA-HQ-OPP-2012-0543</a:t>
              </a:r>
              <a:endParaRPr lang="en-US" dirty="0"/>
            </a:p>
          </p:txBody>
        </p:sp>
        <p:sp>
          <p:nvSpPr>
            <p:cNvPr id="98" name="done">
              <a:extLst>
                <a:ext uri="{FF2B5EF4-FFF2-40B4-BE49-F238E27FC236}">
                  <a16:creationId xmlns:a16="http://schemas.microsoft.com/office/drawing/2014/main" id="{5CE01202-FF7B-A543-B7EF-07A5AAF6E7C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83" name="2012 Gold Box">
            <a:extLst>
              <a:ext uri="{FF2B5EF4-FFF2-40B4-BE49-F238E27FC236}">
                <a16:creationId xmlns:a16="http://schemas.microsoft.com/office/drawing/2014/main" id="{0ED8C602-6F48-1043-8B9D-8DE418C5B703}"/>
              </a:ext>
            </a:extLst>
          </p:cNvPr>
          <p:cNvGrpSpPr/>
          <p:nvPr/>
        </p:nvGrpSpPr>
        <p:grpSpPr>
          <a:xfrm>
            <a:off x="8365064" y="1075267"/>
            <a:ext cx="3386667" cy="4222045"/>
            <a:chOff x="8365064" y="1075267"/>
            <a:chExt cx="3386667" cy="4222045"/>
          </a:xfrm>
        </p:grpSpPr>
        <p:sp>
          <p:nvSpPr>
            <p:cNvPr id="193" name="1985 Orange Box">
              <a:extLst>
                <a:ext uri="{FF2B5EF4-FFF2-40B4-BE49-F238E27FC236}">
                  <a16:creationId xmlns:a16="http://schemas.microsoft.com/office/drawing/2014/main" id="{D6DC5E19-5FF5-C74E-BDA0-B8B02A31FC3D}"/>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ACS Award for Innovation in Chemistry of Agriculture 2012 was given to Steven J. </a:t>
              </a:r>
              <a:r>
                <a:rPr lang="en-US" sz="1400" dirty="0" err="1">
                  <a:solidFill>
                    <a:schemeClr val="tx1">
                      <a:lumMod val="75000"/>
                      <a:lumOff val="25000"/>
                    </a:schemeClr>
                  </a:solidFill>
                </a:rPr>
                <a:t>Lehotay</a:t>
              </a:r>
              <a:r>
                <a:rPr lang="en-US" sz="1400" dirty="0">
                  <a:solidFill>
                    <a:schemeClr val="tx1">
                      <a:lumMod val="75000"/>
                      <a:lumOff val="25000"/>
                    </a:schemeClr>
                  </a:solidFill>
                </a:rPr>
                <a:t>, USDA-ARS.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7"/>
                </a:rPr>
                <a:t>https://www.agrodiv.org/awards/acs-award-for-innovation-in-chemistry-of-agriculture/</a:t>
              </a:r>
              <a:r>
                <a:rPr lang="en-US" sz="1050" dirty="0">
                  <a:solidFill>
                    <a:schemeClr val="tx1">
                      <a:lumMod val="75000"/>
                      <a:lumOff val="25000"/>
                    </a:schemeClr>
                  </a:solidFill>
                </a:rPr>
                <a:t> </a:t>
              </a:r>
            </a:p>
          </p:txBody>
        </p:sp>
        <p:sp>
          <p:nvSpPr>
            <p:cNvPr id="194" name="done">
              <a:extLst>
                <a:ext uri="{FF2B5EF4-FFF2-40B4-BE49-F238E27FC236}">
                  <a16:creationId xmlns:a16="http://schemas.microsoft.com/office/drawing/2014/main" id="{36F5D22E-5B98-3246-9977-8BF389AD018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0" name="2012 Teal Box">
            <a:extLst>
              <a:ext uri="{FF2B5EF4-FFF2-40B4-BE49-F238E27FC236}">
                <a16:creationId xmlns:a16="http://schemas.microsoft.com/office/drawing/2014/main" id="{69955FD1-2450-1C44-9D5D-83A2A18BB1F4}"/>
              </a:ext>
            </a:extLst>
          </p:cNvPr>
          <p:cNvGrpSpPr/>
          <p:nvPr/>
        </p:nvGrpSpPr>
        <p:grpSpPr>
          <a:xfrm>
            <a:off x="8365064" y="1075267"/>
            <a:ext cx="3386667" cy="4222045"/>
            <a:chOff x="8365064" y="1075267"/>
            <a:chExt cx="3386667" cy="4222045"/>
          </a:xfrm>
        </p:grpSpPr>
        <p:sp>
          <p:nvSpPr>
            <p:cNvPr id="161" name="1985 Orange Box">
              <a:extLst>
                <a:ext uri="{FF2B5EF4-FFF2-40B4-BE49-F238E27FC236}">
                  <a16:creationId xmlns:a16="http://schemas.microsoft.com/office/drawing/2014/main" id="{04CF4B11-2D57-7F4D-B8C4-5F2CBD797A4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Guidance is published for method of analysis of environmental matrices to support pesticide registrations at US EPA.  This standardization is aimed to improve environmental fate and effects reviews.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8"/>
                </a:rPr>
                <a:t>https://www.epa.gov/pesticide-science-and-assessing-pesticide-risks/environmental-chemistry-methods-guidance-pesticides</a:t>
              </a:r>
              <a:r>
                <a:rPr lang="en-US" sz="1050" dirty="0">
                  <a:solidFill>
                    <a:schemeClr val="tx1">
                      <a:lumMod val="75000"/>
                      <a:lumOff val="25000"/>
                    </a:schemeClr>
                  </a:solidFill>
                </a:rPr>
                <a:t> </a:t>
              </a:r>
              <a:endParaRPr lang="en-US" dirty="0"/>
            </a:p>
          </p:txBody>
        </p:sp>
        <p:sp>
          <p:nvSpPr>
            <p:cNvPr id="162" name="done">
              <a:extLst>
                <a:ext uri="{FF2B5EF4-FFF2-40B4-BE49-F238E27FC236}">
                  <a16:creationId xmlns:a16="http://schemas.microsoft.com/office/drawing/2014/main" id="{CF638E0C-9BB3-464F-BA4F-988B252A5F7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7" name="2013 Teal Box 1">
            <a:extLst>
              <a:ext uri="{FF2B5EF4-FFF2-40B4-BE49-F238E27FC236}">
                <a16:creationId xmlns:a16="http://schemas.microsoft.com/office/drawing/2014/main" id="{FD2927F6-0716-084B-A7C8-A486BD5C6816}"/>
              </a:ext>
            </a:extLst>
          </p:cNvPr>
          <p:cNvGrpSpPr/>
          <p:nvPr/>
        </p:nvGrpSpPr>
        <p:grpSpPr>
          <a:xfrm>
            <a:off x="8365064" y="1075267"/>
            <a:ext cx="3386667" cy="4222045"/>
            <a:chOff x="8365064" y="1075267"/>
            <a:chExt cx="3386667" cy="4222045"/>
          </a:xfrm>
        </p:grpSpPr>
        <p:sp>
          <p:nvSpPr>
            <p:cNvPr id="168" name="1985 Orange Box">
              <a:extLst>
                <a:ext uri="{FF2B5EF4-FFF2-40B4-BE49-F238E27FC236}">
                  <a16:creationId xmlns:a16="http://schemas.microsoft.com/office/drawing/2014/main" id="{746D028A-9ED3-AC48-BB5F-0C5943BCA8E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USDA creates multi-agency emergency response framework to combat devastating citrus disease known as Citrus Greening or </a:t>
              </a:r>
              <a:r>
                <a:rPr lang="en-US" sz="1400" dirty="0" err="1">
                  <a:solidFill>
                    <a:schemeClr val="tx1">
                      <a:lumMod val="75000"/>
                      <a:lumOff val="25000"/>
                    </a:schemeClr>
                  </a:solidFill>
                </a:rPr>
                <a:t>Huanglongbing</a:t>
              </a:r>
              <a:r>
                <a:rPr lang="en-US" sz="1400" dirty="0">
                  <a:solidFill>
                    <a:schemeClr val="tx1">
                      <a:lumMod val="75000"/>
                      <a:lumOff val="25000"/>
                    </a:schemeClr>
                  </a:solidFill>
                </a:rPr>
                <a:t> (HLB).</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9"/>
                </a:rPr>
                <a:t>https://www.invasivespeciesinfo.gov/profile/citrus-greening</a:t>
              </a:r>
              <a:r>
                <a:rPr lang="en-US" sz="1050" dirty="0">
                  <a:solidFill>
                    <a:schemeClr val="tx1">
                      <a:lumMod val="75000"/>
                      <a:lumOff val="25000"/>
                    </a:schemeClr>
                  </a:solidFill>
                </a:rPr>
                <a:t>  </a:t>
              </a:r>
              <a:endParaRPr lang="en-US" dirty="0"/>
            </a:p>
          </p:txBody>
        </p:sp>
        <p:sp>
          <p:nvSpPr>
            <p:cNvPr id="169" name="done">
              <a:extLst>
                <a:ext uri="{FF2B5EF4-FFF2-40B4-BE49-F238E27FC236}">
                  <a16:creationId xmlns:a16="http://schemas.microsoft.com/office/drawing/2014/main" id="{DD4163C3-BAB7-784F-A000-74AAE00CBCB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75" name="2013 Teal Box 2">
            <a:extLst>
              <a:ext uri="{FF2B5EF4-FFF2-40B4-BE49-F238E27FC236}">
                <a16:creationId xmlns:a16="http://schemas.microsoft.com/office/drawing/2014/main" id="{7E65B69B-C98E-244C-9201-148D589616E6}"/>
              </a:ext>
            </a:extLst>
          </p:cNvPr>
          <p:cNvGrpSpPr/>
          <p:nvPr/>
        </p:nvGrpSpPr>
        <p:grpSpPr>
          <a:xfrm>
            <a:off x="8365064" y="1075267"/>
            <a:ext cx="3386667" cy="4222045"/>
            <a:chOff x="8365064" y="1075267"/>
            <a:chExt cx="3386667" cy="4222045"/>
          </a:xfrm>
        </p:grpSpPr>
        <p:sp>
          <p:nvSpPr>
            <p:cNvPr id="176" name="1985 Orange Box">
              <a:extLst>
                <a:ext uri="{FF2B5EF4-FFF2-40B4-BE49-F238E27FC236}">
                  <a16:creationId xmlns:a16="http://schemas.microsoft.com/office/drawing/2014/main" id="{828151F5-6DA2-424D-9CC2-7E1C9A6AA64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Biotechnology R&amp;D in Korea is being carried out on 58 varieties of 13 crops, including rice, soybeans, cabbage, and red peppers.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0"/>
                </a:rPr>
                <a:t>https://croplife.org/wp-content/uploads/pdf_files/Global-Adoption-of-Plant-Biotechnology.pdf</a:t>
              </a:r>
              <a:r>
                <a:rPr lang="en-US" sz="1050" dirty="0">
                  <a:solidFill>
                    <a:schemeClr val="tx1">
                      <a:lumMod val="75000"/>
                      <a:lumOff val="25000"/>
                    </a:schemeClr>
                  </a:solidFill>
                </a:rPr>
                <a:t> </a:t>
              </a:r>
            </a:p>
          </p:txBody>
        </p:sp>
        <p:sp>
          <p:nvSpPr>
            <p:cNvPr id="177" name="done">
              <a:extLst>
                <a:ext uri="{FF2B5EF4-FFF2-40B4-BE49-F238E27FC236}">
                  <a16:creationId xmlns:a16="http://schemas.microsoft.com/office/drawing/2014/main" id="{CD500EAE-E7A0-0E44-83AC-AFE35A3E66A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9" name="2014 Green Box">
            <a:extLst>
              <a:ext uri="{FF2B5EF4-FFF2-40B4-BE49-F238E27FC236}">
                <a16:creationId xmlns:a16="http://schemas.microsoft.com/office/drawing/2014/main" id="{8680EBFF-C610-3541-A4B5-0816B897B721}"/>
              </a:ext>
            </a:extLst>
          </p:cNvPr>
          <p:cNvGrpSpPr/>
          <p:nvPr/>
        </p:nvGrpSpPr>
        <p:grpSpPr>
          <a:xfrm>
            <a:off x="8365064" y="1075267"/>
            <a:ext cx="3386667" cy="4222045"/>
            <a:chOff x="8365064" y="1075267"/>
            <a:chExt cx="3386667" cy="4222045"/>
          </a:xfrm>
        </p:grpSpPr>
        <p:sp>
          <p:nvSpPr>
            <p:cNvPr id="100" name="1985 Orange Box">
              <a:extLst>
                <a:ext uri="{FF2B5EF4-FFF2-40B4-BE49-F238E27FC236}">
                  <a16:creationId xmlns:a16="http://schemas.microsoft.com/office/drawing/2014/main" id="{F0E4EA09-E9E2-D54B-92DA-3082F6839DA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One hundred years ago, the breakthrough was fertilizers. In the 2000s, key products include the blockbuster fungicide </a:t>
              </a:r>
              <a:r>
                <a:rPr lang="en-US" sz="1400" dirty="0" err="1">
                  <a:solidFill>
                    <a:schemeClr val="tx1">
                      <a:lumMod val="75000"/>
                      <a:lumOff val="25000"/>
                    </a:schemeClr>
                  </a:solidFill>
                </a:rPr>
                <a:t>pyraclostrobin</a:t>
              </a:r>
              <a:r>
                <a:rPr lang="en-US" sz="1400" dirty="0">
                  <a:solidFill>
                    <a:schemeClr val="tx1">
                      <a:lumMod val="75000"/>
                      <a:lumOff val="25000"/>
                    </a:schemeClr>
                  </a:solidFill>
                </a:rPr>
                <a:t>, saflufenacil herbicide and new insecticides afidopyropen and broflanilide.  Recent acquisitions of </a:t>
              </a:r>
              <a:r>
                <a:rPr lang="en-US" sz="1400" dirty="0" err="1">
                  <a:solidFill>
                    <a:schemeClr val="tx1">
                      <a:lumMod val="75000"/>
                      <a:lumOff val="25000"/>
                    </a:schemeClr>
                  </a:solidFill>
                </a:rPr>
                <a:t>glufosinate</a:t>
              </a:r>
              <a:r>
                <a:rPr lang="en-US" sz="1400" dirty="0">
                  <a:solidFill>
                    <a:schemeClr val="tx1">
                      <a:lumMod val="75000"/>
                      <a:lumOff val="25000"/>
                    </a:schemeClr>
                  </a:solidFill>
                </a:rPr>
                <a:t> products and seeds and traits are the latest additions to the BASF product portfolio.</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1"/>
                </a:rPr>
                <a:t>https://agriculture.basf.com/global/en/page/our-history.html</a:t>
              </a:r>
              <a:endParaRPr lang="en-US" sz="1050" dirty="0">
                <a:solidFill>
                  <a:schemeClr val="tx1">
                    <a:lumMod val="75000"/>
                    <a:lumOff val="25000"/>
                  </a:schemeClr>
                </a:solidFill>
              </a:endParaRPr>
            </a:p>
            <a:p>
              <a:endParaRPr lang="en-US" dirty="0"/>
            </a:p>
          </p:txBody>
        </p:sp>
        <p:sp>
          <p:nvSpPr>
            <p:cNvPr id="101" name="done">
              <a:extLst>
                <a:ext uri="{FF2B5EF4-FFF2-40B4-BE49-F238E27FC236}">
                  <a16:creationId xmlns:a16="http://schemas.microsoft.com/office/drawing/2014/main" id="{1BE4D94C-F9CE-FC4B-8E46-94C352B123FB}"/>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02" name="2014 Orange Box 1">
            <a:extLst>
              <a:ext uri="{FF2B5EF4-FFF2-40B4-BE49-F238E27FC236}">
                <a16:creationId xmlns:a16="http://schemas.microsoft.com/office/drawing/2014/main" id="{77D44364-A668-5245-9F25-91B7000B1B2F}"/>
              </a:ext>
            </a:extLst>
          </p:cNvPr>
          <p:cNvGrpSpPr/>
          <p:nvPr/>
        </p:nvGrpSpPr>
        <p:grpSpPr>
          <a:xfrm>
            <a:off x="8365064" y="1075267"/>
            <a:ext cx="3386667" cy="4222045"/>
            <a:chOff x="8365064" y="1075267"/>
            <a:chExt cx="3386667" cy="4222045"/>
          </a:xfrm>
        </p:grpSpPr>
        <p:sp>
          <p:nvSpPr>
            <p:cNvPr id="103" name="1985 Orange Box">
              <a:extLst>
                <a:ext uri="{FF2B5EF4-FFF2-40B4-BE49-F238E27FC236}">
                  <a16:creationId xmlns:a16="http://schemas.microsoft.com/office/drawing/2014/main" id="{355F496D-0B8D-2B4F-A5A2-F61B72460A9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North American regulatory agencies publish formal guidance for assessing the risk of pesticides to bees.</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Guidance document available at epa.gov</a:t>
              </a:r>
            </a:p>
          </p:txBody>
        </p:sp>
        <p:sp>
          <p:nvSpPr>
            <p:cNvPr id="104" name="done">
              <a:extLst>
                <a:ext uri="{FF2B5EF4-FFF2-40B4-BE49-F238E27FC236}">
                  <a16:creationId xmlns:a16="http://schemas.microsoft.com/office/drawing/2014/main" id="{49A24638-F7AA-1948-AEF1-D8CC894A301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05" name="2014 Orange Box 2">
            <a:extLst>
              <a:ext uri="{FF2B5EF4-FFF2-40B4-BE49-F238E27FC236}">
                <a16:creationId xmlns:a16="http://schemas.microsoft.com/office/drawing/2014/main" id="{400503F7-F29D-8444-AADA-562CD0419A7B}"/>
              </a:ext>
            </a:extLst>
          </p:cNvPr>
          <p:cNvGrpSpPr/>
          <p:nvPr/>
        </p:nvGrpSpPr>
        <p:grpSpPr>
          <a:xfrm>
            <a:off x="8365064" y="1075267"/>
            <a:ext cx="3386667" cy="4222045"/>
            <a:chOff x="8365064" y="1075267"/>
            <a:chExt cx="3386667" cy="4222045"/>
          </a:xfrm>
        </p:grpSpPr>
        <p:sp>
          <p:nvSpPr>
            <p:cNvPr id="106" name="1985 Orange Box">
              <a:extLst>
                <a:ext uri="{FF2B5EF4-FFF2-40B4-BE49-F238E27FC236}">
                  <a16:creationId xmlns:a16="http://schemas.microsoft.com/office/drawing/2014/main" id="{9FF65AAA-A54D-304B-9193-D9E483F6D4F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Government Task Force established </a:t>
              </a:r>
              <a:br>
                <a:rPr lang="en-US" sz="1400" dirty="0">
                  <a:solidFill>
                    <a:schemeClr val="tx1">
                      <a:lumMod val="75000"/>
                      <a:lumOff val="25000"/>
                    </a:schemeClr>
                  </a:solidFill>
                </a:rPr>
              </a:br>
              <a:r>
                <a:rPr lang="en-US" sz="1400" dirty="0">
                  <a:solidFill>
                    <a:schemeClr val="tx1">
                      <a:lumMod val="75000"/>
                      <a:lumOff val="25000"/>
                    </a:schemeClr>
                  </a:solidFill>
                </a:rPr>
                <a:t>to develop a national pollinator </a:t>
              </a:r>
              <a:br>
                <a:rPr lang="en-US" sz="1400" dirty="0">
                  <a:solidFill>
                    <a:schemeClr val="tx1">
                      <a:lumMod val="75000"/>
                      <a:lumOff val="25000"/>
                    </a:schemeClr>
                  </a:solidFill>
                </a:rPr>
              </a:br>
              <a:r>
                <a:rPr lang="en-US" sz="1400" dirty="0">
                  <a:solidFill>
                    <a:schemeClr val="tx1">
                      <a:lumMod val="75000"/>
                      <a:lumOff val="25000"/>
                    </a:schemeClr>
                  </a:solidFill>
                </a:rPr>
                <a:t>health strategy.</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Presidential Memorandum - Creating a Federal Strategy to Promote the Health of Honey Bees and Other Pollinators</a:t>
              </a:r>
              <a:endParaRPr lang="en-US" dirty="0"/>
            </a:p>
          </p:txBody>
        </p:sp>
        <p:sp>
          <p:nvSpPr>
            <p:cNvPr id="107" name="done">
              <a:extLst>
                <a:ext uri="{FF2B5EF4-FFF2-40B4-BE49-F238E27FC236}">
                  <a16:creationId xmlns:a16="http://schemas.microsoft.com/office/drawing/2014/main" id="{41907B25-6233-FF44-A7F4-67417B2FCDF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08" name="2014 Gold Box">
            <a:extLst>
              <a:ext uri="{FF2B5EF4-FFF2-40B4-BE49-F238E27FC236}">
                <a16:creationId xmlns:a16="http://schemas.microsoft.com/office/drawing/2014/main" id="{F2B062B3-DC40-4245-BAF6-DD1270A03A6C}"/>
              </a:ext>
            </a:extLst>
          </p:cNvPr>
          <p:cNvGrpSpPr/>
          <p:nvPr/>
        </p:nvGrpSpPr>
        <p:grpSpPr>
          <a:xfrm>
            <a:off x="8365064" y="1075267"/>
            <a:ext cx="3386667" cy="4222045"/>
            <a:chOff x="8365064" y="1075267"/>
            <a:chExt cx="3386667" cy="4222045"/>
          </a:xfrm>
        </p:grpSpPr>
        <p:sp>
          <p:nvSpPr>
            <p:cNvPr id="109" name="1985 Orange Box">
              <a:extLst>
                <a:ext uri="{FF2B5EF4-FFF2-40B4-BE49-F238E27FC236}">
                  <a16:creationId xmlns:a16="http://schemas.microsoft.com/office/drawing/2014/main" id="{556596B7-992E-0042-96C9-0068BD1C6FD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This 13th IUPAC Congress was organized by AGRO as part of the ACS national meeting in San Francisco.  More than 1200 attendees were attracted to participate in a program that featured around 1,000 lecture </a:t>
              </a:r>
              <a:br>
                <a:rPr lang="en-US" sz="1400" dirty="0">
                  <a:solidFill>
                    <a:schemeClr val="tx1">
                      <a:lumMod val="75000"/>
                      <a:lumOff val="25000"/>
                    </a:schemeClr>
                  </a:solidFill>
                </a:rPr>
              </a:br>
              <a:r>
                <a:rPr lang="en-US" sz="1400" dirty="0">
                  <a:solidFill>
                    <a:schemeClr val="tx1">
                      <a:lumMod val="75000"/>
                      <a:lumOff val="25000"/>
                    </a:schemeClr>
                  </a:solidFill>
                </a:rPr>
                <a:t>and poster presentations. In addition to a positive financial outcome, </a:t>
              </a:r>
              <a:br>
                <a:rPr lang="en-US" sz="1400" dirty="0">
                  <a:solidFill>
                    <a:schemeClr val="tx1">
                      <a:lumMod val="75000"/>
                      <a:lumOff val="25000"/>
                    </a:schemeClr>
                  </a:solidFill>
                </a:rPr>
              </a:br>
              <a:r>
                <a:rPr lang="en-US" sz="1400" dirty="0">
                  <a:solidFill>
                    <a:schemeClr val="tx1">
                      <a:lumMod val="75000"/>
                      <a:lumOff val="25000"/>
                    </a:schemeClr>
                  </a:solidFill>
                </a:rPr>
                <a:t>AGRO membership experienced a significant increase.</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2"/>
                </a:rPr>
                <a:t>www.degruyter.com/view/journals/ci/37/2/article-p27.xml</a:t>
              </a:r>
              <a:endParaRPr lang="en-US" sz="1050" dirty="0">
                <a:solidFill>
                  <a:schemeClr val="tx1">
                    <a:lumMod val="75000"/>
                    <a:lumOff val="25000"/>
                  </a:schemeClr>
                </a:solidFill>
              </a:endParaRPr>
            </a:p>
            <a:p>
              <a:endParaRPr lang="en-US" dirty="0"/>
            </a:p>
          </p:txBody>
        </p:sp>
        <p:sp>
          <p:nvSpPr>
            <p:cNvPr id="110" name="done">
              <a:extLst>
                <a:ext uri="{FF2B5EF4-FFF2-40B4-BE49-F238E27FC236}">
                  <a16:creationId xmlns:a16="http://schemas.microsoft.com/office/drawing/2014/main" id="{8BED1AB5-2DD1-4E4E-AE27-F93376A478B2}"/>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82" name="2014 Teal Box">
            <a:extLst>
              <a:ext uri="{FF2B5EF4-FFF2-40B4-BE49-F238E27FC236}">
                <a16:creationId xmlns:a16="http://schemas.microsoft.com/office/drawing/2014/main" id="{5807F86D-CF5C-014D-8ADF-775822032ECA}"/>
              </a:ext>
            </a:extLst>
          </p:cNvPr>
          <p:cNvGrpSpPr/>
          <p:nvPr/>
        </p:nvGrpSpPr>
        <p:grpSpPr>
          <a:xfrm>
            <a:off x="8365064" y="1075267"/>
            <a:ext cx="3386667" cy="4222045"/>
            <a:chOff x="8365064" y="1075267"/>
            <a:chExt cx="3386667" cy="4222045"/>
          </a:xfrm>
        </p:grpSpPr>
        <p:sp>
          <p:nvSpPr>
            <p:cNvPr id="184" name="1985 Orange Box">
              <a:extLst>
                <a:ext uri="{FF2B5EF4-FFF2-40B4-BE49-F238E27FC236}">
                  <a16:creationId xmlns:a16="http://schemas.microsoft.com/office/drawing/2014/main" id="{63580DD9-E3CF-C04A-A2E4-A0C1DD23227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300" dirty="0">
                  <a:solidFill>
                    <a:schemeClr val="tx1">
                      <a:lumMod val="75000"/>
                      <a:lumOff val="25000"/>
                    </a:schemeClr>
                  </a:solidFill>
                </a:rPr>
                <a:t>Farmers in 28 countries planted a record 181.5 million hectares last year – up from 175.2 million in 2013.  For the third straight year, developing countries grew the majority of biotech crops. Bangladesh became the newest adopter of plant biotechnology, growing the first-ever commercialized insect-resistant biotech brinjal.  Overall biotech has increased crop production and improved farm incomes by $133 billion since the first varieties were planted in 1996.</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3"/>
                </a:rPr>
                <a:t>https://croplife.org/news/tweet-these-5-great-biotech-stats/</a:t>
              </a:r>
              <a:endParaRPr lang="en-US" sz="1050" dirty="0">
                <a:solidFill>
                  <a:schemeClr val="tx1">
                    <a:lumMod val="75000"/>
                    <a:lumOff val="25000"/>
                  </a:schemeClr>
                </a:solidFill>
              </a:endParaRPr>
            </a:p>
            <a:p>
              <a:endParaRPr lang="en-US" dirty="0"/>
            </a:p>
          </p:txBody>
        </p:sp>
        <p:sp>
          <p:nvSpPr>
            <p:cNvPr id="185" name="done">
              <a:extLst>
                <a:ext uri="{FF2B5EF4-FFF2-40B4-BE49-F238E27FC236}">
                  <a16:creationId xmlns:a16="http://schemas.microsoft.com/office/drawing/2014/main" id="{48B58021-9A42-D14E-AD06-25601E44449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9" name="2015 Orange Box">
            <a:extLst>
              <a:ext uri="{FF2B5EF4-FFF2-40B4-BE49-F238E27FC236}">
                <a16:creationId xmlns:a16="http://schemas.microsoft.com/office/drawing/2014/main" id="{6FB71264-7327-BB48-AAD1-D1D47CC4A762}"/>
              </a:ext>
            </a:extLst>
          </p:cNvPr>
          <p:cNvGrpSpPr/>
          <p:nvPr/>
        </p:nvGrpSpPr>
        <p:grpSpPr>
          <a:xfrm>
            <a:off x="8365064" y="1075267"/>
            <a:ext cx="3386667" cy="4222045"/>
            <a:chOff x="8365064" y="1075267"/>
            <a:chExt cx="3386667" cy="4222045"/>
          </a:xfrm>
        </p:grpSpPr>
        <p:sp>
          <p:nvSpPr>
            <p:cNvPr id="140" name="1985 Orange Box">
              <a:extLst>
                <a:ext uri="{FF2B5EF4-FFF2-40B4-BE49-F238E27FC236}">
                  <a16:creationId xmlns:a16="http://schemas.microsoft.com/office/drawing/2014/main" id="{2BF9CA2B-3248-1341-9F7F-130D29B3755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EPA released reviews of the Tier 1 screening assay results for the first 52 pesticide chemicals (active and inert ingredients) in the Endocrine Disruptor Screening Program. For each chemical, EPA decided whether additional (Tier 2) testing is necessary.</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4"/>
                </a:rPr>
                <a:t>https://www.epa.gov/endocrine-disruption/endocrine-disruptor-screening-program-timeline</a:t>
              </a:r>
              <a:endParaRPr lang="en-US" sz="1050" dirty="0">
                <a:solidFill>
                  <a:schemeClr val="tx1">
                    <a:lumMod val="75000"/>
                    <a:lumOff val="25000"/>
                  </a:schemeClr>
                </a:solidFill>
              </a:endParaRPr>
            </a:p>
            <a:p>
              <a:endParaRPr lang="en-US" dirty="0"/>
            </a:p>
          </p:txBody>
        </p:sp>
        <p:sp>
          <p:nvSpPr>
            <p:cNvPr id="141" name="done">
              <a:extLst>
                <a:ext uri="{FF2B5EF4-FFF2-40B4-BE49-F238E27FC236}">
                  <a16:creationId xmlns:a16="http://schemas.microsoft.com/office/drawing/2014/main" id="{55570B51-9CEF-C14B-85E1-52DFBD095C43}"/>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2" name="2015 Orange Box 2">
            <a:extLst>
              <a:ext uri="{FF2B5EF4-FFF2-40B4-BE49-F238E27FC236}">
                <a16:creationId xmlns:a16="http://schemas.microsoft.com/office/drawing/2014/main" id="{9B538EAF-E556-2F45-ADAC-41E945A825C9}"/>
              </a:ext>
            </a:extLst>
          </p:cNvPr>
          <p:cNvGrpSpPr/>
          <p:nvPr/>
        </p:nvGrpSpPr>
        <p:grpSpPr>
          <a:xfrm>
            <a:off x="8365064" y="1075267"/>
            <a:ext cx="3386667" cy="4222045"/>
            <a:chOff x="8365064" y="1075267"/>
            <a:chExt cx="3386667" cy="4222045"/>
          </a:xfrm>
        </p:grpSpPr>
        <p:sp>
          <p:nvSpPr>
            <p:cNvPr id="143" name="1985 Orange Box">
              <a:extLst>
                <a:ext uri="{FF2B5EF4-FFF2-40B4-BE49-F238E27FC236}">
                  <a16:creationId xmlns:a16="http://schemas.microsoft.com/office/drawing/2014/main" id="{8EBF775C-6B90-9744-968F-D589F513E2F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Building on several previous SAPs, EPA publishes a Federal Register Notice for alternative scientific approaches to screen chemicals for their ability to interact with the endocrine system. The approach incorporates validated high throughput assays and computational models  as an alternative for some  current assays </a:t>
              </a:r>
              <a:br>
                <a:rPr lang="en-US" sz="1400" dirty="0">
                  <a:solidFill>
                    <a:schemeClr val="tx1">
                      <a:lumMod val="75000"/>
                      <a:lumOff val="25000"/>
                    </a:schemeClr>
                  </a:solidFill>
                </a:rPr>
              </a:br>
              <a:r>
                <a:rPr lang="en-US" sz="1400" dirty="0">
                  <a:solidFill>
                    <a:schemeClr val="tx1">
                      <a:lumMod val="75000"/>
                      <a:lumOff val="25000"/>
                    </a:schemeClr>
                  </a:solidFill>
                </a:rPr>
                <a:t>in the Endocrine Disruptor Screening Program (EDSP) Tier 1 battery.</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4"/>
                </a:rPr>
                <a:t>https://www.epa.gov/endocrine-disruption/endocrine-disruptor-screening-program-timeline</a:t>
              </a:r>
              <a:r>
                <a:rPr lang="en-US" sz="1050" dirty="0">
                  <a:solidFill>
                    <a:schemeClr val="tx1">
                      <a:lumMod val="75000"/>
                      <a:lumOff val="25000"/>
                    </a:schemeClr>
                  </a:solidFill>
                </a:rPr>
                <a:t> </a:t>
              </a:r>
              <a:endParaRPr lang="en-US" dirty="0"/>
            </a:p>
          </p:txBody>
        </p:sp>
        <p:sp>
          <p:nvSpPr>
            <p:cNvPr id="144" name="done">
              <a:extLst>
                <a:ext uri="{FF2B5EF4-FFF2-40B4-BE49-F238E27FC236}">
                  <a16:creationId xmlns:a16="http://schemas.microsoft.com/office/drawing/2014/main" id="{13772A36-6CE5-C04C-9071-7C0183331A59}"/>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90" name="2015 Teal Box">
            <a:extLst>
              <a:ext uri="{FF2B5EF4-FFF2-40B4-BE49-F238E27FC236}">
                <a16:creationId xmlns:a16="http://schemas.microsoft.com/office/drawing/2014/main" id="{3AF051C7-A571-024A-BB27-51A0274D21EE}"/>
              </a:ext>
            </a:extLst>
          </p:cNvPr>
          <p:cNvGrpSpPr/>
          <p:nvPr/>
        </p:nvGrpSpPr>
        <p:grpSpPr>
          <a:xfrm>
            <a:off x="8365064" y="1075267"/>
            <a:ext cx="3386667" cy="4222045"/>
            <a:chOff x="8365064" y="1075267"/>
            <a:chExt cx="3386667" cy="4222045"/>
          </a:xfrm>
        </p:grpSpPr>
        <p:sp>
          <p:nvSpPr>
            <p:cNvPr id="191" name="1985 Orange Box">
              <a:extLst>
                <a:ext uri="{FF2B5EF4-FFF2-40B4-BE49-F238E27FC236}">
                  <a16:creationId xmlns:a16="http://schemas.microsoft.com/office/drawing/2014/main" id="{3B55E31A-6E15-9E4E-909B-2AF71059B17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Pesticide industry Task Force was established to improve methods </a:t>
              </a:r>
              <a:br>
                <a:rPr lang="en-US" sz="1400" dirty="0">
                  <a:solidFill>
                    <a:schemeClr val="tx1">
                      <a:lumMod val="75000"/>
                      <a:lumOff val="25000"/>
                    </a:schemeClr>
                  </a:solidFill>
                </a:rPr>
              </a:br>
              <a:r>
                <a:rPr lang="en-US" sz="1400" dirty="0">
                  <a:solidFill>
                    <a:schemeClr val="tx1">
                      <a:lumMod val="75000"/>
                      <a:lumOff val="25000"/>
                    </a:schemeClr>
                  </a:solidFill>
                </a:rPr>
                <a:t>and to compile and develop data to inform US EPA's risk assessment process for pollinators.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5"/>
                </a:rPr>
                <a:t>www.pollinatorresearchtaskforce.com</a:t>
              </a:r>
              <a:r>
                <a:rPr lang="en-US" sz="1050" dirty="0">
                  <a:solidFill>
                    <a:schemeClr val="tx1">
                      <a:lumMod val="75000"/>
                      <a:lumOff val="25000"/>
                    </a:schemeClr>
                  </a:solidFill>
                </a:rPr>
                <a:t> </a:t>
              </a:r>
              <a:endParaRPr lang="en-US" dirty="0"/>
            </a:p>
          </p:txBody>
        </p:sp>
        <p:sp>
          <p:nvSpPr>
            <p:cNvPr id="192" name="done">
              <a:extLst>
                <a:ext uri="{FF2B5EF4-FFF2-40B4-BE49-F238E27FC236}">
                  <a16:creationId xmlns:a16="http://schemas.microsoft.com/office/drawing/2014/main" id="{4E7DF70D-6903-0247-858C-3007D947CE6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11" name="legend">
            <a:extLst>
              <a:ext uri="{FF2B5EF4-FFF2-40B4-BE49-F238E27FC236}">
                <a16:creationId xmlns:a16="http://schemas.microsoft.com/office/drawing/2014/main" id="{F18FD9A8-0BC5-A54B-9EF2-B3C29A05D172}"/>
              </a:ext>
            </a:extLst>
          </p:cNvPr>
          <p:cNvGrpSpPr/>
          <p:nvPr/>
        </p:nvGrpSpPr>
        <p:grpSpPr>
          <a:xfrm>
            <a:off x="1077351" y="5745011"/>
            <a:ext cx="8895576" cy="256480"/>
            <a:chOff x="1077351" y="5745011"/>
            <a:chExt cx="8895576" cy="256480"/>
          </a:xfrm>
        </p:grpSpPr>
        <p:grpSp>
          <p:nvGrpSpPr>
            <p:cNvPr id="112" name="legend green">
              <a:extLst>
                <a:ext uri="{FF2B5EF4-FFF2-40B4-BE49-F238E27FC236}">
                  <a16:creationId xmlns:a16="http://schemas.microsoft.com/office/drawing/2014/main" id="{0C6762EE-13F2-A84D-90E8-424233CDE5D2}"/>
                </a:ext>
              </a:extLst>
            </p:cNvPr>
            <p:cNvGrpSpPr/>
            <p:nvPr/>
          </p:nvGrpSpPr>
          <p:grpSpPr>
            <a:xfrm>
              <a:off x="1077351" y="5745011"/>
              <a:ext cx="1557565" cy="256480"/>
              <a:chOff x="1280551" y="5745011"/>
              <a:chExt cx="1557565" cy="256480"/>
            </a:xfrm>
          </p:grpSpPr>
          <p:sp>
            <p:nvSpPr>
              <p:cNvPr id="126" name="Oval 125">
                <a:extLst>
                  <a:ext uri="{FF2B5EF4-FFF2-40B4-BE49-F238E27FC236}">
                    <a16:creationId xmlns:a16="http://schemas.microsoft.com/office/drawing/2014/main" id="{402D0AE4-AA5D-DD4C-A433-0A92C45C4FF7}"/>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TextBox 126">
                <a:extLst>
                  <a:ext uri="{FF2B5EF4-FFF2-40B4-BE49-F238E27FC236}">
                    <a16:creationId xmlns:a16="http://schemas.microsoft.com/office/drawing/2014/main" id="{830079FC-21C6-EB47-A765-33856BACC24A}"/>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113" name="Group 112">
              <a:extLst>
                <a:ext uri="{FF2B5EF4-FFF2-40B4-BE49-F238E27FC236}">
                  <a16:creationId xmlns:a16="http://schemas.microsoft.com/office/drawing/2014/main" id="{4CC977A2-1F40-944F-8A40-BF3517715935}"/>
                </a:ext>
              </a:extLst>
            </p:cNvPr>
            <p:cNvGrpSpPr/>
            <p:nvPr/>
          </p:nvGrpSpPr>
          <p:grpSpPr>
            <a:xfrm>
              <a:off x="2914225" y="5745011"/>
              <a:ext cx="1557565" cy="256480"/>
              <a:chOff x="2914225" y="5745011"/>
              <a:chExt cx="1557565" cy="256480"/>
            </a:xfrm>
          </p:grpSpPr>
          <p:sp>
            <p:nvSpPr>
              <p:cNvPr id="124" name="Oval 123">
                <a:extLst>
                  <a:ext uri="{FF2B5EF4-FFF2-40B4-BE49-F238E27FC236}">
                    <a16:creationId xmlns:a16="http://schemas.microsoft.com/office/drawing/2014/main" id="{2B5200C5-48D5-7849-9E31-36AEB4A19425}"/>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708864E4-253F-4E40-819F-CA5C30E151DE}"/>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114" name="legend yellow">
              <a:extLst>
                <a:ext uri="{FF2B5EF4-FFF2-40B4-BE49-F238E27FC236}">
                  <a16:creationId xmlns:a16="http://schemas.microsoft.com/office/drawing/2014/main" id="{C2F9234E-FAA7-0A4A-B3F0-A31C1708B119}"/>
                </a:ext>
              </a:extLst>
            </p:cNvPr>
            <p:cNvGrpSpPr/>
            <p:nvPr/>
          </p:nvGrpSpPr>
          <p:grpSpPr>
            <a:xfrm>
              <a:off x="4747205" y="5768476"/>
              <a:ext cx="1557565" cy="209550"/>
              <a:chOff x="4950405" y="5768476"/>
              <a:chExt cx="1557565" cy="209550"/>
            </a:xfrm>
          </p:grpSpPr>
          <p:sp>
            <p:nvSpPr>
              <p:cNvPr id="122" name="Oval 121">
                <a:extLst>
                  <a:ext uri="{FF2B5EF4-FFF2-40B4-BE49-F238E27FC236}">
                    <a16:creationId xmlns:a16="http://schemas.microsoft.com/office/drawing/2014/main" id="{FA7B6CE6-3BE0-724A-A29F-F02C3086EEE1}"/>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a:extLst>
                  <a:ext uri="{FF2B5EF4-FFF2-40B4-BE49-F238E27FC236}">
                    <a16:creationId xmlns:a16="http://schemas.microsoft.com/office/drawing/2014/main" id="{550089F4-D565-224A-9DDB-96DF44A3D9ED}"/>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115" name="Group 114">
              <a:extLst>
                <a:ext uri="{FF2B5EF4-FFF2-40B4-BE49-F238E27FC236}">
                  <a16:creationId xmlns:a16="http://schemas.microsoft.com/office/drawing/2014/main" id="{DC2CE0AC-D33D-A542-99C2-BCCB3E18F8FF}"/>
                </a:ext>
              </a:extLst>
            </p:cNvPr>
            <p:cNvGrpSpPr/>
            <p:nvPr/>
          </p:nvGrpSpPr>
          <p:grpSpPr>
            <a:xfrm>
              <a:off x="6587327" y="5745011"/>
              <a:ext cx="1557565" cy="256480"/>
              <a:chOff x="6587327" y="5745011"/>
              <a:chExt cx="1557565" cy="256480"/>
            </a:xfrm>
          </p:grpSpPr>
          <p:sp>
            <p:nvSpPr>
              <p:cNvPr id="120" name="Oval 119">
                <a:extLst>
                  <a:ext uri="{FF2B5EF4-FFF2-40B4-BE49-F238E27FC236}">
                    <a16:creationId xmlns:a16="http://schemas.microsoft.com/office/drawing/2014/main" id="{22DF088A-2984-E945-AB05-53A9345D236F}"/>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TextBox 120">
                <a:extLst>
                  <a:ext uri="{FF2B5EF4-FFF2-40B4-BE49-F238E27FC236}">
                    <a16:creationId xmlns:a16="http://schemas.microsoft.com/office/drawing/2014/main" id="{BA43E215-145A-CE47-89B5-746EE70F7F24}"/>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117" name="legend dk blue">
              <a:extLst>
                <a:ext uri="{FF2B5EF4-FFF2-40B4-BE49-F238E27FC236}">
                  <a16:creationId xmlns:a16="http://schemas.microsoft.com/office/drawing/2014/main" id="{5588851D-8D0F-D544-9430-82429BFB910D}"/>
                </a:ext>
              </a:extLst>
            </p:cNvPr>
            <p:cNvGrpSpPr/>
            <p:nvPr/>
          </p:nvGrpSpPr>
          <p:grpSpPr>
            <a:xfrm>
              <a:off x="8415362" y="5768476"/>
              <a:ext cx="1557565" cy="209550"/>
              <a:chOff x="8568556" y="5768476"/>
              <a:chExt cx="1557565" cy="209550"/>
            </a:xfrm>
          </p:grpSpPr>
          <p:sp>
            <p:nvSpPr>
              <p:cNvPr id="118" name="Oval 117">
                <a:extLst>
                  <a:ext uri="{FF2B5EF4-FFF2-40B4-BE49-F238E27FC236}">
                    <a16:creationId xmlns:a16="http://schemas.microsoft.com/office/drawing/2014/main" id="{47F8E28C-F57B-B244-977C-79FE01B18F83}"/>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TextBox 118">
                <a:extLst>
                  <a:ext uri="{FF2B5EF4-FFF2-40B4-BE49-F238E27FC236}">
                    <a16:creationId xmlns:a16="http://schemas.microsoft.com/office/drawing/2014/main" id="{F38E3EDE-F74C-2744-BA6B-C5AEC7959DD5}"/>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390848900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47"/>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47"/>
                  </p:tgtEl>
                </p:cond>
              </p:nextCondLst>
            </p:seq>
            <p:seq concurrent="1" nextAc="seek">
              <p:cTn id="7" restart="whenNotActive" fill="hold" evtFilter="cancelBubble" nodeType="interactiveSeq">
                <p:stCondLst>
                  <p:cond evt="onClick" delay="0">
                    <p:tgtEl>
                      <p:spTgt spid="2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12" restart="whenNotActive" fill="hold" evtFilter="cancelBubble" nodeType="interactiveSeq">
                <p:stCondLst>
                  <p:cond evt="onClick" delay="0">
                    <p:tgtEl>
                      <p:spTgt spid="5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7"/>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17" restart="whenNotActive" fill="hold" evtFilter="cancelBubble" nodeType="interactiveSeq">
                <p:stCondLst>
                  <p:cond evt="onClick" delay="0">
                    <p:tgtEl>
                      <p:spTgt spid="87"/>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87"/>
                                        </p:tgtEl>
                                        <p:attrNameLst>
                                          <p:attrName>style.visibility</p:attrName>
                                        </p:attrNameLst>
                                      </p:cBhvr>
                                      <p:to>
                                        <p:strVal val="hidden"/>
                                      </p:to>
                                    </p:set>
                                  </p:childTnLst>
                                </p:cTn>
                              </p:par>
                            </p:childTnLst>
                          </p:cTn>
                        </p:par>
                      </p:childTnLst>
                    </p:cTn>
                  </p:par>
                </p:childTnLst>
              </p:cTn>
              <p:nextCondLst>
                <p:cond evt="onClick" delay="0">
                  <p:tgtEl>
                    <p:spTgt spid="87"/>
                  </p:tgtEl>
                </p:cond>
              </p:nextCondLst>
            </p:seq>
            <p:seq concurrent="1" nextAc="seek">
              <p:cTn id="22" restart="whenNotActive" fill="hold" evtFilter="cancelBubble" nodeType="interactiveSeq">
                <p:stCondLst>
                  <p:cond evt="onClick" delay="0">
                    <p:tgtEl>
                      <p:spTgt spid="5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3"/>
                                        </p:tgtEl>
                                        <p:attrNameLst>
                                          <p:attrName>style.visibility</p:attrName>
                                        </p:attrNameLst>
                                      </p:cBhvr>
                                      <p:to>
                                        <p:strVal val="visible"/>
                                      </p:to>
                                    </p:set>
                                  </p:childTnLst>
                                </p:cTn>
                              </p:par>
                            </p:childTnLst>
                          </p:cTn>
                        </p:par>
                      </p:childTnLst>
                    </p:cTn>
                  </p:par>
                </p:childTnLst>
              </p:cTn>
              <p:nextCondLst>
                <p:cond evt="onClick" delay="0">
                  <p:tgtEl>
                    <p:spTgt spid="59"/>
                  </p:tgtEl>
                </p:cond>
              </p:nextCondLst>
            </p:seq>
            <p:seq concurrent="1" nextAc="seek">
              <p:cTn id="27" restart="whenNotActive" fill="hold" evtFilter="cancelBubble" nodeType="interactiveSeq">
                <p:stCondLst>
                  <p:cond evt="onClick" delay="0">
                    <p:tgtEl>
                      <p:spTgt spid="9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93"/>
                                        </p:tgtEl>
                                        <p:attrNameLst>
                                          <p:attrName>style.visibility</p:attrName>
                                        </p:attrNameLst>
                                      </p:cBhvr>
                                      <p:to>
                                        <p:strVal val="hidden"/>
                                      </p:to>
                                    </p:set>
                                  </p:childTnLst>
                                </p:cTn>
                              </p:par>
                            </p:childTnLst>
                          </p:cTn>
                        </p:par>
                      </p:childTnLst>
                    </p:cTn>
                  </p:par>
                </p:childTnLst>
              </p:cTn>
              <p:nextCondLst>
                <p:cond evt="onClick" delay="0">
                  <p:tgtEl>
                    <p:spTgt spid="93"/>
                  </p:tgtEl>
                </p:cond>
              </p:nextCondLst>
            </p:seq>
            <p:seq concurrent="1" nextAc="seek">
              <p:cTn id="32" restart="whenNotActive" fill="hold" evtFilter="cancelBubble" nodeType="interactiveSeq">
                <p:stCondLst>
                  <p:cond evt="onClick" delay="0">
                    <p:tgtEl>
                      <p:spTgt spid="149"/>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3"/>
                                        </p:tgtEl>
                                        <p:attrNameLst>
                                          <p:attrName>style.visibility</p:attrName>
                                        </p:attrNameLst>
                                      </p:cBhvr>
                                      <p:to>
                                        <p:strVal val="visible"/>
                                      </p:to>
                                    </p:set>
                                  </p:childTnLst>
                                </p:cTn>
                              </p:par>
                            </p:childTnLst>
                          </p:cTn>
                        </p:par>
                      </p:childTnLst>
                    </p:cTn>
                  </p:par>
                </p:childTnLst>
              </p:cTn>
              <p:nextCondLst>
                <p:cond evt="onClick" delay="0">
                  <p:tgtEl>
                    <p:spTgt spid="149"/>
                  </p:tgtEl>
                </p:cond>
              </p:nextCondLst>
            </p:seq>
            <p:seq concurrent="1" nextAc="seek">
              <p:cTn id="37" restart="whenNotActive" fill="hold" evtFilter="cancelBubble" nodeType="interactiveSeq">
                <p:stCondLst>
                  <p:cond evt="onClick" delay="0">
                    <p:tgtEl>
                      <p:spTgt spid="153"/>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153"/>
                                        </p:tgtEl>
                                        <p:attrNameLst>
                                          <p:attrName>style.visibility</p:attrName>
                                        </p:attrNameLst>
                                      </p:cBhvr>
                                      <p:to>
                                        <p:strVal val="hidden"/>
                                      </p:to>
                                    </p:set>
                                  </p:childTnLst>
                                </p:cTn>
                              </p:par>
                            </p:childTnLst>
                          </p:cTn>
                        </p:par>
                      </p:childTnLst>
                    </p:cTn>
                  </p:par>
                </p:childTnLst>
              </p:cTn>
              <p:nextCondLst>
                <p:cond evt="onClick" delay="0">
                  <p:tgtEl>
                    <p:spTgt spid="153"/>
                  </p:tgtEl>
                </p:cond>
              </p:nextCondLst>
            </p:seq>
            <p:seq concurrent="1" nextAc="seek">
              <p:cTn id="42" restart="whenNotActive" fill="hold" evtFilter="cancelBubble" nodeType="interactiveSeq">
                <p:stCondLst>
                  <p:cond evt="onClick" delay="0">
                    <p:tgtEl>
                      <p:spTgt spid="128"/>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2"/>
                                        </p:tgtEl>
                                        <p:attrNameLst>
                                          <p:attrName>style.visibility</p:attrName>
                                        </p:attrNameLst>
                                      </p:cBhvr>
                                      <p:to>
                                        <p:strVal val="visible"/>
                                      </p:to>
                                    </p:set>
                                  </p:childTnLst>
                                </p:cTn>
                              </p:par>
                            </p:childTnLst>
                          </p:cTn>
                        </p:par>
                      </p:childTnLst>
                    </p:cTn>
                  </p:par>
                </p:childTnLst>
              </p:cTn>
              <p:nextCondLst>
                <p:cond evt="onClick" delay="0">
                  <p:tgtEl>
                    <p:spTgt spid="128"/>
                  </p:tgtEl>
                </p:cond>
              </p:nextCondLst>
            </p:seq>
            <p:seq concurrent="1" nextAc="seek">
              <p:cTn id="47" restart="whenNotActive" fill="hold" evtFilter="cancelBubble" nodeType="interactiveSeq">
                <p:stCondLst>
                  <p:cond evt="onClick" delay="0">
                    <p:tgtEl>
                      <p:spTgt spid="132"/>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52" restart="whenNotActive" fill="hold" evtFilter="cancelBubble" nodeType="interactiveSeq">
                <p:stCondLst>
                  <p:cond evt="onClick" delay="0">
                    <p:tgtEl>
                      <p:spTgt spid="63"/>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96"/>
                                        </p:tgtEl>
                                        <p:attrNameLst>
                                          <p:attrName>style.visibility</p:attrName>
                                        </p:attrNameLst>
                                      </p:cBhvr>
                                      <p:to>
                                        <p:strVal val="visible"/>
                                      </p:to>
                                    </p:set>
                                  </p:childTnLst>
                                </p:cTn>
                              </p:par>
                            </p:childTnLst>
                          </p:cTn>
                        </p:par>
                      </p:childTnLst>
                    </p:cTn>
                  </p:par>
                </p:childTnLst>
              </p:cTn>
              <p:nextCondLst>
                <p:cond evt="onClick" delay="0">
                  <p:tgtEl>
                    <p:spTgt spid="63"/>
                  </p:tgtEl>
                </p:cond>
              </p:nextCondLst>
            </p:seq>
            <p:seq concurrent="1" nextAc="seek">
              <p:cTn id="57" restart="whenNotActive" fill="hold" evtFilter="cancelBubble" nodeType="interactiveSeq">
                <p:stCondLst>
                  <p:cond evt="onClick" delay="0">
                    <p:tgtEl>
                      <p:spTgt spid="96"/>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96"/>
                                        </p:tgtEl>
                                        <p:attrNameLst>
                                          <p:attrName>style.visibility</p:attrName>
                                        </p:attrNameLst>
                                      </p:cBhvr>
                                      <p:to>
                                        <p:strVal val="hidden"/>
                                      </p:to>
                                    </p:set>
                                  </p:childTnLst>
                                </p:cTn>
                              </p:par>
                            </p:childTnLst>
                          </p:cTn>
                        </p:par>
                      </p:childTnLst>
                    </p:cTn>
                  </p:par>
                </p:childTnLst>
              </p:cTn>
              <p:nextCondLst>
                <p:cond evt="onClick" delay="0">
                  <p:tgtEl>
                    <p:spTgt spid="96"/>
                  </p:tgtEl>
                </p:cond>
              </p:nextCondLst>
            </p:seq>
            <p:seq concurrent="1" nextAc="seek">
              <p:cTn id="62" restart="whenNotActive" fill="hold" evtFilter="cancelBubble" nodeType="interactiveSeq">
                <p:stCondLst>
                  <p:cond evt="onClick" delay="0">
                    <p:tgtEl>
                      <p:spTgt spid="67"/>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83"/>
                                        </p:tgtEl>
                                        <p:attrNameLst>
                                          <p:attrName>style.visibility</p:attrName>
                                        </p:attrNameLst>
                                      </p:cBhvr>
                                      <p:to>
                                        <p:strVal val="visible"/>
                                      </p:to>
                                    </p:set>
                                  </p:childTnLst>
                                </p:cTn>
                              </p:par>
                            </p:childTnLst>
                          </p:cTn>
                        </p:par>
                      </p:childTnLst>
                    </p:cTn>
                  </p:par>
                </p:childTnLst>
              </p:cTn>
              <p:nextCondLst>
                <p:cond evt="onClick" delay="0">
                  <p:tgtEl>
                    <p:spTgt spid="67"/>
                  </p:tgtEl>
                </p:cond>
              </p:nextCondLst>
            </p:seq>
            <p:seq concurrent="1" nextAc="seek">
              <p:cTn id="67" restart="whenNotActive" fill="hold" evtFilter="cancelBubble" nodeType="interactiveSeq">
                <p:stCondLst>
                  <p:cond evt="onClick" delay="0">
                    <p:tgtEl>
                      <p:spTgt spid="18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183"/>
                                        </p:tgtEl>
                                        <p:attrNameLst>
                                          <p:attrName>style.visibility</p:attrName>
                                        </p:attrNameLst>
                                      </p:cBhvr>
                                      <p:to>
                                        <p:strVal val="hidden"/>
                                      </p:to>
                                    </p:set>
                                  </p:childTnLst>
                                </p:cTn>
                              </p:par>
                            </p:childTnLst>
                          </p:cTn>
                        </p:par>
                      </p:childTnLst>
                    </p:cTn>
                  </p:par>
                </p:childTnLst>
              </p:cTn>
              <p:nextCondLst>
                <p:cond evt="onClick" delay="0">
                  <p:tgtEl>
                    <p:spTgt spid="183"/>
                  </p:tgtEl>
                </p:cond>
              </p:nextCondLst>
            </p:seq>
            <p:seq concurrent="1" nextAc="seek">
              <p:cTn id="72" restart="whenNotActive" fill="hold" evtFilter="cancelBubble" nodeType="interactiveSeq">
                <p:stCondLst>
                  <p:cond evt="onClick" delay="0">
                    <p:tgtEl>
                      <p:spTgt spid="156"/>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60"/>
                                        </p:tgtEl>
                                        <p:attrNameLst>
                                          <p:attrName>style.visibility</p:attrName>
                                        </p:attrNameLst>
                                      </p:cBhvr>
                                      <p:to>
                                        <p:strVal val="visible"/>
                                      </p:to>
                                    </p:set>
                                  </p:childTnLst>
                                </p:cTn>
                              </p:par>
                            </p:childTnLst>
                          </p:cTn>
                        </p:par>
                      </p:childTnLst>
                    </p:cTn>
                  </p:par>
                </p:childTnLst>
              </p:cTn>
              <p:nextCondLst>
                <p:cond evt="onClick" delay="0">
                  <p:tgtEl>
                    <p:spTgt spid="156"/>
                  </p:tgtEl>
                </p:cond>
              </p:nextCondLst>
            </p:seq>
            <p:seq concurrent="1" nextAc="seek">
              <p:cTn id="77" restart="whenNotActive" fill="hold" evtFilter="cancelBubble" nodeType="interactiveSeq">
                <p:stCondLst>
                  <p:cond evt="onClick" delay="0">
                    <p:tgtEl>
                      <p:spTgt spid="160"/>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160"/>
                                        </p:tgtEl>
                                        <p:attrNameLst>
                                          <p:attrName>style.visibility</p:attrName>
                                        </p:attrNameLst>
                                      </p:cBhvr>
                                      <p:to>
                                        <p:strVal val="hidden"/>
                                      </p:to>
                                    </p:set>
                                  </p:childTnLst>
                                </p:cTn>
                              </p:par>
                            </p:childTnLst>
                          </p:cTn>
                        </p:par>
                      </p:childTnLst>
                    </p:cTn>
                  </p:par>
                </p:childTnLst>
              </p:cTn>
              <p:nextCondLst>
                <p:cond evt="onClick" delay="0">
                  <p:tgtEl>
                    <p:spTgt spid="160"/>
                  </p:tgtEl>
                </p:cond>
              </p:nextCondLst>
            </p:seq>
            <p:seq concurrent="1" nextAc="seek">
              <p:cTn id="82" restart="whenNotActive" fill="hold" evtFilter="cancelBubble" nodeType="interactiveSeq">
                <p:stCondLst>
                  <p:cond evt="onClick" delay="0">
                    <p:tgtEl>
                      <p:spTgt spid="163"/>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167"/>
                                        </p:tgtEl>
                                        <p:attrNameLst>
                                          <p:attrName>style.visibility</p:attrName>
                                        </p:attrNameLst>
                                      </p:cBhvr>
                                      <p:to>
                                        <p:strVal val="visible"/>
                                      </p:to>
                                    </p:set>
                                  </p:childTnLst>
                                </p:cTn>
                              </p:par>
                            </p:childTnLst>
                          </p:cTn>
                        </p:par>
                      </p:childTnLst>
                    </p:cTn>
                  </p:par>
                </p:childTnLst>
              </p:cTn>
              <p:nextCondLst>
                <p:cond evt="onClick" delay="0">
                  <p:tgtEl>
                    <p:spTgt spid="163"/>
                  </p:tgtEl>
                </p:cond>
              </p:nextCondLst>
            </p:seq>
            <p:seq concurrent="1" nextAc="seek">
              <p:cTn id="87" restart="whenNotActive" fill="hold" evtFilter="cancelBubble" nodeType="interactiveSeq">
                <p:stCondLst>
                  <p:cond evt="onClick" delay="0">
                    <p:tgtEl>
                      <p:spTgt spid="16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67"/>
                                        </p:tgtEl>
                                        <p:attrNameLst>
                                          <p:attrName>style.visibility</p:attrName>
                                        </p:attrNameLst>
                                      </p:cBhvr>
                                      <p:to>
                                        <p:strVal val="hidden"/>
                                      </p:to>
                                    </p:set>
                                  </p:childTnLst>
                                </p:cTn>
                              </p:par>
                            </p:childTnLst>
                          </p:cTn>
                        </p:par>
                      </p:childTnLst>
                    </p:cTn>
                  </p:par>
                </p:childTnLst>
              </p:cTn>
              <p:nextCondLst>
                <p:cond evt="onClick" delay="0">
                  <p:tgtEl>
                    <p:spTgt spid="167"/>
                  </p:tgtEl>
                </p:cond>
              </p:nextCondLst>
            </p:seq>
            <p:seq concurrent="1" nextAc="seek">
              <p:cTn id="92" restart="whenNotActive" fill="hold" evtFilter="cancelBubble" nodeType="interactiveSeq">
                <p:stCondLst>
                  <p:cond evt="onClick" delay="0">
                    <p:tgtEl>
                      <p:spTgt spid="170"/>
                    </p:tgtEl>
                  </p:cond>
                </p:stCondLst>
                <p:endSync evt="end" delay="0">
                  <p:rtn val="all"/>
                </p:endSync>
                <p:childTnLst>
                  <p:par>
                    <p:cTn id="93" fill="hold">
                      <p:stCondLst>
                        <p:cond delay="0"/>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175"/>
                                        </p:tgtEl>
                                        <p:attrNameLst>
                                          <p:attrName>style.visibility</p:attrName>
                                        </p:attrNameLst>
                                      </p:cBhvr>
                                      <p:to>
                                        <p:strVal val="visible"/>
                                      </p:to>
                                    </p:set>
                                  </p:childTnLst>
                                </p:cTn>
                              </p:par>
                            </p:childTnLst>
                          </p:cTn>
                        </p:par>
                      </p:childTnLst>
                    </p:cTn>
                  </p:par>
                </p:childTnLst>
              </p:cTn>
              <p:nextCondLst>
                <p:cond evt="onClick" delay="0">
                  <p:tgtEl>
                    <p:spTgt spid="170"/>
                  </p:tgtEl>
                </p:cond>
              </p:nextCondLst>
            </p:seq>
            <p:seq concurrent="1" nextAc="seek">
              <p:cTn id="97" restart="whenNotActive" fill="hold" evtFilter="cancelBubble" nodeType="interactiveSeq">
                <p:stCondLst>
                  <p:cond evt="onClick" delay="0">
                    <p:tgtEl>
                      <p:spTgt spid="17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75"/>
                                        </p:tgtEl>
                                        <p:attrNameLst>
                                          <p:attrName>style.visibility</p:attrName>
                                        </p:attrNameLst>
                                      </p:cBhvr>
                                      <p:to>
                                        <p:strVal val="hidden"/>
                                      </p:to>
                                    </p:set>
                                  </p:childTnLst>
                                </p:cTn>
                              </p:par>
                            </p:childTnLst>
                          </p:cTn>
                        </p:par>
                      </p:childTnLst>
                    </p:cTn>
                  </p:par>
                </p:childTnLst>
              </p:cTn>
              <p:nextCondLst>
                <p:cond evt="onClick" delay="0">
                  <p:tgtEl>
                    <p:spTgt spid="175"/>
                  </p:tgtEl>
                </p:cond>
              </p:nextCondLst>
            </p:seq>
            <p:seq concurrent="1" nextAc="seek">
              <p:cTn id="102" restart="whenNotActive" fill="hold" evtFilter="cancelBubble" nodeType="interactiveSeq">
                <p:stCondLst>
                  <p:cond evt="onClick" delay="0">
                    <p:tgtEl>
                      <p:spTgt spid="71"/>
                    </p:tgtEl>
                  </p:cond>
                </p:stCondLst>
                <p:endSync evt="end" delay="0">
                  <p:rtn val="all"/>
                </p:endSync>
                <p:childTnLst>
                  <p:par>
                    <p:cTn id="103" fill="hold">
                      <p:stCondLst>
                        <p:cond delay="0"/>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99"/>
                                        </p:tgtEl>
                                        <p:attrNameLst>
                                          <p:attrName>style.visibility</p:attrName>
                                        </p:attrNameLst>
                                      </p:cBhvr>
                                      <p:to>
                                        <p:strVal val="visible"/>
                                      </p:to>
                                    </p:set>
                                  </p:childTnLst>
                                </p:cTn>
                              </p:par>
                            </p:childTnLst>
                          </p:cTn>
                        </p:par>
                      </p:childTnLst>
                    </p:cTn>
                  </p:par>
                </p:childTnLst>
              </p:cTn>
              <p:nextCondLst>
                <p:cond evt="onClick" delay="0">
                  <p:tgtEl>
                    <p:spTgt spid="71"/>
                  </p:tgtEl>
                </p:cond>
              </p:nextCondLst>
            </p:seq>
            <p:seq concurrent="1" nextAc="seek">
              <p:cTn id="107" restart="whenNotActive" fill="hold" evtFilter="cancelBubble" nodeType="interactiveSeq">
                <p:stCondLst>
                  <p:cond evt="onClick" delay="0">
                    <p:tgtEl>
                      <p:spTgt spid="9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9"/>
                                        </p:tgtEl>
                                        <p:attrNameLst>
                                          <p:attrName>style.visibility</p:attrName>
                                        </p:attrNameLst>
                                      </p:cBhvr>
                                      <p:to>
                                        <p:strVal val="hidden"/>
                                      </p:to>
                                    </p:set>
                                  </p:childTnLst>
                                </p:cTn>
                              </p:par>
                            </p:childTnLst>
                          </p:cTn>
                        </p:par>
                      </p:childTnLst>
                    </p:cTn>
                  </p:par>
                </p:childTnLst>
              </p:cTn>
              <p:nextCondLst>
                <p:cond evt="onClick" delay="0">
                  <p:tgtEl>
                    <p:spTgt spid="99"/>
                  </p:tgtEl>
                </p:cond>
              </p:nextCondLst>
            </p:seq>
            <p:seq concurrent="1" nextAc="seek">
              <p:cTn id="112" restart="whenNotActive" fill="hold" evtFilter="cancelBubble" nodeType="interactiveSeq">
                <p:stCondLst>
                  <p:cond evt="onClick" delay="0">
                    <p:tgtEl>
                      <p:spTgt spid="75"/>
                    </p:tgtEl>
                  </p:cond>
                </p:stCondLst>
                <p:endSync evt="end" delay="0">
                  <p:rtn val="all"/>
                </p:endSync>
                <p:childTnLst>
                  <p:par>
                    <p:cTn id="113" fill="hold">
                      <p:stCondLst>
                        <p:cond delay="0"/>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102"/>
                                        </p:tgtEl>
                                        <p:attrNameLst>
                                          <p:attrName>style.visibility</p:attrName>
                                        </p:attrNameLst>
                                      </p:cBhvr>
                                      <p:to>
                                        <p:strVal val="visible"/>
                                      </p:to>
                                    </p:set>
                                  </p:childTnLst>
                                </p:cTn>
                              </p:par>
                            </p:childTnLst>
                          </p:cTn>
                        </p:par>
                      </p:childTnLst>
                    </p:cTn>
                  </p:par>
                </p:childTnLst>
              </p:cTn>
              <p:nextCondLst>
                <p:cond evt="onClick" delay="0">
                  <p:tgtEl>
                    <p:spTgt spid="75"/>
                  </p:tgtEl>
                </p:cond>
              </p:nextCondLst>
            </p:seq>
            <p:seq concurrent="1" nextAc="seek">
              <p:cTn id="117" restart="whenNotActive" fill="hold" evtFilter="cancelBubble" nodeType="interactiveSeq">
                <p:stCondLst>
                  <p:cond evt="onClick" delay="0">
                    <p:tgtEl>
                      <p:spTgt spid="10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2"/>
                                        </p:tgtEl>
                                        <p:attrNameLst>
                                          <p:attrName>style.visibility</p:attrName>
                                        </p:attrNameLst>
                                      </p:cBhvr>
                                      <p:to>
                                        <p:strVal val="hidden"/>
                                      </p:to>
                                    </p:set>
                                  </p:childTnLst>
                                </p:cTn>
                              </p:par>
                            </p:childTnLst>
                          </p:cTn>
                        </p:par>
                      </p:childTnLst>
                    </p:cTn>
                  </p:par>
                </p:childTnLst>
              </p:cTn>
              <p:nextCondLst>
                <p:cond evt="onClick" delay="0">
                  <p:tgtEl>
                    <p:spTgt spid="102"/>
                  </p:tgtEl>
                </p:cond>
              </p:nextCondLst>
            </p:seq>
            <p:seq concurrent="1" nextAc="seek">
              <p:cTn id="122" restart="whenNotActive" fill="hold" evtFilter="cancelBubble" nodeType="interactiveSeq">
                <p:stCondLst>
                  <p:cond evt="onClick" delay="0">
                    <p:tgtEl>
                      <p:spTgt spid="79"/>
                    </p:tgtEl>
                  </p:cond>
                </p:stCondLst>
                <p:endSync evt="end" delay="0">
                  <p:rtn val="all"/>
                </p:endSync>
                <p:childTnLst>
                  <p:par>
                    <p:cTn id="123" fill="hold">
                      <p:stCondLst>
                        <p:cond delay="0"/>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105"/>
                                        </p:tgtEl>
                                        <p:attrNameLst>
                                          <p:attrName>style.visibility</p:attrName>
                                        </p:attrNameLst>
                                      </p:cBhvr>
                                      <p:to>
                                        <p:strVal val="visible"/>
                                      </p:to>
                                    </p:set>
                                  </p:childTnLst>
                                </p:cTn>
                              </p:par>
                            </p:childTnLst>
                          </p:cTn>
                        </p:par>
                      </p:childTnLst>
                    </p:cTn>
                  </p:par>
                </p:childTnLst>
              </p:cTn>
              <p:nextCondLst>
                <p:cond evt="onClick" delay="0">
                  <p:tgtEl>
                    <p:spTgt spid="79"/>
                  </p:tgtEl>
                </p:cond>
              </p:nextCondLst>
            </p:seq>
            <p:seq concurrent="1" nextAc="seek">
              <p:cTn id="127" restart="whenNotActive" fill="hold" evtFilter="cancelBubble" nodeType="interactiveSeq">
                <p:stCondLst>
                  <p:cond evt="onClick" delay="0">
                    <p:tgtEl>
                      <p:spTgt spid="10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05"/>
                                        </p:tgtEl>
                                        <p:attrNameLst>
                                          <p:attrName>style.visibility</p:attrName>
                                        </p:attrNameLst>
                                      </p:cBhvr>
                                      <p:to>
                                        <p:strVal val="hidden"/>
                                      </p:to>
                                    </p:set>
                                  </p:childTnLst>
                                </p:cTn>
                              </p:par>
                            </p:childTnLst>
                          </p:cTn>
                        </p:par>
                      </p:childTnLst>
                    </p:cTn>
                  </p:par>
                </p:childTnLst>
              </p:cTn>
              <p:nextCondLst>
                <p:cond evt="onClick" delay="0">
                  <p:tgtEl>
                    <p:spTgt spid="105"/>
                  </p:tgtEl>
                </p:cond>
              </p:nextCondLst>
            </p:seq>
            <p:seq concurrent="1" nextAc="seek">
              <p:cTn id="132" restart="whenNotActive" fill="hold" evtFilter="cancelBubble" nodeType="interactiveSeq">
                <p:stCondLst>
                  <p:cond evt="onClick" delay="0">
                    <p:tgtEl>
                      <p:spTgt spid="178"/>
                    </p:tgtEl>
                  </p:cond>
                </p:stCondLst>
                <p:endSync evt="end" delay="0">
                  <p:rtn val="all"/>
                </p:endSync>
                <p:childTnLst>
                  <p:par>
                    <p:cTn id="133" fill="hold">
                      <p:stCondLst>
                        <p:cond delay="0"/>
                      </p:stCondLst>
                      <p:childTnLst>
                        <p:par>
                          <p:cTn id="134" fill="hold">
                            <p:stCondLst>
                              <p:cond delay="0"/>
                            </p:stCondLst>
                            <p:childTnLst>
                              <p:par>
                                <p:cTn id="135" presetID="1" presetClass="entr" presetSubtype="0" fill="hold" nodeType="clickEffect">
                                  <p:stCondLst>
                                    <p:cond delay="0"/>
                                  </p:stCondLst>
                                  <p:childTnLst>
                                    <p:set>
                                      <p:cBhvr>
                                        <p:cTn id="136" dur="1" fill="hold">
                                          <p:stCondLst>
                                            <p:cond delay="0"/>
                                          </p:stCondLst>
                                        </p:cTn>
                                        <p:tgtEl>
                                          <p:spTgt spid="182"/>
                                        </p:tgtEl>
                                        <p:attrNameLst>
                                          <p:attrName>style.visibility</p:attrName>
                                        </p:attrNameLst>
                                      </p:cBhvr>
                                      <p:to>
                                        <p:strVal val="visible"/>
                                      </p:to>
                                    </p:set>
                                  </p:childTnLst>
                                </p:cTn>
                              </p:par>
                            </p:childTnLst>
                          </p:cTn>
                        </p:par>
                      </p:childTnLst>
                    </p:cTn>
                  </p:par>
                </p:childTnLst>
              </p:cTn>
              <p:nextCondLst>
                <p:cond evt="onClick" delay="0">
                  <p:tgtEl>
                    <p:spTgt spid="178"/>
                  </p:tgtEl>
                </p:cond>
              </p:nextCondLst>
            </p:seq>
            <p:seq concurrent="1" nextAc="seek">
              <p:cTn id="137" restart="whenNotActive" fill="hold" evtFilter="cancelBubble" nodeType="interactiveSeq">
                <p:stCondLst>
                  <p:cond evt="onClick" delay="0">
                    <p:tgtEl>
                      <p:spTgt spid="182"/>
                    </p:tgtEl>
                  </p:cond>
                </p:stCondLst>
                <p:endSync evt="end" delay="0">
                  <p:rtn val="all"/>
                </p:endSync>
                <p:childTnLst>
                  <p:par>
                    <p:cTn id="138" fill="hold">
                      <p:stCondLst>
                        <p:cond delay="0"/>
                      </p:stCondLst>
                      <p:childTnLst>
                        <p:par>
                          <p:cTn id="139" fill="hold">
                            <p:stCondLst>
                              <p:cond delay="0"/>
                            </p:stCondLst>
                            <p:childTnLst>
                              <p:par>
                                <p:cTn id="140" presetID="1" presetClass="exit" presetSubtype="0" fill="hold" nodeType="clickEffect">
                                  <p:stCondLst>
                                    <p:cond delay="0"/>
                                  </p:stCondLst>
                                  <p:childTnLst>
                                    <p:set>
                                      <p:cBhvr>
                                        <p:cTn id="141" dur="1" fill="hold">
                                          <p:stCondLst>
                                            <p:cond delay="0"/>
                                          </p:stCondLst>
                                        </p:cTn>
                                        <p:tgtEl>
                                          <p:spTgt spid="182"/>
                                        </p:tgtEl>
                                        <p:attrNameLst>
                                          <p:attrName>style.visibility</p:attrName>
                                        </p:attrNameLst>
                                      </p:cBhvr>
                                      <p:to>
                                        <p:strVal val="hidden"/>
                                      </p:to>
                                    </p:set>
                                  </p:childTnLst>
                                </p:cTn>
                              </p:par>
                            </p:childTnLst>
                          </p:cTn>
                        </p:par>
                      </p:childTnLst>
                    </p:cTn>
                  </p:par>
                </p:childTnLst>
              </p:cTn>
              <p:nextCondLst>
                <p:cond evt="onClick" delay="0">
                  <p:tgtEl>
                    <p:spTgt spid="182"/>
                  </p:tgtEl>
                </p:cond>
              </p:nextCondLst>
            </p:seq>
            <p:seq concurrent="1" nextAc="seek">
              <p:cTn id="142" restart="whenNotActive" fill="hold" evtFilter="cancelBubble" nodeType="interactiveSeq">
                <p:stCondLst>
                  <p:cond evt="onClick" delay="0">
                    <p:tgtEl>
                      <p:spTgt spid="135"/>
                    </p:tgtEl>
                  </p:cond>
                </p:stCondLst>
                <p:endSync evt="end" delay="0">
                  <p:rtn val="all"/>
                </p:endSync>
                <p:childTnLst>
                  <p:par>
                    <p:cTn id="143" fill="hold">
                      <p:stCondLst>
                        <p:cond delay="0"/>
                      </p:stCondLst>
                      <p:childTnLst>
                        <p:par>
                          <p:cTn id="144" fill="hold">
                            <p:stCondLst>
                              <p:cond delay="0"/>
                            </p:stCondLst>
                            <p:childTnLst>
                              <p:par>
                                <p:cTn id="145" presetID="1" presetClass="entr" presetSubtype="0" fill="hold" nodeType="clickEffect">
                                  <p:stCondLst>
                                    <p:cond delay="0"/>
                                  </p:stCondLst>
                                  <p:childTnLst>
                                    <p:set>
                                      <p:cBhvr>
                                        <p:cTn id="146" dur="1" fill="hold">
                                          <p:stCondLst>
                                            <p:cond delay="0"/>
                                          </p:stCondLst>
                                        </p:cTn>
                                        <p:tgtEl>
                                          <p:spTgt spid="139"/>
                                        </p:tgtEl>
                                        <p:attrNameLst>
                                          <p:attrName>style.visibility</p:attrName>
                                        </p:attrNameLst>
                                      </p:cBhvr>
                                      <p:to>
                                        <p:strVal val="visible"/>
                                      </p:to>
                                    </p:set>
                                  </p:childTnLst>
                                </p:cTn>
                              </p:par>
                            </p:childTnLst>
                          </p:cTn>
                        </p:par>
                      </p:childTnLst>
                    </p:cTn>
                  </p:par>
                </p:childTnLst>
              </p:cTn>
              <p:nextCondLst>
                <p:cond evt="onClick" delay="0">
                  <p:tgtEl>
                    <p:spTgt spid="135"/>
                  </p:tgtEl>
                </p:cond>
              </p:nextCondLst>
            </p:seq>
            <p:seq concurrent="1" nextAc="seek">
              <p:cTn id="147" restart="whenNotActive" fill="hold" evtFilter="cancelBubble" nodeType="interactiveSeq">
                <p:stCondLst>
                  <p:cond evt="onClick" delay="0">
                    <p:tgtEl>
                      <p:spTgt spid="139"/>
                    </p:tgtEl>
                  </p:cond>
                </p:stCondLst>
                <p:endSync evt="end" delay="0">
                  <p:rtn val="all"/>
                </p:endSync>
                <p:childTnLst>
                  <p:par>
                    <p:cTn id="148" fill="hold">
                      <p:stCondLst>
                        <p:cond delay="0"/>
                      </p:stCondLst>
                      <p:childTnLst>
                        <p:par>
                          <p:cTn id="149" fill="hold">
                            <p:stCondLst>
                              <p:cond delay="0"/>
                            </p:stCondLst>
                            <p:childTnLst>
                              <p:par>
                                <p:cTn id="150" presetID="1" presetClass="exit" presetSubtype="0" fill="hold" nodeType="clickEffect">
                                  <p:stCondLst>
                                    <p:cond delay="0"/>
                                  </p:stCondLst>
                                  <p:childTnLst>
                                    <p:set>
                                      <p:cBhvr>
                                        <p:cTn id="1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152" restart="whenNotActive" fill="hold" evtFilter="cancelBubble" nodeType="interactiveSeq">
                <p:stCondLst>
                  <p:cond evt="onClick" delay="0">
                    <p:tgtEl>
                      <p:spTgt spid="145"/>
                    </p:tgtEl>
                  </p:cond>
                </p:stCondLst>
                <p:endSync evt="end" delay="0">
                  <p:rtn val="all"/>
                </p:endSync>
                <p:childTnLst>
                  <p:par>
                    <p:cTn id="153" fill="hold">
                      <p:stCondLst>
                        <p:cond delay="0"/>
                      </p:stCondLst>
                      <p:childTnLst>
                        <p:par>
                          <p:cTn id="154" fill="hold">
                            <p:stCondLst>
                              <p:cond delay="0"/>
                            </p:stCondLst>
                            <p:childTnLst>
                              <p:par>
                                <p:cTn id="155" presetID="1" presetClass="entr" presetSubtype="0" fill="hold" nodeType="clickEffect">
                                  <p:stCondLst>
                                    <p:cond delay="0"/>
                                  </p:stCondLst>
                                  <p:childTnLst>
                                    <p:set>
                                      <p:cBhvr>
                                        <p:cTn id="156" dur="1" fill="hold">
                                          <p:stCondLst>
                                            <p:cond delay="0"/>
                                          </p:stCondLst>
                                        </p:cTn>
                                        <p:tgtEl>
                                          <p:spTgt spid="142"/>
                                        </p:tgtEl>
                                        <p:attrNameLst>
                                          <p:attrName>style.visibility</p:attrName>
                                        </p:attrNameLst>
                                      </p:cBhvr>
                                      <p:to>
                                        <p:strVal val="visible"/>
                                      </p:to>
                                    </p:set>
                                  </p:childTnLst>
                                </p:cTn>
                              </p:par>
                            </p:childTnLst>
                          </p:cTn>
                        </p:par>
                      </p:childTnLst>
                    </p:cTn>
                  </p:par>
                </p:childTnLst>
              </p:cTn>
              <p:nextCondLst>
                <p:cond evt="onClick" delay="0">
                  <p:tgtEl>
                    <p:spTgt spid="145"/>
                  </p:tgtEl>
                </p:cond>
              </p:nextCondLst>
            </p:seq>
            <p:seq concurrent="1" nextAc="seek">
              <p:cTn id="157" restart="whenNotActive" fill="hold" evtFilter="cancelBubble" nodeType="interactiveSeq">
                <p:stCondLst>
                  <p:cond evt="onClick" delay="0">
                    <p:tgtEl>
                      <p:spTgt spid="142"/>
                    </p:tgtEl>
                  </p:cond>
                </p:stCondLst>
                <p:endSync evt="end" delay="0">
                  <p:rtn val="all"/>
                </p:endSync>
                <p:childTnLst>
                  <p:par>
                    <p:cTn id="158" fill="hold">
                      <p:stCondLst>
                        <p:cond delay="0"/>
                      </p:stCondLst>
                      <p:childTnLst>
                        <p:par>
                          <p:cTn id="159" fill="hold">
                            <p:stCondLst>
                              <p:cond delay="0"/>
                            </p:stCondLst>
                            <p:childTnLst>
                              <p:par>
                                <p:cTn id="160" presetID="1" presetClass="exit" presetSubtype="0" fill="hold" nodeType="clickEffect">
                                  <p:stCondLst>
                                    <p:cond delay="0"/>
                                  </p:stCondLst>
                                  <p:childTnLst>
                                    <p:set>
                                      <p:cBhvr>
                                        <p:cTn id="16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162" restart="whenNotActive" fill="hold" evtFilter="cancelBubble" nodeType="interactiveSeq">
                <p:stCondLst>
                  <p:cond evt="onClick" delay="0">
                    <p:tgtEl>
                      <p:spTgt spid="186"/>
                    </p:tgtEl>
                  </p:cond>
                </p:stCondLst>
                <p:endSync evt="end" delay="0">
                  <p:rtn val="all"/>
                </p:endSync>
                <p:childTnLst>
                  <p:par>
                    <p:cTn id="163" fill="hold">
                      <p:stCondLst>
                        <p:cond delay="0"/>
                      </p:stCondLst>
                      <p:childTnLst>
                        <p:par>
                          <p:cTn id="164" fill="hold">
                            <p:stCondLst>
                              <p:cond delay="0"/>
                            </p:stCondLst>
                            <p:childTnLst>
                              <p:par>
                                <p:cTn id="165" presetID="1" presetClass="entr" presetSubtype="0" fill="hold" nodeType="clickEffect">
                                  <p:stCondLst>
                                    <p:cond delay="0"/>
                                  </p:stCondLst>
                                  <p:childTnLst>
                                    <p:set>
                                      <p:cBhvr>
                                        <p:cTn id="166" dur="1" fill="hold">
                                          <p:stCondLst>
                                            <p:cond delay="0"/>
                                          </p:stCondLst>
                                        </p:cTn>
                                        <p:tgtEl>
                                          <p:spTgt spid="190"/>
                                        </p:tgtEl>
                                        <p:attrNameLst>
                                          <p:attrName>style.visibility</p:attrName>
                                        </p:attrNameLst>
                                      </p:cBhvr>
                                      <p:to>
                                        <p:strVal val="visible"/>
                                      </p:to>
                                    </p:set>
                                  </p:childTnLst>
                                </p:cTn>
                              </p:par>
                            </p:childTnLst>
                          </p:cTn>
                        </p:par>
                      </p:childTnLst>
                    </p:cTn>
                  </p:par>
                </p:childTnLst>
              </p:cTn>
              <p:nextCondLst>
                <p:cond evt="onClick" delay="0">
                  <p:tgtEl>
                    <p:spTgt spid="186"/>
                  </p:tgtEl>
                </p:cond>
              </p:nextCondLst>
            </p:seq>
            <p:seq concurrent="1" nextAc="seek">
              <p:cTn id="167" restart="whenNotActive" fill="hold" evtFilter="cancelBubble" nodeType="interactiveSeq">
                <p:stCondLst>
                  <p:cond evt="onClick" delay="0">
                    <p:tgtEl>
                      <p:spTgt spid="190"/>
                    </p:tgtEl>
                  </p:cond>
                </p:stCondLst>
                <p:endSync evt="end" delay="0">
                  <p:rtn val="all"/>
                </p:endSync>
                <p:childTnLst>
                  <p:par>
                    <p:cTn id="168" fill="hold">
                      <p:stCondLst>
                        <p:cond delay="0"/>
                      </p:stCondLst>
                      <p:childTnLst>
                        <p:par>
                          <p:cTn id="169" fill="hold">
                            <p:stCondLst>
                              <p:cond delay="0"/>
                            </p:stCondLst>
                            <p:childTnLst>
                              <p:par>
                                <p:cTn id="170" presetID="1" presetClass="exit" presetSubtype="0" fill="hold" nodeType="clickEffect">
                                  <p:stCondLst>
                                    <p:cond delay="0"/>
                                  </p:stCondLst>
                                  <p:childTnLst>
                                    <p:set>
                                      <p:cBhvr>
                                        <p:cTn id="171" dur="1" fill="hold">
                                          <p:stCondLst>
                                            <p:cond delay="0"/>
                                          </p:stCondLst>
                                        </p:cTn>
                                        <p:tgtEl>
                                          <p:spTgt spid="190"/>
                                        </p:tgtEl>
                                        <p:attrNameLst>
                                          <p:attrName>style.visibility</p:attrName>
                                        </p:attrNameLst>
                                      </p:cBhvr>
                                      <p:to>
                                        <p:strVal val="hidden"/>
                                      </p:to>
                                    </p:set>
                                  </p:childTnLst>
                                </p:cTn>
                              </p:par>
                            </p:childTnLst>
                          </p:cTn>
                        </p:par>
                      </p:childTnLst>
                    </p:cTn>
                  </p:par>
                </p:childTnLst>
              </p:cTn>
              <p:nextCondLst>
                <p:cond evt="onClick" delay="0">
                  <p:tgtEl>
                    <p:spTgt spid="190"/>
                  </p:tgtEl>
                </p:cond>
              </p:nextCondLst>
            </p:seq>
            <p:seq concurrent="1" nextAc="seek">
              <p:cTn id="172" restart="whenNotActive" fill="hold" evtFilter="cancelBubble" nodeType="interactiveSeq">
                <p:stCondLst>
                  <p:cond evt="onClick" delay="0">
                    <p:tgtEl>
                      <p:spTgt spid="55"/>
                    </p:tgtEl>
                  </p:cond>
                </p:stCondLst>
                <p:endSync evt="end" delay="0">
                  <p:rtn val="all"/>
                </p:endSync>
                <p:childTnLst>
                  <p:par>
                    <p:cTn id="173" fill="hold">
                      <p:stCondLst>
                        <p:cond delay="0"/>
                      </p:stCondLst>
                      <p:childTnLst>
                        <p:par>
                          <p:cTn id="174" fill="hold">
                            <p:stCondLst>
                              <p:cond delay="0"/>
                            </p:stCondLst>
                            <p:childTnLst>
                              <p:par>
                                <p:cTn id="175" presetID="1" presetClass="entr" presetSubtype="0" fill="hold" nodeType="clickEffect">
                                  <p:stCondLst>
                                    <p:cond delay="0"/>
                                  </p:stCondLst>
                                  <p:childTnLst>
                                    <p:set>
                                      <p:cBhvr>
                                        <p:cTn id="176" dur="1" fill="hold">
                                          <p:stCondLst>
                                            <p:cond delay="0"/>
                                          </p:stCondLst>
                                        </p:cTn>
                                        <p:tgtEl>
                                          <p:spTgt spid="90"/>
                                        </p:tgtEl>
                                        <p:attrNameLst>
                                          <p:attrName>style.visibility</p:attrName>
                                        </p:attrNameLst>
                                      </p:cBhvr>
                                      <p:to>
                                        <p:strVal val="visible"/>
                                      </p:to>
                                    </p:set>
                                  </p:childTnLst>
                                </p:cTn>
                              </p:par>
                            </p:childTnLst>
                          </p:cTn>
                        </p:par>
                      </p:childTnLst>
                    </p:cTn>
                  </p:par>
                </p:childTnLst>
              </p:cTn>
              <p:nextCondLst>
                <p:cond evt="onClick" delay="0">
                  <p:tgtEl>
                    <p:spTgt spid="55"/>
                  </p:tgtEl>
                </p:cond>
              </p:nextCondLst>
            </p:seq>
            <p:seq concurrent="1" nextAc="seek">
              <p:cTn id="177" restart="whenNotActive" fill="hold" evtFilter="cancelBubble" nodeType="interactiveSeq">
                <p:stCondLst>
                  <p:cond evt="onClick" delay="0">
                    <p:tgtEl>
                      <p:spTgt spid="90"/>
                    </p:tgtEl>
                  </p:cond>
                </p:stCondLst>
                <p:endSync evt="end" delay="0">
                  <p:rtn val="all"/>
                </p:endSync>
                <p:childTnLst>
                  <p:par>
                    <p:cTn id="178" fill="hold">
                      <p:stCondLst>
                        <p:cond delay="0"/>
                      </p:stCondLst>
                      <p:childTnLst>
                        <p:par>
                          <p:cTn id="179" fill="hold">
                            <p:stCondLst>
                              <p:cond delay="0"/>
                            </p:stCondLst>
                            <p:childTnLst>
                              <p:par>
                                <p:cTn id="180" presetID="1" presetClass="exit" presetSubtype="0" fill="hold" nodeType="clickEffect">
                                  <p:stCondLst>
                                    <p:cond delay="0"/>
                                  </p:stCondLst>
                                  <p:childTnLst>
                                    <p:set>
                                      <p:cBhvr>
                                        <p:cTn id="181" dur="1" fill="hold">
                                          <p:stCondLst>
                                            <p:cond delay="0"/>
                                          </p:stCondLst>
                                        </p:cTn>
                                        <p:tgtEl>
                                          <p:spTgt spid="90"/>
                                        </p:tgtEl>
                                        <p:attrNameLst>
                                          <p:attrName>style.visibility</p:attrName>
                                        </p:attrNameLst>
                                      </p:cBhvr>
                                      <p:to>
                                        <p:strVal val="hidden"/>
                                      </p:to>
                                    </p:set>
                                  </p:childTnLst>
                                </p:cTn>
                              </p:par>
                            </p:childTnLst>
                          </p:cTn>
                        </p:par>
                      </p:childTnLst>
                    </p:cTn>
                  </p:par>
                </p:childTnLst>
              </p:cTn>
              <p:nextCondLst>
                <p:cond evt="onClick" delay="0">
                  <p:tgtEl>
                    <p:spTgt spid="90"/>
                  </p:tgtEl>
                </p:cond>
              </p:nextCondLst>
            </p:seq>
            <p:seq concurrent="1" nextAc="seek">
              <p:cTn id="182" restart="whenNotActive" fill="hold" evtFilter="cancelBubble" nodeType="interactiveSeq">
                <p:stCondLst>
                  <p:cond evt="onClick" delay="0">
                    <p:tgtEl>
                      <p:spTgt spid="83"/>
                    </p:tgtEl>
                  </p:cond>
                </p:stCondLst>
                <p:endSync evt="end" delay="0">
                  <p:rtn val="all"/>
                </p:endSync>
                <p:childTnLst>
                  <p:par>
                    <p:cTn id="183" fill="hold">
                      <p:stCondLst>
                        <p:cond delay="0"/>
                      </p:stCondLst>
                      <p:childTnLst>
                        <p:par>
                          <p:cTn id="184" fill="hold">
                            <p:stCondLst>
                              <p:cond delay="0"/>
                            </p:stCondLst>
                            <p:childTnLst>
                              <p:par>
                                <p:cTn id="185" presetID="1" presetClass="entr" presetSubtype="0" fill="hold" nodeType="clickEffect">
                                  <p:stCondLst>
                                    <p:cond delay="0"/>
                                  </p:stCondLst>
                                  <p:childTnLst>
                                    <p:set>
                                      <p:cBhvr>
                                        <p:cTn id="186" dur="1" fill="hold">
                                          <p:stCondLst>
                                            <p:cond delay="0"/>
                                          </p:stCondLst>
                                        </p:cTn>
                                        <p:tgtEl>
                                          <p:spTgt spid="108"/>
                                        </p:tgtEl>
                                        <p:attrNameLst>
                                          <p:attrName>style.visibility</p:attrName>
                                        </p:attrNameLst>
                                      </p:cBhvr>
                                      <p:to>
                                        <p:strVal val="visible"/>
                                      </p:to>
                                    </p:set>
                                  </p:childTnLst>
                                </p:cTn>
                              </p:par>
                            </p:childTnLst>
                          </p:cTn>
                        </p:par>
                      </p:childTnLst>
                    </p:cTn>
                  </p:par>
                </p:childTnLst>
              </p:cTn>
              <p:nextCondLst>
                <p:cond evt="onClick" delay="0">
                  <p:tgtEl>
                    <p:spTgt spid="83"/>
                  </p:tgtEl>
                </p:cond>
              </p:nextCondLst>
            </p:seq>
            <p:seq concurrent="1" nextAc="seek">
              <p:cTn id="187" restart="whenNotActive" fill="hold" evtFilter="cancelBubble" nodeType="interactiveSeq">
                <p:stCondLst>
                  <p:cond evt="onClick" delay="0">
                    <p:tgtEl>
                      <p:spTgt spid="108"/>
                    </p:tgtEl>
                  </p:cond>
                </p:stCondLst>
                <p:endSync evt="end" delay="0">
                  <p:rtn val="all"/>
                </p:endSync>
                <p:childTnLst>
                  <p:par>
                    <p:cTn id="188" fill="hold">
                      <p:stCondLst>
                        <p:cond delay="0"/>
                      </p:stCondLst>
                      <p:childTnLst>
                        <p:par>
                          <p:cTn id="189" fill="hold">
                            <p:stCondLst>
                              <p:cond delay="0"/>
                            </p:stCondLst>
                            <p:childTnLst>
                              <p:par>
                                <p:cTn id="190" presetID="1" presetClass="exit" presetSubtype="0" fill="hold" nodeType="clickEffect">
                                  <p:stCondLst>
                                    <p:cond delay="0"/>
                                  </p:stCondLst>
                                  <p:childTnLst>
                                    <p:set>
                                      <p:cBhvr>
                                        <p:cTn id="191" dur="1" fill="hold">
                                          <p:stCondLst>
                                            <p:cond delay="0"/>
                                          </p:stCondLst>
                                        </p:cTn>
                                        <p:tgtEl>
                                          <p:spTgt spid="108"/>
                                        </p:tgtEl>
                                        <p:attrNameLst>
                                          <p:attrName>style.visibility</p:attrName>
                                        </p:attrNameLst>
                                      </p:cBhvr>
                                      <p:to>
                                        <p:strVal val="hidden"/>
                                      </p:to>
                                    </p:set>
                                  </p:childTnLst>
                                </p:cTn>
                              </p:par>
                            </p:childTnLst>
                          </p:cTn>
                        </p:par>
                      </p:childTnLst>
                    </p:cTn>
                  </p:par>
                </p:childTnLst>
              </p:cTn>
              <p:nextCondLst>
                <p:cond evt="onClick" delay="0">
                  <p:tgtEl>
                    <p:spTgt spid="108"/>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15" name="overview button">
            <a:hlinkClick r:id="rId3" action="ppaction://hlinksldjump"/>
            <a:extLst>
              <a:ext uri="{FF2B5EF4-FFF2-40B4-BE49-F238E27FC236}">
                <a16:creationId xmlns:a16="http://schemas.microsoft.com/office/drawing/2014/main" id="{128DFDA2-9AC5-D14E-B61D-41F66B254136}"/>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vertical lines">
            <a:extLst>
              <a:ext uri="{FF2B5EF4-FFF2-40B4-BE49-F238E27FC236}">
                <a16:creationId xmlns:a16="http://schemas.microsoft.com/office/drawing/2014/main" id="{4A2F9796-4256-BA40-8C1F-BEA06EF4CED8}"/>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dates">
            <a:extLst>
              <a:ext uri="{FF2B5EF4-FFF2-40B4-BE49-F238E27FC236}">
                <a16:creationId xmlns:a16="http://schemas.microsoft.com/office/drawing/2014/main" id="{A31F02A9-C8DB-544C-913F-9891548FEB62}"/>
              </a:ext>
            </a:extLst>
          </p:cNvPr>
          <p:cNvGrpSpPr/>
          <p:nvPr/>
        </p:nvGrpSpPr>
        <p:grpSpPr>
          <a:xfrm>
            <a:off x="846197" y="539234"/>
            <a:ext cx="9831203" cy="369332"/>
            <a:chOff x="1049397" y="539234"/>
            <a:chExt cx="9831203" cy="369332"/>
          </a:xfrm>
        </p:grpSpPr>
        <p:sp>
          <p:nvSpPr>
            <p:cNvPr id="41" name="1985">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2015</a:t>
              </a:r>
            </a:p>
          </p:txBody>
        </p:sp>
        <p:sp>
          <p:nvSpPr>
            <p:cNvPr id="42" name="1986">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2016</a:t>
              </a:r>
            </a:p>
          </p:txBody>
        </p:sp>
        <p:sp>
          <p:nvSpPr>
            <p:cNvPr id="43" name="198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2017</a:t>
              </a:r>
            </a:p>
          </p:txBody>
        </p:sp>
        <p:sp>
          <p:nvSpPr>
            <p:cNvPr id="44" name="198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2018</a:t>
              </a:r>
            </a:p>
          </p:txBody>
        </p:sp>
        <p:sp>
          <p:nvSpPr>
            <p:cNvPr id="45" name="198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2019</a:t>
              </a:r>
            </a:p>
          </p:txBody>
        </p:sp>
        <p:sp>
          <p:nvSpPr>
            <p:cNvPr id="46" name="199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2020</a:t>
              </a:r>
            </a:p>
          </p:txBody>
        </p:sp>
      </p:grpSp>
      <p:grpSp>
        <p:nvGrpSpPr>
          <p:cNvPr id="180" name="2020 teal">
            <a:extLst>
              <a:ext uri="{FF2B5EF4-FFF2-40B4-BE49-F238E27FC236}">
                <a16:creationId xmlns:a16="http://schemas.microsoft.com/office/drawing/2014/main" id="{3E8E6B4D-312B-BD4A-A0FB-4170ACC15F36}"/>
              </a:ext>
            </a:extLst>
          </p:cNvPr>
          <p:cNvGrpSpPr/>
          <p:nvPr/>
        </p:nvGrpSpPr>
        <p:grpSpPr>
          <a:xfrm>
            <a:off x="10276242" y="4420264"/>
            <a:ext cx="1740049" cy="374461"/>
            <a:chOff x="5191225" y="2672397"/>
            <a:chExt cx="1740049" cy="374461"/>
          </a:xfrm>
        </p:grpSpPr>
        <p:sp>
          <p:nvSpPr>
            <p:cNvPr id="181" name="Oval 180">
              <a:extLst>
                <a:ext uri="{FF2B5EF4-FFF2-40B4-BE49-F238E27FC236}">
                  <a16:creationId xmlns:a16="http://schemas.microsoft.com/office/drawing/2014/main" id="{09E6FD7A-DD66-F745-9778-8E368D40BEDF}"/>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2" name="TextBox 181">
              <a:extLst>
                <a:ext uri="{FF2B5EF4-FFF2-40B4-BE49-F238E27FC236}">
                  <a16:creationId xmlns:a16="http://schemas.microsoft.com/office/drawing/2014/main" id="{69C0B517-7F4D-1747-A053-6825160EB3F2}"/>
                </a:ext>
              </a:extLst>
            </p:cNvPr>
            <p:cNvSpPr txBox="1"/>
            <p:nvPr/>
          </p:nvSpPr>
          <p:spPr>
            <a:xfrm>
              <a:off x="5285505" y="2672397"/>
              <a:ext cx="1645769" cy="374461"/>
            </a:xfrm>
            <a:prstGeom prst="rect">
              <a:avLst/>
            </a:prstGeom>
            <a:noFill/>
          </p:spPr>
          <p:txBody>
            <a:bodyPr wrap="square" lIns="182880" rtlCol="0">
              <a:spAutoFit/>
            </a:bodyPr>
            <a:lstStyle/>
            <a:p>
              <a:pPr>
                <a:lnSpc>
                  <a:spcPts val="1050"/>
                </a:lnSpc>
              </a:pPr>
              <a:r>
                <a:rPr lang="en-US" sz="1000" dirty="0"/>
                <a:t>Citrus greening - detection</a:t>
              </a:r>
              <a:endParaRPr lang="en-US" sz="1000" i="1" dirty="0"/>
            </a:p>
          </p:txBody>
        </p:sp>
        <p:cxnSp>
          <p:nvCxnSpPr>
            <p:cNvPr id="184" name="Straight Connector 183">
              <a:extLst>
                <a:ext uri="{FF2B5EF4-FFF2-40B4-BE49-F238E27FC236}">
                  <a16:creationId xmlns:a16="http://schemas.microsoft.com/office/drawing/2014/main" id="{831150DA-BE3A-F24F-BEE2-BA499153AB2D}"/>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67" name="2020 gold 2">
            <a:extLst>
              <a:ext uri="{FF2B5EF4-FFF2-40B4-BE49-F238E27FC236}">
                <a16:creationId xmlns:a16="http://schemas.microsoft.com/office/drawing/2014/main" id="{C80207F0-4118-214C-A48F-687F845B34A2}"/>
              </a:ext>
            </a:extLst>
          </p:cNvPr>
          <p:cNvGrpSpPr/>
          <p:nvPr/>
        </p:nvGrpSpPr>
        <p:grpSpPr>
          <a:xfrm>
            <a:off x="10261796" y="3873507"/>
            <a:ext cx="1817250" cy="400110"/>
            <a:chOff x="3801979" y="2662872"/>
            <a:chExt cx="1817250" cy="400110"/>
          </a:xfrm>
        </p:grpSpPr>
        <p:sp>
          <p:nvSpPr>
            <p:cNvPr id="68" name="Oval 67">
              <a:extLst>
                <a:ext uri="{FF2B5EF4-FFF2-40B4-BE49-F238E27FC236}">
                  <a16:creationId xmlns:a16="http://schemas.microsoft.com/office/drawing/2014/main" id="{AE474D6C-01B1-B74E-9304-CEB14E1DB2A2}"/>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ACC32DF1-05DC-124D-B049-DC5E59566DE0}"/>
                </a:ext>
              </a:extLst>
            </p:cNvPr>
            <p:cNvSpPr txBox="1"/>
            <p:nvPr/>
          </p:nvSpPr>
          <p:spPr>
            <a:xfrm>
              <a:off x="3891053" y="2662872"/>
              <a:ext cx="1728176" cy="400110"/>
            </a:xfrm>
            <a:prstGeom prst="rect">
              <a:avLst/>
            </a:prstGeom>
            <a:noFill/>
          </p:spPr>
          <p:txBody>
            <a:bodyPr wrap="square" lIns="182880" rtlCol="0">
              <a:spAutoFit/>
            </a:bodyPr>
            <a:lstStyle/>
            <a:p>
              <a:r>
                <a:rPr lang="en-US" sz="1000" dirty="0"/>
                <a:t>AGRO Division </a:t>
              </a:r>
            </a:p>
            <a:p>
              <a:r>
                <a:rPr lang="en-US" sz="1000" dirty="0"/>
                <a:t>membership is ~1250</a:t>
              </a:r>
            </a:p>
          </p:txBody>
        </p:sp>
        <p:cxnSp>
          <p:nvCxnSpPr>
            <p:cNvPr id="70" name="Straight Connector 69">
              <a:extLst>
                <a:ext uri="{FF2B5EF4-FFF2-40B4-BE49-F238E27FC236}">
                  <a16:creationId xmlns:a16="http://schemas.microsoft.com/office/drawing/2014/main" id="{4FC1E829-071A-A849-BE46-D2EE5A142F25}"/>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75" name="2020 gold">
            <a:extLst>
              <a:ext uri="{FF2B5EF4-FFF2-40B4-BE49-F238E27FC236}">
                <a16:creationId xmlns:a16="http://schemas.microsoft.com/office/drawing/2014/main" id="{EBD38FE3-09AB-1B40-A1CB-0E7643D2119A}"/>
              </a:ext>
            </a:extLst>
          </p:cNvPr>
          <p:cNvGrpSpPr/>
          <p:nvPr/>
        </p:nvGrpSpPr>
        <p:grpSpPr>
          <a:xfrm>
            <a:off x="10261796" y="3290864"/>
            <a:ext cx="1817250" cy="553998"/>
            <a:chOff x="3801979" y="2662872"/>
            <a:chExt cx="1817250" cy="553998"/>
          </a:xfrm>
        </p:grpSpPr>
        <p:sp>
          <p:nvSpPr>
            <p:cNvPr id="76" name="Oval 75">
              <a:extLst>
                <a:ext uri="{FF2B5EF4-FFF2-40B4-BE49-F238E27FC236}">
                  <a16:creationId xmlns:a16="http://schemas.microsoft.com/office/drawing/2014/main" id="{482B53BE-E93F-194A-9888-29AEE99EC138}"/>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20D96066-B35A-154A-932D-B0C7692E13A3}"/>
                </a:ext>
              </a:extLst>
            </p:cNvPr>
            <p:cNvSpPr txBox="1"/>
            <p:nvPr/>
          </p:nvSpPr>
          <p:spPr>
            <a:xfrm>
              <a:off x="3891053" y="2662872"/>
              <a:ext cx="1728176" cy="553998"/>
            </a:xfrm>
            <a:prstGeom prst="rect">
              <a:avLst/>
            </a:prstGeom>
            <a:noFill/>
          </p:spPr>
          <p:txBody>
            <a:bodyPr wrap="square" lIns="182880" rtlCol="0">
              <a:spAutoFit/>
            </a:bodyPr>
            <a:lstStyle/>
            <a:p>
              <a:r>
                <a:rPr lang="en-US" sz="1000" dirty="0"/>
                <a:t>AGRO celebrates 50th anniversary </a:t>
              </a:r>
              <a:br>
                <a:rPr lang="en-US" sz="1000" dirty="0"/>
              </a:br>
              <a:r>
                <a:rPr lang="en-US" sz="1000" dirty="0"/>
                <a:t>virtually</a:t>
              </a:r>
            </a:p>
          </p:txBody>
        </p:sp>
        <p:cxnSp>
          <p:nvCxnSpPr>
            <p:cNvPr id="78" name="Straight Connector 77">
              <a:extLst>
                <a:ext uri="{FF2B5EF4-FFF2-40B4-BE49-F238E27FC236}">
                  <a16:creationId xmlns:a16="http://schemas.microsoft.com/office/drawing/2014/main" id="{A42D1186-248E-DE4F-8ECA-A6914380E604}"/>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30" name="2020 green">
            <a:extLst>
              <a:ext uri="{FF2B5EF4-FFF2-40B4-BE49-F238E27FC236}">
                <a16:creationId xmlns:a16="http://schemas.microsoft.com/office/drawing/2014/main" id="{7401E3F6-EBB1-B747-834B-38F093DFB35B}"/>
              </a:ext>
            </a:extLst>
          </p:cNvPr>
          <p:cNvGrpSpPr/>
          <p:nvPr/>
        </p:nvGrpSpPr>
        <p:grpSpPr>
          <a:xfrm>
            <a:off x="10277947" y="1146596"/>
            <a:ext cx="1817250" cy="1169551"/>
            <a:chOff x="3801979" y="2662872"/>
            <a:chExt cx="1817250" cy="1169551"/>
          </a:xfrm>
        </p:grpSpPr>
        <p:sp>
          <p:nvSpPr>
            <p:cNvPr id="131" name="Oval 130">
              <a:extLst>
                <a:ext uri="{FF2B5EF4-FFF2-40B4-BE49-F238E27FC236}">
                  <a16:creationId xmlns:a16="http://schemas.microsoft.com/office/drawing/2014/main" id="{AB5034C3-1367-A246-9407-69E6E1B8356D}"/>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TextBox 131">
              <a:extLst>
                <a:ext uri="{FF2B5EF4-FFF2-40B4-BE49-F238E27FC236}">
                  <a16:creationId xmlns:a16="http://schemas.microsoft.com/office/drawing/2014/main" id="{67D557E9-1800-9D41-ABC5-CE6065EFFB54}"/>
                </a:ext>
              </a:extLst>
            </p:cNvPr>
            <p:cNvSpPr txBox="1"/>
            <p:nvPr/>
          </p:nvSpPr>
          <p:spPr>
            <a:xfrm>
              <a:off x="3891053" y="2662872"/>
              <a:ext cx="1728176" cy="1169551"/>
            </a:xfrm>
            <a:prstGeom prst="rect">
              <a:avLst/>
            </a:prstGeom>
            <a:noFill/>
          </p:spPr>
          <p:txBody>
            <a:bodyPr wrap="square" lIns="182880" rtlCol="0">
              <a:spAutoFit/>
            </a:bodyPr>
            <a:lstStyle/>
            <a:p>
              <a:r>
                <a:rPr lang="en-US" sz="1000" dirty="0"/>
                <a:t>BASF’s </a:t>
              </a:r>
              <a:r>
                <a:rPr lang="en-US" sz="1000" dirty="0" err="1"/>
                <a:t>cinmethylin</a:t>
              </a:r>
              <a:r>
                <a:rPr lang="en-US" sz="1000" dirty="0"/>
                <a:t> </a:t>
              </a:r>
              <a:br>
                <a:rPr lang="en-US" sz="1000" dirty="0"/>
              </a:br>
              <a:r>
                <a:rPr lang="en-US" sz="1000" dirty="0"/>
                <a:t>receives first new </a:t>
              </a:r>
            </a:p>
            <a:p>
              <a:r>
                <a:rPr lang="en-US" sz="1000" dirty="0"/>
                <a:t>mode of action classification by </a:t>
              </a:r>
              <a:br>
                <a:rPr lang="en-US" sz="1000" dirty="0"/>
              </a:br>
              <a:r>
                <a:rPr lang="en-US" sz="1000" dirty="0"/>
                <a:t>Herbicide Resistance </a:t>
              </a:r>
              <a:br>
                <a:rPr lang="en-US" sz="1000" dirty="0"/>
              </a:br>
              <a:r>
                <a:rPr lang="en-US" sz="1000" dirty="0"/>
                <a:t>Action Committee </a:t>
              </a:r>
            </a:p>
            <a:p>
              <a:r>
                <a:rPr lang="en-US" sz="1000" dirty="0"/>
                <a:t>since 1985</a:t>
              </a:r>
            </a:p>
          </p:txBody>
        </p:sp>
        <p:cxnSp>
          <p:nvCxnSpPr>
            <p:cNvPr id="133" name="Straight Connector 132">
              <a:extLst>
                <a:ext uri="{FF2B5EF4-FFF2-40B4-BE49-F238E27FC236}">
                  <a16:creationId xmlns:a16="http://schemas.microsoft.com/office/drawing/2014/main" id="{A8D7F593-B9BA-2143-92C5-AB91B7471D5A}"/>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91" name="2019 gold">
            <a:extLst>
              <a:ext uri="{FF2B5EF4-FFF2-40B4-BE49-F238E27FC236}">
                <a16:creationId xmlns:a16="http://schemas.microsoft.com/office/drawing/2014/main" id="{9DA025CB-4560-B941-BD5B-C25987B96F2D}"/>
              </a:ext>
            </a:extLst>
          </p:cNvPr>
          <p:cNvGrpSpPr/>
          <p:nvPr/>
        </p:nvGrpSpPr>
        <p:grpSpPr>
          <a:xfrm>
            <a:off x="8431616" y="3867090"/>
            <a:ext cx="1817250" cy="400110"/>
            <a:chOff x="3801979" y="2662872"/>
            <a:chExt cx="1817250" cy="400110"/>
          </a:xfrm>
        </p:grpSpPr>
        <p:sp>
          <p:nvSpPr>
            <p:cNvPr id="192" name="Oval 191">
              <a:extLst>
                <a:ext uri="{FF2B5EF4-FFF2-40B4-BE49-F238E27FC236}">
                  <a16:creationId xmlns:a16="http://schemas.microsoft.com/office/drawing/2014/main" id="{C066D0DB-5BC0-664F-9EAF-7F78EC39752F}"/>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TextBox 192">
              <a:extLst>
                <a:ext uri="{FF2B5EF4-FFF2-40B4-BE49-F238E27FC236}">
                  <a16:creationId xmlns:a16="http://schemas.microsoft.com/office/drawing/2014/main" id="{DFC1DCD9-059E-034B-A36D-989F58F61FA1}"/>
                </a:ext>
              </a:extLst>
            </p:cNvPr>
            <p:cNvSpPr txBox="1"/>
            <p:nvPr/>
          </p:nvSpPr>
          <p:spPr>
            <a:xfrm>
              <a:off x="3891053" y="2662872"/>
              <a:ext cx="1728176" cy="400110"/>
            </a:xfrm>
            <a:prstGeom prst="rect">
              <a:avLst/>
            </a:prstGeom>
            <a:noFill/>
          </p:spPr>
          <p:txBody>
            <a:bodyPr wrap="square" lIns="182880" rtlCol="0">
              <a:spAutoFit/>
            </a:bodyPr>
            <a:lstStyle/>
            <a:p>
              <a:r>
                <a:rPr lang="en-US" sz="1000" dirty="0"/>
                <a:t>AGRO has now sponsored 106 ACS Symposium books</a:t>
              </a:r>
            </a:p>
          </p:txBody>
        </p:sp>
        <p:cxnSp>
          <p:nvCxnSpPr>
            <p:cNvPr id="194" name="Straight Connector 193">
              <a:extLst>
                <a:ext uri="{FF2B5EF4-FFF2-40B4-BE49-F238E27FC236}">
                  <a16:creationId xmlns:a16="http://schemas.microsoft.com/office/drawing/2014/main" id="{758378C6-F392-E944-9C5A-2936EAD1CE94}"/>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58" name="2019 orange ">
            <a:extLst>
              <a:ext uri="{FF2B5EF4-FFF2-40B4-BE49-F238E27FC236}">
                <a16:creationId xmlns:a16="http://schemas.microsoft.com/office/drawing/2014/main" id="{FD19733A-72DB-E444-9B47-2F04E091B979}"/>
              </a:ext>
            </a:extLst>
          </p:cNvPr>
          <p:cNvGrpSpPr/>
          <p:nvPr/>
        </p:nvGrpSpPr>
        <p:grpSpPr>
          <a:xfrm>
            <a:off x="8438322" y="2975150"/>
            <a:ext cx="1712342" cy="707886"/>
            <a:chOff x="3801979" y="2662872"/>
            <a:chExt cx="1712342" cy="707886"/>
          </a:xfrm>
        </p:grpSpPr>
        <p:sp>
          <p:nvSpPr>
            <p:cNvPr id="159" name="Oval 158">
              <a:extLst>
                <a:ext uri="{FF2B5EF4-FFF2-40B4-BE49-F238E27FC236}">
                  <a16:creationId xmlns:a16="http://schemas.microsoft.com/office/drawing/2014/main" id="{0A46447D-695D-7645-A282-AEDC3BFB6A87}"/>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TextBox 159">
              <a:extLst>
                <a:ext uri="{FF2B5EF4-FFF2-40B4-BE49-F238E27FC236}">
                  <a16:creationId xmlns:a16="http://schemas.microsoft.com/office/drawing/2014/main" id="{6FAA1602-421C-1641-A6D3-DC8F399C326F}"/>
                </a:ext>
              </a:extLst>
            </p:cNvPr>
            <p:cNvSpPr txBox="1"/>
            <p:nvPr/>
          </p:nvSpPr>
          <p:spPr>
            <a:xfrm>
              <a:off x="3891053" y="2662872"/>
              <a:ext cx="1623268" cy="707886"/>
            </a:xfrm>
            <a:prstGeom prst="rect">
              <a:avLst/>
            </a:prstGeom>
            <a:noFill/>
          </p:spPr>
          <p:txBody>
            <a:bodyPr wrap="square" lIns="182880" rtlCol="0">
              <a:spAutoFit/>
            </a:bodyPr>
            <a:lstStyle/>
            <a:p>
              <a:r>
                <a:rPr lang="en-US" sz="1000" dirty="0"/>
                <a:t>EPA Administrator Andrew Wheeler signs a directive for reduced animal testing</a:t>
              </a:r>
            </a:p>
          </p:txBody>
        </p:sp>
        <p:cxnSp>
          <p:nvCxnSpPr>
            <p:cNvPr id="161" name="Straight Connector 160">
              <a:extLst>
                <a:ext uri="{FF2B5EF4-FFF2-40B4-BE49-F238E27FC236}">
                  <a16:creationId xmlns:a16="http://schemas.microsoft.com/office/drawing/2014/main" id="{FE1A7DA5-4941-8D42-8676-AC35A966CB67}"/>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71" name="2019 green">
            <a:extLst>
              <a:ext uri="{FF2B5EF4-FFF2-40B4-BE49-F238E27FC236}">
                <a16:creationId xmlns:a16="http://schemas.microsoft.com/office/drawing/2014/main" id="{45936A5A-2B09-D347-BF5E-71A0E6AE3207}"/>
              </a:ext>
            </a:extLst>
          </p:cNvPr>
          <p:cNvGrpSpPr/>
          <p:nvPr/>
        </p:nvGrpSpPr>
        <p:grpSpPr>
          <a:xfrm>
            <a:off x="8440948" y="1146596"/>
            <a:ext cx="1817250" cy="707886"/>
            <a:chOff x="3801979" y="2662872"/>
            <a:chExt cx="1817250" cy="707886"/>
          </a:xfrm>
        </p:grpSpPr>
        <p:sp>
          <p:nvSpPr>
            <p:cNvPr id="72" name="Oval 71">
              <a:extLst>
                <a:ext uri="{FF2B5EF4-FFF2-40B4-BE49-F238E27FC236}">
                  <a16:creationId xmlns:a16="http://schemas.microsoft.com/office/drawing/2014/main" id="{F8F5621C-B0C1-D144-BF3A-21F929C1A7A5}"/>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a:extLst>
                <a:ext uri="{FF2B5EF4-FFF2-40B4-BE49-F238E27FC236}">
                  <a16:creationId xmlns:a16="http://schemas.microsoft.com/office/drawing/2014/main" id="{3F187AFB-07E1-C141-A18D-AE4E810285EE}"/>
                </a:ext>
              </a:extLst>
            </p:cNvPr>
            <p:cNvSpPr txBox="1"/>
            <p:nvPr/>
          </p:nvSpPr>
          <p:spPr>
            <a:xfrm>
              <a:off x="3891053" y="2662872"/>
              <a:ext cx="1728176" cy="707886"/>
            </a:xfrm>
            <a:prstGeom prst="rect">
              <a:avLst/>
            </a:prstGeom>
            <a:noFill/>
          </p:spPr>
          <p:txBody>
            <a:bodyPr wrap="square" lIns="182880" rtlCol="0">
              <a:spAutoFit/>
            </a:bodyPr>
            <a:lstStyle/>
            <a:p>
              <a:r>
                <a:rPr lang="en-US" sz="1000" dirty="0"/>
                <a:t>Corteva </a:t>
              </a:r>
              <a:r>
                <a:rPr lang="en-US" sz="1000" dirty="0" err="1"/>
                <a:t>Agriscience</a:t>
              </a:r>
              <a:r>
                <a:rPr lang="en-US" sz="1000" dirty="0"/>
                <a:t> </a:t>
              </a:r>
              <a:br>
                <a:rPr lang="en-US" sz="1000" dirty="0"/>
              </a:br>
              <a:r>
                <a:rPr lang="en-US" sz="1000" dirty="0"/>
                <a:t>formed from combination of Dow AgroSciences and DuPont interests</a:t>
              </a:r>
            </a:p>
          </p:txBody>
        </p:sp>
        <p:cxnSp>
          <p:nvCxnSpPr>
            <p:cNvPr id="74" name="Straight Connector 73">
              <a:extLst>
                <a:ext uri="{FF2B5EF4-FFF2-40B4-BE49-F238E27FC236}">
                  <a16:creationId xmlns:a16="http://schemas.microsoft.com/office/drawing/2014/main" id="{FC60D402-DDA1-964A-9852-52FBD695EE29}"/>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63" name="2018 green 4">
            <a:extLst>
              <a:ext uri="{FF2B5EF4-FFF2-40B4-BE49-F238E27FC236}">
                <a16:creationId xmlns:a16="http://schemas.microsoft.com/office/drawing/2014/main" id="{4F714F1D-FD93-7D4A-9581-E19AAF6C9D6B}"/>
              </a:ext>
            </a:extLst>
          </p:cNvPr>
          <p:cNvGrpSpPr/>
          <p:nvPr/>
        </p:nvGrpSpPr>
        <p:grpSpPr>
          <a:xfrm>
            <a:off x="6603522" y="2971800"/>
            <a:ext cx="1817250" cy="707886"/>
            <a:chOff x="3801979" y="2662872"/>
            <a:chExt cx="1817250" cy="707886"/>
          </a:xfrm>
        </p:grpSpPr>
        <p:sp>
          <p:nvSpPr>
            <p:cNvPr id="64" name="Oval 63">
              <a:extLst>
                <a:ext uri="{FF2B5EF4-FFF2-40B4-BE49-F238E27FC236}">
                  <a16:creationId xmlns:a16="http://schemas.microsoft.com/office/drawing/2014/main" id="{9182E507-B5ED-DC4A-84A3-4A4558632902}"/>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94B3E16A-7EF6-D24D-856C-1A7E9ABD6431}"/>
                </a:ext>
              </a:extLst>
            </p:cNvPr>
            <p:cNvSpPr txBox="1"/>
            <p:nvPr/>
          </p:nvSpPr>
          <p:spPr>
            <a:xfrm>
              <a:off x="3891053" y="2662872"/>
              <a:ext cx="1728176" cy="707886"/>
            </a:xfrm>
            <a:prstGeom prst="rect">
              <a:avLst/>
            </a:prstGeom>
            <a:noFill/>
          </p:spPr>
          <p:txBody>
            <a:bodyPr wrap="square" lIns="182880" rtlCol="0">
              <a:spAutoFit/>
            </a:bodyPr>
            <a:lstStyle/>
            <a:p>
              <a:r>
                <a:rPr lang="en-US" sz="1000" dirty="0"/>
                <a:t>8,495,229 Acres US farmland estimated by USDA for Organic Production</a:t>
              </a:r>
            </a:p>
          </p:txBody>
        </p:sp>
        <p:cxnSp>
          <p:nvCxnSpPr>
            <p:cNvPr id="66" name="Straight Connector 65">
              <a:extLst>
                <a:ext uri="{FF2B5EF4-FFF2-40B4-BE49-F238E27FC236}">
                  <a16:creationId xmlns:a16="http://schemas.microsoft.com/office/drawing/2014/main" id="{889F4406-FDA6-2448-8E65-59BF4BFC30A9}"/>
                </a:ext>
              </a:extLst>
            </p:cNvPr>
            <p:cNvCxnSpPr>
              <a:cxnSpLocks/>
            </p:cNvCxnSpPr>
            <p:nvPr/>
          </p:nvCxnSpPr>
          <p:spPr>
            <a:xfrm>
              <a:off x="3930650" y="2775849"/>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59" name="2018 green 3">
            <a:extLst>
              <a:ext uri="{FF2B5EF4-FFF2-40B4-BE49-F238E27FC236}">
                <a16:creationId xmlns:a16="http://schemas.microsoft.com/office/drawing/2014/main" id="{FE7FAF20-B9EE-A74A-B985-A5F2016BE6B6}"/>
              </a:ext>
            </a:extLst>
          </p:cNvPr>
          <p:cNvGrpSpPr/>
          <p:nvPr/>
        </p:nvGrpSpPr>
        <p:grpSpPr>
          <a:xfrm>
            <a:off x="6603522" y="2393834"/>
            <a:ext cx="1817250" cy="553998"/>
            <a:chOff x="3801979" y="2662872"/>
            <a:chExt cx="1817250" cy="553998"/>
          </a:xfrm>
        </p:grpSpPr>
        <p:sp>
          <p:nvSpPr>
            <p:cNvPr id="60" name="Oval 59">
              <a:extLst>
                <a:ext uri="{FF2B5EF4-FFF2-40B4-BE49-F238E27FC236}">
                  <a16:creationId xmlns:a16="http://schemas.microsoft.com/office/drawing/2014/main" id="{C5E25570-B7FA-B944-BE53-9AEA2EDAEA60}"/>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71214D14-2EDD-5A46-A9B5-89EE82FAEB53}"/>
                </a:ext>
              </a:extLst>
            </p:cNvPr>
            <p:cNvSpPr txBox="1"/>
            <p:nvPr/>
          </p:nvSpPr>
          <p:spPr>
            <a:xfrm>
              <a:off x="3891053" y="2662872"/>
              <a:ext cx="1728176" cy="553998"/>
            </a:xfrm>
            <a:prstGeom prst="rect">
              <a:avLst/>
            </a:prstGeom>
            <a:noFill/>
          </p:spPr>
          <p:txBody>
            <a:bodyPr wrap="square" lIns="182880" rtlCol="0">
              <a:spAutoFit/>
            </a:bodyPr>
            <a:lstStyle/>
            <a:p>
              <a:r>
                <a:rPr lang="en-US" sz="1000" dirty="0"/>
                <a:t>Ongoing responses to Dirty Dozen Lists from Alliance for Food and Farming </a:t>
              </a:r>
            </a:p>
          </p:txBody>
        </p:sp>
        <p:cxnSp>
          <p:nvCxnSpPr>
            <p:cNvPr id="62" name="Straight Connector 61">
              <a:extLst>
                <a:ext uri="{FF2B5EF4-FFF2-40B4-BE49-F238E27FC236}">
                  <a16:creationId xmlns:a16="http://schemas.microsoft.com/office/drawing/2014/main" id="{F9948A9F-C28B-2A43-A534-EEBBD4602852}"/>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55" name="2018 green 2">
            <a:extLst>
              <a:ext uri="{FF2B5EF4-FFF2-40B4-BE49-F238E27FC236}">
                <a16:creationId xmlns:a16="http://schemas.microsoft.com/office/drawing/2014/main" id="{AB293D55-54D1-5943-8F16-943DC4D4C684}"/>
              </a:ext>
            </a:extLst>
          </p:cNvPr>
          <p:cNvGrpSpPr/>
          <p:nvPr/>
        </p:nvGrpSpPr>
        <p:grpSpPr>
          <a:xfrm>
            <a:off x="6603522" y="1692217"/>
            <a:ext cx="1817250" cy="707886"/>
            <a:chOff x="3801979" y="2662872"/>
            <a:chExt cx="1817250" cy="707886"/>
          </a:xfrm>
        </p:grpSpPr>
        <p:sp>
          <p:nvSpPr>
            <p:cNvPr id="56" name="Oval 55">
              <a:extLst>
                <a:ext uri="{FF2B5EF4-FFF2-40B4-BE49-F238E27FC236}">
                  <a16:creationId xmlns:a16="http://schemas.microsoft.com/office/drawing/2014/main" id="{11B27F85-A938-4C46-83F7-7AB7827DD34D}"/>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E356B2A9-170E-8A4E-ACFC-EA55B6045E09}"/>
                </a:ext>
              </a:extLst>
            </p:cNvPr>
            <p:cNvSpPr txBox="1"/>
            <p:nvPr/>
          </p:nvSpPr>
          <p:spPr>
            <a:xfrm>
              <a:off x="3891053" y="2662872"/>
              <a:ext cx="1728176" cy="707886"/>
            </a:xfrm>
            <a:prstGeom prst="rect">
              <a:avLst/>
            </a:prstGeom>
            <a:noFill/>
          </p:spPr>
          <p:txBody>
            <a:bodyPr wrap="square" lIns="182880" rtlCol="0">
              <a:spAutoFit/>
            </a:bodyPr>
            <a:lstStyle/>
            <a:p>
              <a:r>
                <a:rPr lang="en-US" sz="1000" dirty="0"/>
                <a:t>Bayer announced on </a:t>
              </a:r>
              <a:br>
                <a:rPr lang="en-US" sz="1000" dirty="0"/>
              </a:br>
              <a:r>
                <a:rPr lang="en-US" sz="1000" dirty="0"/>
                <a:t>June 7, 2018 that it completed its $63-billion acquisition of Monsanto</a:t>
              </a:r>
            </a:p>
          </p:txBody>
        </p:sp>
        <p:cxnSp>
          <p:nvCxnSpPr>
            <p:cNvPr id="58" name="Straight Connector 57">
              <a:extLst>
                <a:ext uri="{FF2B5EF4-FFF2-40B4-BE49-F238E27FC236}">
                  <a16:creationId xmlns:a16="http://schemas.microsoft.com/office/drawing/2014/main" id="{A0F15ED4-334B-B34C-8925-CD3AA957E0E5}"/>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51" name="2018 green 1">
            <a:extLst>
              <a:ext uri="{FF2B5EF4-FFF2-40B4-BE49-F238E27FC236}">
                <a16:creationId xmlns:a16="http://schemas.microsoft.com/office/drawing/2014/main" id="{BDA00000-3C6C-034A-B28E-60CD9809E2F1}"/>
              </a:ext>
            </a:extLst>
          </p:cNvPr>
          <p:cNvGrpSpPr/>
          <p:nvPr/>
        </p:nvGrpSpPr>
        <p:grpSpPr>
          <a:xfrm>
            <a:off x="6603522" y="1146596"/>
            <a:ext cx="1817250" cy="553998"/>
            <a:chOff x="3801979" y="2662872"/>
            <a:chExt cx="1817250" cy="553998"/>
          </a:xfrm>
        </p:grpSpPr>
        <p:sp>
          <p:nvSpPr>
            <p:cNvPr id="52" name="Oval 51">
              <a:extLst>
                <a:ext uri="{FF2B5EF4-FFF2-40B4-BE49-F238E27FC236}">
                  <a16:creationId xmlns:a16="http://schemas.microsoft.com/office/drawing/2014/main" id="{72A1A332-ACC6-564B-B22B-020B0CFDFD20}"/>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7373D8F6-AF76-9E4E-8775-5397B5439C7A}"/>
                </a:ext>
              </a:extLst>
            </p:cNvPr>
            <p:cNvSpPr txBox="1"/>
            <p:nvPr/>
          </p:nvSpPr>
          <p:spPr>
            <a:xfrm>
              <a:off x="3891053" y="2662872"/>
              <a:ext cx="1728176" cy="553998"/>
            </a:xfrm>
            <a:prstGeom prst="rect">
              <a:avLst/>
            </a:prstGeom>
            <a:noFill/>
          </p:spPr>
          <p:txBody>
            <a:bodyPr wrap="square" lIns="182880" rtlCol="0">
              <a:spAutoFit/>
            </a:bodyPr>
            <a:lstStyle/>
            <a:p>
              <a:r>
                <a:rPr lang="en-US" sz="1000" dirty="0"/>
                <a:t>BASF acquires acquisition </a:t>
              </a:r>
              <a:br>
                <a:rPr lang="en-US" sz="1000" dirty="0"/>
              </a:br>
              <a:r>
                <a:rPr lang="en-US" sz="1000" dirty="0"/>
                <a:t>of businesses and assets from Bayer </a:t>
              </a:r>
            </a:p>
          </p:txBody>
        </p:sp>
        <p:cxnSp>
          <p:nvCxnSpPr>
            <p:cNvPr id="54" name="Straight Connector 53">
              <a:extLst>
                <a:ext uri="{FF2B5EF4-FFF2-40B4-BE49-F238E27FC236}">
                  <a16:creationId xmlns:a16="http://schemas.microsoft.com/office/drawing/2014/main" id="{01C90C83-D7C8-0A45-BB62-090F7D0A1A42}"/>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72" name="2017 teal">
            <a:extLst>
              <a:ext uri="{FF2B5EF4-FFF2-40B4-BE49-F238E27FC236}">
                <a16:creationId xmlns:a16="http://schemas.microsoft.com/office/drawing/2014/main" id="{05E45ED6-8601-234B-8C8D-1108A675ABDE}"/>
              </a:ext>
            </a:extLst>
          </p:cNvPr>
          <p:cNvGrpSpPr/>
          <p:nvPr/>
        </p:nvGrpSpPr>
        <p:grpSpPr>
          <a:xfrm>
            <a:off x="4779084" y="4420264"/>
            <a:ext cx="1740049" cy="374461"/>
            <a:chOff x="5191225" y="2672397"/>
            <a:chExt cx="1740049" cy="374461"/>
          </a:xfrm>
        </p:grpSpPr>
        <p:sp>
          <p:nvSpPr>
            <p:cNvPr id="174" name="Oval 173">
              <a:extLst>
                <a:ext uri="{FF2B5EF4-FFF2-40B4-BE49-F238E27FC236}">
                  <a16:creationId xmlns:a16="http://schemas.microsoft.com/office/drawing/2014/main" id="{55841DBB-DCAF-AD4F-B6DC-E2C59E35AC4C}"/>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5" name="TextBox 174">
              <a:extLst>
                <a:ext uri="{FF2B5EF4-FFF2-40B4-BE49-F238E27FC236}">
                  <a16:creationId xmlns:a16="http://schemas.microsoft.com/office/drawing/2014/main" id="{945D6646-ABDC-C240-AA1A-9B5DA06EC28C}"/>
                </a:ext>
              </a:extLst>
            </p:cNvPr>
            <p:cNvSpPr txBox="1"/>
            <p:nvPr/>
          </p:nvSpPr>
          <p:spPr>
            <a:xfrm>
              <a:off x="5285505" y="2672397"/>
              <a:ext cx="1645769" cy="374461"/>
            </a:xfrm>
            <a:prstGeom prst="rect">
              <a:avLst/>
            </a:prstGeom>
            <a:noFill/>
          </p:spPr>
          <p:txBody>
            <a:bodyPr wrap="square" lIns="182880" rtlCol="0">
              <a:spAutoFit/>
            </a:bodyPr>
            <a:lstStyle/>
            <a:p>
              <a:pPr>
                <a:lnSpc>
                  <a:spcPts val="1050"/>
                </a:lnSpc>
              </a:pPr>
              <a:r>
                <a:rPr lang="en-US" sz="1000" dirty="0"/>
                <a:t>Citrus greening - investments</a:t>
              </a:r>
              <a:endParaRPr lang="en-US" sz="1000" i="1" dirty="0"/>
            </a:p>
          </p:txBody>
        </p:sp>
        <p:cxnSp>
          <p:nvCxnSpPr>
            <p:cNvPr id="176" name="Straight Connector 175">
              <a:extLst>
                <a:ext uri="{FF2B5EF4-FFF2-40B4-BE49-F238E27FC236}">
                  <a16:creationId xmlns:a16="http://schemas.microsoft.com/office/drawing/2014/main" id="{45015460-4EBD-AE42-A8AB-EAA3D30386EC}"/>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23" name="2017 green 3">
            <a:extLst>
              <a:ext uri="{FF2B5EF4-FFF2-40B4-BE49-F238E27FC236}">
                <a16:creationId xmlns:a16="http://schemas.microsoft.com/office/drawing/2014/main" id="{C58624B5-51D8-3748-AD46-3C169D16D4FA}"/>
              </a:ext>
            </a:extLst>
          </p:cNvPr>
          <p:cNvGrpSpPr/>
          <p:nvPr/>
        </p:nvGrpSpPr>
        <p:grpSpPr>
          <a:xfrm>
            <a:off x="4773331" y="2995916"/>
            <a:ext cx="1817250" cy="553998"/>
            <a:chOff x="3801979" y="2662872"/>
            <a:chExt cx="1817250" cy="553998"/>
          </a:xfrm>
        </p:grpSpPr>
        <p:sp>
          <p:nvSpPr>
            <p:cNvPr id="124" name="Oval 123">
              <a:extLst>
                <a:ext uri="{FF2B5EF4-FFF2-40B4-BE49-F238E27FC236}">
                  <a16:creationId xmlns:a16="http://schemas.microsoft.com/office/drawing/2014/main" id="{6E30F4BC-D77F-704E-904B-DAC36B60EFFA}"/>
                </a:ext>
              </a:extLst>
            </p:cNvPr>
            <p:cNvSpPr/>
            <p:nvPr/>
          </p:nvSpPr>
          <p:spPr>
            <a:xfrm>
              <a:off x="3801979" y="2695875"/>
              <a:ext cx="163630" cy="16363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42E68A9F-0DF9-F44F-A8FA-164E452094C9}"/>
                </a:ext>
              </a:extLst>
            </p:cNvPr>
            <p:cNvSpPr txBox="1"/>
            <p:nvPr/>
          </p:nvSpPr>
          <p:spPr>
            <a:xfrm>
              <a:off x="3891053" y="2662872"/>
              <a:ext cx="1728176" cy="553998"/>
            </a:xfrm>
            <a:prstGeom prst="rect">
              <a:avLst/>
            </a:prstGeom>
            <a:noFill/>
            <a:ln>
              <a:noFill/>
            </a:ln>
          </p:spPr>
          <p:txBody>
            <a:bodyPr wrap="square" lIns="182880" rtlCol="0">
              <a:spAutoFit/>
            </a:bodyPr>
            <a:lstStyle/>
            <a:p>
              <a:r>
                <a:rPr lang="en-US" sz="1000" dirty="0"/>
                <a:t>ChemChina, majority </a:t>
              </a:r>
              <a:br>
                <a:rPr lang="en-US" sz="1000" dirty="0"/>
              </a:br>
              <a:r>
                <a:rPr lang="en-US" sz="1000" dirty="0"/>
                <a:t>state-owned, bought Syngenta for US $43 billion</a:t>
              </a:r>
            </a:p>
          </p:txBody>
        </p:sp>
        <p:cxnSp>
          <p:nvCxnSpPr>
            <p:cNvPr id="126" name="Straight Connector 125">
              <a:extLst>
                <a:ext uri="{FF2B5EF4-FFF2-40B4-BE49-F238E27FC236}">
                  <a16:creationId xmlns:a16="http://schemas.microsoft.com/office/drawing/2014/main" id="{85E516F9-E306-A441-9529-E80B82935680}"/>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7" name="2017 green 2">
            <a:extLst>
              <a:ext uri="{FF2B5EF4-FFF2-40B4-BE49-F238E27FC236}">
                <a16:creationId xmlns:a16="http://schemas.microsoft.com/office/drawing/2014/main" id="{DDE3C133-0343-FF47-ADE8-74A05105543F}"/>
              </a:ext>
            </a:extLst>
          </p:cNvPr>
          <p:cNvGrpSpPr/>
          <p:nvPr/>
        </p:nvGrpSpPr>
        <p:grpSpPr>
          <a:xfrm>
            <a:off x="4773331" y="1692217"/>
            <a:ext cx="1817250" cy="707886"/>
            <a:chOff x="3801979" y="2662872"/>
            <a:chExt cx="1817250" cy="707886"/>
          </a:xfrm>
        </p:grpSpPr>
        <p:sp>
          <p:nvSpPr>
            <p:cNvPr id="48" name="Oval 47">
              <a:extLst>
                <a:ext uri="{FF2B5EF4-FFF2-40B4-BE49-F238E27FC236}">
                  <a16:creationId xmlns:a16="http://schemas.microsoft.com/office/drawing/2014/main" id="{6CBF0D42-A8DB-224A-BAD0-30D7F9D6E26F}"/>
                </a:ext>
              </a:extLst>
            </p:cNvPr>
            <p:cNvSpPr/>
            <p:nvPr/>
          </p:nvSpPr>
          <p:spPr>
            <a:xfrm>
              <a:off x="3801979" y="2695875"/>
              <a:ext cx="163630" cy="16363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EC82FF17-A3B9-C442-AA3B-5C2A44F89755}"/>
                </a:ext>
              </a:extLst>
            </p:cNvPr>
            <p:cNvSpPr txBox="1"/>
            <p:nvPr/>
          </p:nvSpPr>
          <p:spPr>
            <a:xfrm>
              <a:off x="3891053" y="2662872"/>
              <a:ext cx="1728176" cy="707886"/>
            </a:xfrm>
            <a:prstGeom prst="rect">
              <a:avLst/>
            </a:prstGeom>
            <a:noFill/>
            <a:ln>
              <a:noFill/>
            </a:ln>
          </p:spPr>
          <p:txBody>
            <a:bodyPr wrap="square" lIns="182880" rtlCol="0">
              <a:spAutoFit/>
            </a:bodyPr>
            <a:lstStyle/>
            <a:p>
              <a:r>
                <a:rPr lang="en-US" sz="1000" dirty="0"/>
                <a:t>Top five ag chem companies are: Bayer, Syngenta, </a:t>
              </a:r>
              <a:r>
                <a:rPr lang="en-US" sz="1000" dirty="0" err="1"/>
                <a:t>Corteva</a:t>
              </a:r>
              <a:r>
                <a:rPr lang="en-US" sz="1000" dirty="0"/>
                <a:t>, BASF, FMC.  </a:t>
              </a:r>
            </a:p>
          </p:txBody>
        </p:sp>
        <p:cxnSp>
          <p:nvCxnSpPr>
            <p:cNvPr id="50" name="Straight Connector 49">
              <a:extLst>
                <a:ext uri="{FF2B5EF4-FFF2-40B4-BE49-F238E27FC236}">
                  <a16:creationId xmlns:a16="http://schemas.microsoft.com/office/drawing/2014/main" id="{4080603D-422F-9B4D-B310-BB4B6477E001}"/>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209" name="2017 green 1">
            <a:extLst>
              <a:ext uri="{FF2B5EF4-FFF2-40B4-BE49-F238E27FC236}">
                <a16:creationId xmlns:a16="http://schemas.microsoft.com/office/drawing/2014/main" id="{7D0A675C-1047-0E4F-A922-F116E3657B48}"/>
              </a:ext>
            </a:extLst>
          </p:cNvPr>
          <p:cNvGrpSpPr/>
          <p:nvPr/>
        </p:nvGrpSpPr>
        <p:grpSpPr>
          <a:xfrm>
            <a:off x="4773331" y="1146596"/>
            <a:ext cx="1817250" cy="553998"/>
            <a:chOff x="3801979" y="2662872"/>
            <a:chExt cx="1817250" cy="553998"/>
          </a:xfrm>
        </p:grpSpPr>
        <p:sp>
          <p:nvSpPr>
            <p:cNvPr id="210" name="Oval 209">
              <a:extLst>
                <a:ext uri="{FF2B5EF4-FFF2-40B4-BE49-F238E27FC236}">
                  <a16:creationId xmlns:a16="http://schemas.microsoft.com/office/drawing/2014/main" id="{8EC8BD4E-441B-D541-82D4-EC6ECA8DA970}"/>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TextBox 210">
              <a:extLst>
                <a:ext uri="{FF2B5EF4-FFF2-40B4-BE49-F238E27FC236}">
                  <a16:creationId xmlns:a16="http://schemas.microsoft.com/office/drawing/2014/main" id="{CD73107B-3DE6-A64D-AC1D-4B7CE562AE87}"/>
                </a:ext>
              </a:extLst>
            </p:cNvPr>
            <p:cNvSpPr txBox="1"/>
            <p:nvPr/>
          </p:nvSpPr>
          <p:spPr>
            <a:xfrm>
              <a:off x="3891053" y="2662872"/>
              <a:ext cx="1728176" cy="553998"/>
            </a:xfrm>
            <a:prstGeom prst="rect">
              <a:avLst/>
            </a:prstGeom>
            <a:noFill/>
          </p:spPr>
          <p:txBody>
            <a:bodyPr wrap="square" lIns="182880" rtlCol="0">
              <a:spAutoFit/>
            </a:bodyPr>
            <a:lstStyle/>
            <a:p>
              <a:r>
                <a:rPr lang="en-US" sz="1000" dirty="0"/>
                <a:t>FMC Corporation Completes Transformative Transactions with DuPont</a:t>
              </a:r>
            </a:p>
          </p:txBody>
        </p:sp>
        <p:cxnSp>
          <p:nvCxnSpPr>
            <p:cNvPr id="212" name="Straight Connector 211">
              <a:extLst>
                <a:ext uri="{FF2B5EF4-FFF2-40B4-BE49-F238E27FC236}">
                  <a16:creationId xmlns:a16="http://schemas.microsoft.com/office/drawing/2014/main" id="{696A6431-3687-BD44-BF0F-A1F40D6C9445}"/>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83" name="2016 gold">
            <a:extLst>
              <a:ext uri="{FF2B5EF4-FFF2-40B4-BE49-F238E27FC236}">
                <a16:creationId xmlns:a16="http://schemas.microsoft.com/office/drawing/2014/main" id="{B577204E-ADFC-AC4C-9820-D4FCC626592D}"/>
              </a:ext>
            </a:extLst>
          </p:cNvPr>
          <p:cNvGrpSpPr/>
          <p:nvPr/>
        </p:nvGrpSpPr>
        <p:grpSpPr>
          <a:xfrm>
            <a:off x="2935013" y="3867090"/>
            <a:ext cx="1817250" cy="246221"/>
            <a:chOff x="3801979" y="2662872"/>
            <a:chExt cx="1817250" cy="246221"/>
          </a:xfrm>
        </p:grpSpPr>
        <p:sp>
          <p:nvSpPr>
            <p:cNvPr id="188" name="Oval 187">
              <a:extLst>
                <a:ext uri="{FF2B5EF4-FFF2-40B4-BE49-F238E27FC236}">
                  <a16:creationId xmlns:a16="http://schemas.microsoft.com/office/drawing/2014/main" id="{17BAF355-0124-E244-B0BE-12FD83DFECCA}"/>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TextBox 188">
              <a:extLst>
                <a:ext uri="{FF2B5EF4-FFF2-40B4-BE49-F238E27FC236}">
                  <a16:creationId xmlns:a16="http://schemas.microsoft.com/office/drawing/2014/main" id="{3B9901BB-C7CA-CB41-8F88-77784F605411}"/>
                </a:ext>
              </a:extLst>
            </p:cNvPr>
            <p:cNvSpPr txBox="1"/>
            <p:nvPr/>
          </p:nvSpPr>
          <p:spPr>
            <a:xfrm>
              <a:off x="3891053" y="2662872"/>
              <a:ext cx="1728176" cy="246221"/>
            </a:xfrm>
            <a:prstGeom prst="rect">
              <a:avLst/>
            </a:prstGeom>
            <a:noFill/>
          </p:spPr>
          <p:txBody>
            <a:bodyPr wrap="square" lIns="182880" rtlCol="0">
              <a:spAutoFit/>
            </a:bodyPr>
            <a:lstStyle/>
            <a:p>
              <a:r>
                <a:rPr lang="en-US" sz="1000" dirty="0"/>
                <a:t>AGRO Strategy Retreat</a:t>
              </a:r>
            </a:p>
          </p:txBody>
        </p:sp>
        <p:cxnSp>
          <p:nvCxnSpPr>
            <p:cNvPr id="190" name="Straight Connector 189">
              <a:extLst>
                <a:ext uri="{FF2B5EF4-FFF2-40B4-BE49-F238E27FC236}">
                  <a16:creationId xmlns:a16="http://schemas.microsoft.com/office/drawing/2014/main" id="{0C8365E4-71DE-0C48-B19F-8657C2D19571}"/>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51" name="2016 orange ">
            <a:extLst>
              <a:ext uri="{FF2B5EF4-FFF2-40B4-BE49-F238E27FC236}">
                <a16:creationId xmlns:a16="http://schemas.microsoft.com/office/drawing/2014/main" id="{82455E55-E0DD-E742-A8B8-0964958F38CA}"/>
              </a:ext>
            </a:extLst>
          </p:cNvPr>
          <p:cNvGrpSpPr/>
          <p:nvPr/>
        </p:nvGrpSpPr>
        <p:grpSpPr>
          <a:xfrm>
            <a:off x="2941983" y="2975150"/>
            <a:ext cx="1712342" cy="707886"/>
            <a:chOff x="3801979" y="2662872"/>
            <a:chExt cx="1712342" cy="707886"/>
          </a:xfrm>
        </p:grpSpPr>
        <p:sp>
          <p:nvSpPr>
            <p:cNvPr id="152" name="Oval 151">
              <a:extLst>
                <a:ext uri="{FF2B5EF4-FFF2-40B4-BE49-F238E27FC236}">
                  <a16:creationId xmlns:a16="http://schemas.microsoft.com/office/drawing/2014/main" id="{EDD8EA71-962F-584F-A526-E9A0627E7647}"/>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52">
              <a:extLst>
                <a:ext uri="{FF2B5EF4-FFF2-40B4-BE49-F238E27FC236}">
                  <a16:creationId xmlns:a16="http://schemas.microsoft.com/office/drawing/2014/main" id="{F41CA153-D31B-D74E-8568-BFE57699D1B3}"/>
                </a:ext>
              </a:extLst>
            </p:cNvPr>
            <p:cNvSpPr txBox="1"/>
            <p:nvPr/>
          </p:nvSpPr>
          <p:spPr>
            <a:xfrm>
              <a:off x="3891053" y="2662872"/>
              <a:ext cx="1623268" cy="707886"/>
            </a:xfrm>
            <a:prstGeom prst="rect">
              <a:avLst/>
            </a:prstGeom>
            <a:noFill/>
          </p:spPr>
          <p:txBody>
            <a:bodyPr wrap="square" lIns="182880" rtlCol="0">
              <a:spAutoFit/>
            </a:bodyPr>
            <a:lstStyle/>
            <a:p>
              <a:r>
                <a:rPr lang="en-US" sz="1000" dirty="0"/>
                <a:t>EPA publishes Framework for Screening Analysis Approach to Cumulative Risk Assessment </a:t>
              </a:r>
            </a:p>
          </p:txBody>
        </p:sp>
        <p:cxnSp>
          <p:nvCxnSpPr>
            <p:cNvPr id="154" name="Straight Connector 153">
              <a:extLst>
                <a:ext uri="{FF2B5EF4-FFF2-40B4-BE49-F238E27FC236}">
                  <a16:creationId xmlns:a16="http://schemas.microsoft.com/office/drawing/2014/main" id="{3435ABB0-5BB3-684A-9E69-DEF5C891B2B6}"/>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16" name="2016 green">
            <a:extLst>
              <a:ext uri="{FF2B5EF4-FFF2-40B4-BE49-F238E27FC236}">
                <a16:creationId xmlns:a16="http://schemas.microsoft.com/office/drawing/2014/main" id="{3C0D1203-1A68-7F43-AAAB-B82358F10B8E}"/>
              </a:ext>
            </a:extLst>
          </p:cNvPr>
          <p:cNvGrpSpPr/>
          <p:nvPr/>
        </p:nvGrpSpPr>
        <p:grpSpPr>
          <a:xfrm>
            <a:off x="2944641" y="1146596"/>
            <a:ext cx="1817250" cy="400110"/>
            <a:chOff x="3801979" y="2662872"/>
            <a:chExt cx="1817250" cy="400110"/>
          </a:xfrm>
        </p:grpSpPr>
        <p:sp>
          <p:nvSpPr>
            <p:cNvPr id="117" name="Oval 116">
              <a:extLst>
                <a:ext uri="{FF2B5EF4-FFF2-40B4-BE49-F238E27FC236}">
                  <a16:creationId xmlns:a16="http://schemas.microsoft.com/office/drawing/2014/main" id="{B859CFC5-1A93-A14F-91B0-B94A8B2CD374}"/>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a:extLst>
                <a:ext uri="{FF2B5EF4-FFF2-40B4-BE49-F238E27FC236}">
                  <a16:creationId xmlns:a16="http://schemas.microsoft.com/office/drawing/2014/main" id="{D128EA26-6B23-1549-A1CE-5EBA3658CE2D}"/>
                </a:ext>
              </a:extLst>
            </p:cNvPr>
            <p:cNvSpPr txBox="1"/>
            <p:nvPr/>
          </p:nvSpPr>
          <p:spPr>
            <a:xfrm>
              <a:off x="3891053" y="2662872"/>
              <a:ext cx="1728176" cy="400110"/>
            </a:xfrm>
            <a:prstGeom prst="rect">
              <a:avLst/>
            </a:prstGeom>
            <a:noFill/>
          </p:spPr>
          <p:txBody>
            <a:bodyPr wrap="square" lIns="182880" rtlCol="0">
              <a:spAutoFit/>
            </a:bodyPr>
            <a:lstStyle/>
            <a:p>
              <a:r>
                <a:rPr lang="en-US" sz="1000" dirty="0"/>
                <a:t>ChemChina acquires the final 40% of </a:t>
              </a:r>
              <a:r>
                <a:rPr lang="en-US" sz="1000" dirty="0" err="1"/>
                <a:t>Adama</a:t>
              </a:r>
              <a:endParaRPr lang="en-US" sz="1000" dirty="0"/>
            </a:p>
          </p:txBody>
        </p:sp>
        <p:cxnSp>
          <p:nvCxnSpPr>
            <p:cNvPr id="119" name="Straight Connector 118">
              <a:extLst>
                <a:ext uri="{FF2B5EF4-FFF2-40B4-BE49-F238E27FC236}">
                  <a16:creationId xmlns:a16="http://schemas.microsoft.com/office/drawing/2014/main" id="{38A1D134-21BB-3540-A22D-801F4621358D}"/>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65" name="2015 teal">
            <a:extLst>
              <a:ext uri="{FF2B5EF4-FFF2-40B4-BE49-F238E27FC236}">
                <a16:creationId xmlns:a16="http://schemas.microsoft.com/office/drawing/2014/main" id="{9C2E39DA-C5D4-2D4D-AFCD-89B141FA61CB}"/>
              </a:ext>
            </a:extLst>
          </p:cNvPr>
          <p:cNvGrpSpPr/>
          <p:nvPr/>
        </p:nvGrpSpPr>
        <p:grpSpPr>
          <a:xfrm>
            <a:off x="1110728" y="4420264"/>
            <a:ext cx="1740049" cy="374461"/>
            <a:chOff x="5191225" y="2672397"/>
            <a:chExt cx="1740049" cy="374461"/>
          </a:xfrm>
        </p:grpSpPr>
        <p:sp>
          <p:nvSpPr>
            <p:cNvPr id="166" name="Oval 165">
              <a:extLst>
                <a:ext uri="{FF2B5EF4-FFF2-40B4-BE49-F238E27FC236}">
                  <a16:creationId xmlns:a16="http://schemas.microsoft.com/office/drawing/2014/main" id="{1D29A510-C262-D24E-AAC7-E3746CAE8D8F}"/>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7" name="TextBox 166">
              <a:extLst>
                <a:ext uri="{FF2B5EF4-FFF2-40B4-BE49-F238E27FC236}">
                  <a16:creationId xmlns:a16="http://schemas.microsoft.com/office/drawing/2014/main" id="{2CFBAE8D-1FF4-594B-8449-F6FEBAF8758E}"/>
                </a:ext>
              </a:extLst>
            </p:cNvPr>
            <p:cNvSpPr txBox="1"/>
            <p:nvPr/>
          </p:nvSpPr>
          <p:spPr>
            <a:xfrm>
              <a:off x="5285505" y="2672397"/>
              <a:ext cx="1645769" cy="374461"/>
            </a:xfrm>
            <a:prstGeom prst="rect">
              <a:avLst/>
            </a:prstGeom>
            <a:noFill/>
          </p:spPr>
          <p:txBody>
            <a:bodyPr wrap="square" lIns="182880" rtlCol="0">
              <a:spAutoFit/>
            </a:bodyPr>
            <a:lstStyle/>
            <a:p>
              <a:pPr>
                <a:lnSpc>
                  <a:spcPts val="1050"/>
                </a:lnSpc>
              </a:pPr>
              <a:r>
                <a:rPr lang="en-US" sz="1000" dirty="0"/>
                <a:t>Pollinator Research Task Force established</a:t>
              </a:r>
              <a:endParaRPr lang="en-US" sz="1000" i="1" dirty="0"/>
            </a:p>
          </p:txBody>
        </p:sp>
        <p:cxnSp>
          <p:nvCxnSpPr>
            <p:cNvPr id="168" name="Straight Connector 167">
              <a:extLst>
                <a:ext uri="{FF2B5EF4-FFF2-40B4-BE49-F238E27FC236}">
                  <a16:creationId xmlns:a16="http://schemas.microsoft.com/office/drawing/2014/main" id="{E7B4EFA7-EADB-A947-8F48-F0BDBCD33078}"/>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44" name="2015 orange 2 ">
            <a:extLst>
              <a:ext uri="{FF2B5EF4-FFF2-40B4-BE49-F238E27FC236}">
                <a16:creationId xmlns:a16="http://schemas.microsoft.com/office/drawing/2014/main" id="{CCBCA8C2-E3B3-764D-AED5-0A017DE1E77B}"/>
              </a:ext>
            </a:extLst>
          </p:cNvPr>
          <p:cNvGrpSpPr/>
          <p:nvPr/>
        </p:nvGrpSpPr>
        <p:grpSpPr>
          <a:xfrm>
            <a:off x="1103244" y="3548933"/>
            <a:ext cx="1712342" cy="400110"/>
            <a:chOff x="3801979" y="2662872"/>
            <a:chExt cx="1712342" cy="400110"/>
          </a:xfrm>
        </p:grpSpPr>
        <p:sp>
          <p:nvSpPr>
            <p:cNvPr id="145" name="Oval 144">
              <a:extLst>
                <a:ext uri="{FF2B5EF4-FFF2-40B4-BE49-F238E27FC236}">
                  <a16:creationId xmlns:a16="http://schemas.microsoft.com/office/drawing/2014/main" id="{44FCDFDE-B5EC-8440-90E5-E522CDA5D20B}"/>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TextBox 145">
              <a:extLst>
                <a:ext uri="{FF2B5EF4-FFF2-40B4-BE49-F238E27FC236}">
                  <a16:creationId xmlns:a16="http://schemas.microsoft.com/office/drawing/2014/main" id="{9F9C9A72-96F6-6E4A-BCDA-60B69146AB0E}"/>
                </a:ext>
              </a:extLst>
            </p:cNvPr>
            <p:cNvSpPr txBox="1"/>
            <p:nvPr/>
          </p:nvSpPr>
          <p:spPr>
            <a:xfrm>
              <a:off x="3891053" y="2662872"/>
              <a:ext cx="1623268" cy="400110"/>
            </a:xfrm>
            <a:prstGeom prst="rect">
              <a:avLst/>
            </a:prstGeom>
            <a:noFill/>
          </p:spPr>
          <p:txBody>
            <a:bodyPr wrap="square" lIns="182880" rtlCol="0">
              <a:spAutoFit/>
            </a:bodyPr>
            <a:lstStyle/>
            <a:p>
              <a:r>
                <a:rPr lang="en-US" sz="1000" dirty="0"/>
                <a:t>EPA publishes updated approaches to EDSP</a:t>
              </a:r>
            </a:p>
          </p:txBody>
        </p:sp>
        <p:cxnSp>
          <p:nvCxnSpPr>
            <p:cNvPr id="147" name="Straight Connector 146">
              <a:extLst>
                <a:ext uri="{FF2B5EF4-FFF2-40B4-BE49-F238E27FC236}">
                  <a16:creationId xmlns:a16="http://schemas.microsoft.com/office/drawing/2014/main" id="{2C1D02FD-EFD8-1446-8540-55B176381DA3}"/>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40" name="2015 orange ">
            <a:extLst>
              <a:ext uri="{FF2B5EF4-FFF2-40B4-BE49-F238E27FC236}">
                <a16:creationId xmlns:a16="http://schemas.microsoft.com/office/drawing/2014/main" id="{76A6321C-CD55-D646-8DB3-AA8C1035B07F}"/>
              </a:ext>
            </a:extLst>
          </p:cNvPr>
          <p:cNvGrpSpPr/>
          <p:nvPr/>
        </p:nvGrpSpPr>
        <p:grpSpPr>
          <a:xfrm>
            <a:off x="1103244" y="2975150"/>
            <a:ext cx="1712342" cy="553998"/>
            <a:chOff x="3801979" y="2662872"/>
            <a:chExt cx="1712342" cy="553998"/>
          </a:xfrm>
        </p:grpSpPr>
        <p:sp>
          <p:nvSpPr>
            <p:cNvPr id="141" name="Oval 140">
              <a:extLst>
                <a:ext uri="{FF2B5EF4-FFF2-40B4-BE49-F238E27FC236}">
                  <a16:creationId xmlns:a16="http://schemas.microsoft.com/office/drawing/2014/main" id="{54FCC2FB-ADBE-2A4E-B4D6-FD9C11943CE2}"/>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TextBox 141">
              <a:extLst>
                <a:ext uri="{FF2B5EF4-FFF2-40B4-BE49-F238E27FC236}">
                  <a16:creationId xmlns:a16="http://schemas.microsoft.com/office/drawing/2014/main" id="{0A488820-4207-1246-8395-589C5398184F}"/>
                </a:ext>
              </a:extLst>
            </p:cNvPr>
            <p:cNvSpPr txBox="1"/>
            <p:nvPr/>
          </p:nvSpPr>
          <p:spPr>
            <a:xfrm>
              <a:off x="3891053" y="2662872"/>
              <a:ext cx="1623268" cy="553998"/>
            </a:xfrm>
            <a:prstGeom prst="rect">
              <a:avLst/>
            </a:prstGeom>
            <a:noFill/>
          </p:spPr>
          <p:txBody>
            <a:bodyPr wrap="square" lIns="182880" rtlCol="0">
              <a:spAutoFit/>
            </a:bodyPr>
            <a:lstStyle/>
            <a:p>
              <a:r>
                <a:rPr lang="en-US" sz="1000" dirty="0"/>
                <a:t>EPA Releases EDSP Results for 52 Pesticide Chemicals</a:t>
              </a:r>
            </a:p>
          </p:txBody>
        </p:sp>
        <p:cxnSp>
          <p:nvCxnSpPr>
            <p:cNvPr id="143" name="Straight Connector 142">
              <a:extLst>
                <a:ext uri="{FF2B5EF4-FFF2-40B4-BE49-F238E27FC236}">
                  <a16:creationId xmlns:a16="http://schemas.microsoft.com/office/drawing/2014/main" id="{2A1E808E-9FB5-784E-A5D8-700E175CB178}"/>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69" name="2015 Teal Box">
            <a:extLst>
              <a:ext uri="{FF2B5EF4-FFF2-40B4-BE49-F238E27FC236}">
                <a16:creationId xmlns:a16="http://schemas.microsoft.com/office/drawing/2014/main" id="{286094E2-BFF3-A046-9801-6E6B2EF811C4}"/>
              </a:ext>
            </a:extLst>
          </p:cNvPr>
          <p:cNvGrpSpPr/>
          <p:nvPr/>
        </p:nvGrpSpPr>
        <p:grpSpPr>
          <a:xfrm>
            <a:off x="8365064" y="1075267"/>
            <a:ext cx="3386667" cy="4222045"/>
            <a:chOff x="8365064" y="1075267"/>
            <a:chExt cx="3386667" cy="4222045"/>
          </a:xfrm>
        </p:grpSpPr>
        <p:sp>
          <p:nvSpPr>
            <p:cNvPr id="170" name="1985 Orange Box">
              <a:extLst>
                <a:ext uri="{FF2B5EF4-FFF2-40B4-BE49-F238E27FC236}">
                  <a16:creationId xmlns:a16="http://schemas.microsoft.com/office/drawing/2014/main" id="{87A41FA0-4FD5-A34F-8089-01D6CF2B7D5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Pesticide industry Task Force was established to improve methods </a:t>
              </a:r>
              <a:br>
                <a:rPr lang="en-US" sz="1400" dirty="0">
                  <a:solidFill>
                    <a:schemeClr val="tx1">
                      <a:lumMod val="75000"/>
                      <a:lumOff val="25000"/>
                    </a:schemeClr>
                  </a:solidFill>
                </a:rPr>
              </a:br>
              <a:r>
                <a:rPr lang="en-US" sz="1400" dirty="0">
                  <a:solidFill>
                    <a:schemeClr val="tx1">
                      <a:lumMod val="75000"/>
                      <a:lumOff val="25000"/>
                    </a:schemeClr>
                  </a:solidFill>
                </a:rPr>
                <a:t>and to compile and develop data to inform US EPA's risk assessment process for pollinators.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www.pollinatorresearchtaskforce.com</a:t>
              </a:r>
              <a:endParaRPr lang="en-US" sz="1050" dirty="0">
                <a:solidFill>
                  <a:schemeClr val="tx1">
                    <a:lumMod val="75000"/>
                    <a:lumOff val="25000"/>
                  </a:schemeClr>
                </a:solidFill>
              </a:endParaRPr>
            </a:p>
            <a:p>
              <a:endParaRPr lang="en-US" dirty="0"/>
            </a:p>
          </p:txBody>
        </p:sp>
        <p:sp>
          <p:nvSpPr>
            <p:cNvPr id="171" name="done">
              <a:extLst>
                <a:ext uri="{FF2B5EF4-FFF2-40B4-BE49-F238E27FC236}">
                  <a16:creationId xmlns:a16="http://schemas.microsoft.com/office/drawing/2014/main" id="{C599F420-36D0-514C-8DE5-E1D9D0B16DC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7" name="2015 Orange Box">
            <a:extLst>
              <a:ext uri="{FF2B5EF4-FFF2-40B4-BE49-F238E27FC236}">
                <a16:creationId xmlns:a16="http://schemas.microsoft.com/office/drawing/2014/main" id="{8438AD9E-ADE2-6A4F-A36F-89D1C9472B2A}"/>
              </a:ext>
            </a:extLst>
          </p:cNvPr>
          <p:cNvGrpSpPr/>
          <p:nvPr/>
        </p:nvGrpSpPr>
        <p:grpSpPr>
          <a:xfrm>
            <a:off x="8365064" y="1075267"/>
            <a:ext cx="3386667" cy="4222045"/>
            <a:chOff x="8365064" y="1075267"/>
            <a:chExt cx="3386667" cy="4222045"/>
          </a:xfrm>
        </p:grpSpPr>
        <p:sp>
          <p:nvSpPr>
            <p:cNvPr id="138" name="1985 Orange Box">
              <a:extLst>
                <a:ext uri="{FF2B5EF4-FFF2-40B4-BE49-F238E27FC236}">
                  <a16:creationId xmlns:a16="http://schemas.microsoft.com/office/drawing/2014/main" id="{D0119157-6A3F-1C48-BBC3-BB98F9D1C4E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EPA released reviews of the Tier 1 screening assay results for the first 52 pesticide chemicals (active and inert ingredients) in the Endocrine Disruptor Screening Program. For each chemical, EPA decided whether additional (Tier 2) testing is necessary.</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5"/>
                </a:rPr>
                <a:t>https://www.epa.gov/endocrine-disruption/endocrine-disruptor-screening-program-timeline</a:t>
              </a:r>
              <a:r>
                <a:rPr lang="en-US" sz="1050" dirty="0">
                  <a:solidFill>
                    <a:schemeClr val="tx1">
                      <a:lumMod val="75000"/>
                      <a:lumOff val="25000"/>
                    </a:schemeClr>
                  </a:solidFill>
                </a:rPr>
                <a:t> </a:t>
              </a:r>
              <a:endParaRPr lang="en-US" dirty="0"/>
            </a:p>
          </p:txBody>
        </p:sp>
        <p:sp>
          <p:nvSpPr>
            <p:cNvPr id="139" name="done">
              <a:extLst>
                <a:ext uri="{FF2B5EF4-FFF2-40B4-BE49-F238E27FC236}">
                  <a16:creationId xmlns:a16="http://schemas.microsoft.com/office/drawing/2014/main" id="{B361097C-95A6-8246-9DE2-68F66ACD963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8" name="2015 Orange Box 2">
            <a:extLst>
              <a:ext uri="{FF2B5EF4-FFF2-40B4-BE49-F238E27FC236}">
                <a16:creationId xmlns:a16="http://schemas.microsoft.com/office/drawing/2014/main" id="{93B9B9C8-1284-6C42-B5C6-781A6A9F9049}"/>
              </a:ext>
            </a:extLst>
          </p:cNvPr>
          <p:cNvGrpSpPr/>
          <p:nvPr/>
        </p:nvGrpSpPr>
        <p:grpSpPr>
          <a:xfrm>
            <a:off x="8365064" y="1075267"/>
            <a:ext cx="3386667" cy="4222045"/>
            <a:chOff x="8365064" y="1075267"/>
            <a:chExt cx="3386667" cy="4222045"/>
          </a:xfrm>
        </p:grpSpPr>
        <p:sp>
          <p:nvSpPr>
            <p:cNvPr id="149" name="1985 Orange Box">
              <a:extLst>
                <a:ext uri="{FF2B5EF4-FFF2-40B4-BE49-F238E27FC236}">
                  <a16:creationId xmlns:a16="http://schemas.microsoft.com/office/drawing/2014/main" id="{617C982B-F57C-F84E-8B4C-C2D8BC5BA233}"/>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Building on several previous SAPs, EPA publishes a Federal Register Notice for alternative scientific approaches to screen chemicals for their ability to interact with the endocrine system. The approach incorporates validated high throughput assays and computational models  as an alternative for some  current assays in the Endocrine Disruptor Screening Program (EDSP) Tier 1 battery.</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5"/>
                </a:rPr>
                <a:t>https://www.epa.gov/endocrine-disruption/endocrine-disruptor-screening-program-timeline</a:t>
              </a:r>
              <a:r>
                <a:rPr lang="en-US" sz="1050" dirty="0">
                  <a:solidFill>
                    <a:schemeClr val="tx1">
                      <a:lumMod val="75000"/>
                      <a:lumOff val="25000"/>
                    </a:schemeClr>
                  </a:solidFill>
                </a:rPr>
                <a:t>  </a:t>
              </a:r>
              <a:endParaRPr lang="en-US" dirty="0"/>
            </a:p>
          </p:txBody>
        </p:sp>
        <p:sp>
          <p:nvSpPr>
            <p:cNvPr id="150" name="done">
              <a:extLst>
                <a:ext uri="{FF2B5EF4-FFF2-40B4-BE49-F238E27FC236}">
                  <a16:creationId xmlns:a16="http://schemas.microsoft.com/office/drawing/2014/main" id="{4C88557E-4BC7-C64C-B916-901F958B957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0" name="2016 Green Box">
            <a:extLst>
              <a:ext uri="{FF2B5EF4-FFF2-40B4-BE49-F238E27FC236}">
                <a16:creationId xmlns:a16="http://schemas.microsoft.com/office/drawing/2014/main" id="{3BFF7E41-B1C2-1944-99E8-BB3FD5CC70B8}"/>
              </a:ext>
            </a:extLst>
          </p:cNvPr>
          <p:cNvGrpSpPr/>
          <p:nvPr/>
        </p:nvGrpSpPr>
        <p:grpSpPr>
          <a:xfrm>
            <a:off x="8365064" y="1075267"/>
            <a:ext cx="3386667" cy="4222045"/>
            <a:chOff x="8365064" y="1075267"/>
            <a:chExt cx="3386667" cy="4222045"/>
          </a:xfrm>
        </p:grpSpPr>
        <p:sp>
          <p:nvSpPr>
            <p:cNvPr id="121" name="1985 Orange Box">
              <a:extLst>
                <a:ext uri="{FF2B5EF4-FFF2-40B4-BE49-F238E27FC236}">
                  <a16:creationId xmlns:a16="http://schemas.microsoft.com/office/drawing/2014/main" id="{11FBFC21-45BE-9D4D-AD9B-44BF902F92E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err="1">
                  <a:solidFill>
                    <a:schemeClr val="tx1">
                      <a:lumMod val="75000"/>
                      <a:lumOff val="25000"/>
                    </a:schemeClr>
                  </a:solidFill>
                </a:rPr>
                <a:t>Adama</a:t>
              </a:r>
              <a:r>
                <a:rPr lang="en-US" sz="1400" dirty="0">
                  <a:solidFill>
                    <a:schemeClr val="tx1">
                      <a:lumMod val="75000"/>
                      <a:lumOff val="25000"/>
                    </a:schemeClr>
                  </a:solidFill>
                </a:rPr>
                <a:t> was the world's largest pesticide producer.</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6"/>
                </a:rPr>
                <a:t>https://www.farmonline.com.au/story/6800006/giant-agchem-name-syngenta-gets-bigger-adama-and-china-business-absorbed/</a:t>
              </a:r>
              <a:r>
                <a:rPr lang="en-US" sz="1050" dirty="0">
                  <a:solidFill>
                    <a:schemeClr val="tx1">
                      <a:lumMod val="75000"/>
                      <a:lumOff val="25000"/>
                    </a:schemeClr>
                  </a:solidFill>
                </a:rPr>
                <a:t> </a:t>
              </a:r>
            </a:p>
            <a:p>
              <a:pPr algn="ctr"/>
              <a:endParaRPr lang="en-US" dirty="0"/>
            </a:p>
          </p:txBody>
        </p:sp>
        <p:sp>
          <p:nvSpPr>
            <p:cNvPr id="122" name="done">
              <a:extLst>
                <a:ext uri="{FF2B5EF4-FFF2-40B4-BE49-F238E27FC236}">
                  <a16:creationId xmlns:a16="http://schemas.microsoft.com/office/drawing/2014/main" id="{97FBD566-1EA0-A747-A902-869FAC727DF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55" name="2016 Orange Box">
            <a:extLst>
              <a:ext uri="{FF2B5EF4-FFF2-40B4-BE49-F238E27FC236}">
                <a16:creationId xmlns:a16="http://schemas.microsoft.com/office/drawing/2014/main" id="{F595751E-0B37-9945-8D14-4E14FBEB8FFD}"/>
              </a:ext>
            </a:extLst>
          </p:cNvPr>
          <p:cNvGrpSpPr/>
          <p:nvPr/>
        </p:nvGrpSpPr>
        <p:grpSpPr>
          <a:xfrm>
            <a:off x="8365064" y="1075267"/>
            <a:ext cx="3386667" cy="4222045"/>
            <a:chOff x="8365064" y="1075267"/>
            <a:chExt cx="3386667" cy="4222045"/>
          </a:xfrm>
        </p:grpSpPr>
        <p:sp>
          <p:nvSpPr>
            <p:cNvPr id="156" name="1985 Orange Box">
              <a:extLst>
                <a:ext uri="{FF2B5EF4-FFF2-40B4-BE49-F238E27FC236}">
                  <a16:creationId xmlns:a16="http://schemas.microsoft.com/office/drawing/2014/main" id="{D1017462-F268-5949-96F8-029BB9EA13A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300" dirty="0">
                  <a:solidFill>
                    <a:schemeClr val="tx1">
                      <a:lumMod val="75000"/>
                      <a:lumOff val="25000"/>
                    </a:schemeClr>
                  </a:solidFill>
                </a:rPr>
                <a:t>Guidance on how to screen groups of pesticides for cumulative evaluation </a:t>
              </a:r>
              <a:br>
                <a:rPr lang="en-US" sz="1300" dirty="0">
                  <a:solidFill>
                    <a:schemeClr val="tx1">
                      <a:lumMod val="75000"/>
                      <a:lumOff val="25000"/>
                    </a:schemeClr>
                  </a:solidFill>
                </a:rPr>
              </a:br>
              <a:r>
                <a:rPr lang="en-US" sz="1300" dirty="0">
                  <a:solidFill>
                    <a:schemeClr val="tx1">
                      <a:lumMod val="75000"/>
                      <a:lumOff val="25000"/>
                    </a:schemeClr>
                  </a:solidFill>
                </a:rPr>
                <a:t>using a two-step approach begins with  evaluation of available toxicological information and if necessary is followed by a risk-based screening approach. This framework supplements the existing guidance documents for establishing common mechanism groups (CMGs) and conducting cumulative risk assessments (CRA). It references 2011 WHO guidance on CRA based on a tiered approach with increasing levels of refinement.</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7"/>
                </a:rPr>
                <a:t>https://www.regulations.gov/document?D=EPA-HQ-OPP-2015-0422-0019</a:t>
              </a:r>
              <a:r>
                <a:rPr lang="en-US" sz="1050" dirty="0">
                  <a:solidFill>
                    <a:schemeClr val="tx1">
                      <a:lumMod val="75000"/>
                      <a:lumOff val="25000"/>
                    </a:schemeClr>
                  </a:solidFill>
                </a:rPr>
                <a:t> </a:t>
              </a:r>
            </a:p>
          </p:txBody>
        </p:sp>
        <p:sp>
          <p:nvSpPr>
            <p:cNvPr id="157" name="done">
              <a:extLst>
                <a:ext uri="{FF2B5EF4-FFF2-40B4-BE49-F238E27FC236}">
                  <a16:creationId xmlns:a16="http://schemas.microsoft.com/office/drawing/2014/main" id="{97D0011C-5F26-A444-8D5F-6555B9BE953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98" name="2016 Gold Box">
            <a:extLst>
              <a:ext uri="{FF2B5EF4-FFF2-40B4-BE49-F238E27FC236}">
                <a16:creationId xmlns:a16="http://schemas.microsoft.com/office/drawing/2014/main" id="{21CA46AF-EB0F-AB46-8FA6-83ABA1619824}"/>
              </a:ext>
            </a:extLst>
          </p:cNvPr>
          <p:cNvGrpSpPr/>
          <p:nvPr/>
        </p:nvGrpSpPr>
        <p:grpSpPr>
          <a:xfrm>
            <a:off x="8365064" y="1075267"/>
            <a:ext cx="3386667" cy="4222045"/>
            <a:chOff x="8365064" y="1075267"/>
            <a:chExt cx="3386667" cy="4222045"/>
          </a:xfrm>
        </p:grpSpPr>
        <p:sp>
          <p:nvSpPr>
            <p:cNvPr id="199" name="1985 Orange Box">
              <a:extLst>
                <a:ext uri="{FF2B5EF4-FFF2-40B4-BE49-F238E27FC236}">
                  <a16:creationId xmlns:a16="http://schemas.microsoft.com/office/drawing/2014/main" id="{DB794E9C-8D4C-A747-A541-51B6DBB351B2}"/>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AGRO Vision revised as: Fostering sustainable agriculture and protecting public health through chemistry. </a:t>
              </a:r>
              <a:br>
                <a:rPr lang="en-US" sz="1400" dirty="0">
                  <a:solidFill>
                    <a:schemeClr val="tx1">
                      <a:lumMod val="75000"/>
                      <a:lumOff val="25000"/>
                    </a:schemeClr>
                  </a:solidFill>
                </a:rPr>
              </a:br>
              <a:r>
                <a:rPr lang="en-US" sz="1400" dirty="0">
                  <a:solidFill>
                    <a:schemeClr val="tx1">
                      <a:lumMod val="75000"/>
                      <a:lumOff val="25000"/>
                    </a:schemeClr>
                  </a:solidFill>
                </a:rPr>
                <a:t>AGRO Mission: Bringing together a worldwide community of scientists and stakeholders to advance knowledge and promote innovative solutions for the protection of agricultural productivity, public health, and environment.</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8"/>
                </a:rPr>
                <a:t>https://www.agrodiv.org/about-us/strategic-plan/</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200" name="done">
              <a:extLst>
                <a:ext uri="{FF2B5EF4-FFF2-40B4-BE49-F238E27FC236}">
                  <a16:creationId xmlns:a16="http://schemas.microsoft.com/office/drawing/2014/main" id="{7493C5D4-9178-3647-8E35-3AA00EC28A0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5" name="2017 Green Box 1">
            <a:extLst>
              <a:ext uri="{FF2B5EF4-FFF2-40B4-BE49-F238E27FC236}">
                <a16:creationId xmlns:a16="http://schemas.microsoft.com/office/drawing/2014/main" id="{015EF2E6-A022-104A-955A-991A70E901D0}"/>
              </a:ext>
            </a:extLst>
          </p:cNvPr>
          <p:cNvGrpSpPr/>
          <p:nvPr/>
        </p:nvGrpSpPr>
        <p:grpSpPr>
          <a:xfrm>
            <a:off x="8365064" y="1075267"/>
            <a:ext cx="3386667" cy="4222045"/>
            <a:chOff x="8365064" y="1075267"/>
            <a:chExt cx="3386667" cy="4222045"/>
          </a:xfrm>
        </p:grpSpPr>
        <p:sp>
          <p:nvSpPr>
            <p:cNvPr id="23" name="1985 Orange Box">
              <a:extLst>
                <a:ext uri="{FF2B5EF4-FFF2-40B4-BE49-F238E27FC236}">
                  <a16:creationId xmlns:a16="http://schemas.microsoft.com/office/drawing/2014/main" id="{8B80D11C-B0F4-674D-A7F9-BF7574BD715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new FMC Agricultural Solutions, the fifth-largest crop protection company globally, has a broader product portfolio, deeper pipeline, greater regional and balance, and a full-discovery R&amp;D innovation engine.</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9"/>
                </a:rPr>
                <a:t>https://fmccorp.gcs-web.com/news-releases/news-release-details/fmc-corporation-announces-acquisition-significant-portion</a:t>
              </a:r>
              <a:endParaRPr lang="en-US" sz="1050" dirty="0">
                <a:solidFill>
                  <a:schemeClr val="tx1">
                    <a:lumMod val="75000"/>
                    <a:lumOff val="25000"/>
                  </a:schemeClr>
                </a:solidFill>
              </a:endParaRPr>
            </a:p>
            <a:p>
              <a:r>
                <a:rPr lang="en-US" sz="1050" dirty="0">
                  <a:solidFill>
                    <a:schemeClr val="tx1">
                      <a:lumMod val="75000"/>
                      <a:lumOff val="25000"/>
                    </a:schemeClr>
                  </a:solidFill>
                </a:rPr>
                <a:t>And  </a:t>
              </a:r>
              <a:r>
                <a:rPr lang="en-US" sz="1050" dirty="0">
                  <a:solidFill>
                    <a:schemeClr val="tx1">
                      <a:lumMod val="75000"/>
                      <a:lumOff val="25000"/>
                    </a:schemeClr>
                  </a:solidFill>
                  <a:hlinkClick r:id="rId10"/>
                </a:rPr>
                <a:t>http://www.fmc.com/news</a:t>
              </a:r>
              <a:r>
                <a:rPr lang="en-US" sz="1050" dirty="0">
                  <a:solidFill>
                    <a:schemeClr val="tx1">
                      <a:lumMod val="75000"/>
                      <a:lumOff val="25000"/>
                    </a:schemeClr>
                  </a:solidFill>
                </a:rPr>
                <a:t> </a:t>
              </a:r>
            </a:p>
            <a:p>
              <a:pPr algn="ctr"/>
              <a:endParaRPr lang="en-US" dirty="0"/>
            </a:p>
          </p:txBody>
        </p:sp>
        <p:sp>
          <p:nvSpPr>
            <p:cNvPr id="288" name="done">
              <a:extLst>
                <a:ext uri="{FF2B5EF4-FFF2-40B4-BE49-F238E27FC236}">
                  <a16:creationId xmlns:a16="http://schemas.microsoft.com/office/drawing/2014/main" id="{236DA90C-2BB3-F54A-A181-BD0D7E8029F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79" name="2017 Green Box 2">
            <a:extLst>
              <a:ext uri="{FF2B5EF4-FFF2-40B4-BE49-F238E27FC236}">
                <a16:creationId xmlns:a16="http://schemas.microsoft.com/office/drawing/2014/main" id="{773E7A7C-F259-9D44-8B5E-A913C9907862}"/>
              </a:ext>
            </a:extLst>
          </p:cNvPr>
          <p:cNvGrpSpPr/>
          <p:nvPr/>
        </p:nvGrpSpPr>
        <p:grpSpPr>
          <a:xfrm>
            <a:off x="8365064" y="1075267"/>
            <a:ext cx="3386667" cy="4222045"/>
            <a:chOff x="8365064" y="1075267"/>
            <a:chExt cx="3386667" cy="4222045"/>
          </a:xfrm>
        </p:grpSpPr>
        <p:sp>
          <p:nvSpPr>
            <p:cNvPr id="80" name="1985 Orange Box">
              <a:extLst>
                <a:ext uri="{FF2B5EF4-FFF2-40B4-BE49-F238E27FC236}">
                  <a16:creationId xmlns:a16="http://schemas.microsoft.com/office/drawing/2014/main" id="{2CF66688-6EA2-1B44-9F3F-B9F2632F59ED}"/>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r>
                <a:rPr lang="en-US" sz="1050" dirty="0">
                  <a:solidFill>
                    <a:schemeClr val="tx1"/>
                  </a:solidFill>
                </a:rPr>
                <a:t>Next five are projected as: </a:t>
              </a:r>
              <a:r>
                <a:rPr lang="en-US" sz="1050" dirty="0" err="1">
                  <a:solidFill>
                    <a:schemeClr val="tx1"/>
                  </a:solidFill>
                </a:rPr>
                <a:t>Nufarm</a:t>
              </a:r>
              <a:r>
                <a:rPr lang="en-US" sz="1050" dirty="0">
                  <a:solidFill>
                    <a:schemeClr val="tx1"/>
                  </a:solidFill>
                </a:rPr>
                <a:t>, United Phosphorous, Sumitomo, AMVAC </a:t>
              </a:r>
              <a:br>
                <a:rPr lang="en-US" sz="1050" dirty="0">
                  <a:solidFill>
                    <a:schemeClr val="tx1"/>
                  </a:solidFill>
                </a:rPr>
              </a:br>
              <a:r>
                <a:rPr lang="en-US" sz="1050" dirty="0">
                  <a:solidFill>
                    <a:schemeClr val="tx1"/>
                  </a:solidFill>
                </a:rPr>
                <a:t>and Albaugh</a:t>
              </a:r>
              <a:endParaRPr lang="en-US" sz="1050" b="1" dirty="0">
                <a:solidFill>
                  <a:schemeClr val="tx1"/>
                </a:solidFill>
              </a:endParaRPr>
            </a:p>
            <a:p>
              <a:endParaRPr lang="en-US" sz="1050" b="1" dirty="0">
                <a:solidFill>
                  <a:schemeClr val="tx1">
                    <a:lumMod val="75000"/>
                    <a:lumOff val="25000"/>
                  </a:schemeClr>
                </a:solidFill>
              </a:endParaRPr>
            </a:p>
            <a:p>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050" dirty="0">
                  <a:solidFill>
                    <a:schemeClr val="tx1">
                      <a:lumMod val="75000"/>
                      <a:lumOff val="25000"/>
                    </a:schemeClr>
                  </a:solidFill>
                  <a:hlinkClick r:id="rId11"/>
                </a:rPr>
                <a:t>https://www.croplife.com/editorial/the-top-10-crop-protection-companies-post-mega-mergers/</a:t>
              </a:r>
              <a:endParaRPr lang="en-US" sz="1050" dirty="0">
                <a:solidFill>
                  <a:schemeClr val="tx1">
                    <a:lumMod val="75000"/>
                    <a:lumOff val="25000"/>
                  </a:schemeClr>
                </a:solidFill>
              </a:endParaRPr>
            </a:p>
            <a:p>
              <a:r>
                <a:rPr lang="en-US" sz="1050" dirty="0">
                  <a:solidFill>
                    <a:schemeClr val="tx1">
                      <a:lumMod val="75000"/>
                      <a:lumOff val="25000"/>
                    </a:schemeClr>
                  </a:solidFill>
                </a:rPr>
                <a:t> </a:t>
              </a:r>
            </a:p>
            <a:p>
              <a:pPr algn="ctr"/>
              <a:endParaRPr lang="en-US" dirty="0"/>
            </a:p>
          </p:txBody>
        </p:sp>
        <p:sp>
          <p:nvSpPr>
            <p:cNvPr id="81" name="done">
              <a:extLst>
                <a:ext uri="{FF2B5EF4-FFF2-40B4-BE49-F238E27FC236}">
                  <a16:creationId xmlns:a16="http://schemas.microsoft.com/office/drawing/2014/main" id="{948E5936-CCC0-E24A-AC86-7EC3AE163789}"/>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7" name="2017 Green Box 3">
            <a:extLst>
              <a:ext uri="{FF2B5EF4-FFF2-40B4-BE49-F238E27FC236}">
                <a16:creationId xmlns:a16="http://schemas.microsoft.com/office/drawing/2014/main" id="{A8B8D105-D08C-B948-92B3-A1F59316C0DB}"/>
              </a:ext>
            </a:extLst>
          </p:cNvPr>
          <p:cNvGrpSpPr/>
          <p:nvPr/>
        </p:nvGrpSpPr>
        <p:grpSpPr>
          <a:xfrm>
            <a:off x="8365064" y="1075267"/>
            <a:ext cx="3386667" cy="4222045"/>
            <a:chOff x="8365064" y="1075267"/>
            <a:chExt cx="3386667" cy="4222045"/>
          </a:xfrm>
        </p:grpSpPr>
        <p:sp>
          <p:nvSpPr>
            <p:cNvPr id="128" name="1985 Orange Box">
              <a:extLst>
                <a:ext uri="{FF2B5EF4-FFF2-40B4-BE49-F238E27FC236}">
                  <a16:creationId xmlns:a16="http://schemas.microsoft.com/office/drawing/2014/main" id="{596DF294-0694-6F40-8EA6-9431DD01780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Despite the global restructure grouping the Chinese, Swiss and Israeli-based chemical operations under one umbrella, they will continue to operate as individual entities, with </a:t>
              </a:r>
              <a:br>
                <a:rPr lang="en-US" sz="1400" dirty="0">
                  <a:solidFill>
                    <a:schemeClr val="tx1">
                      <a:lumMod val="75000"/>
                      <a:lumOff val="25000"/>
                    </a:schemeClr>
                  </a:solidFill>
                </a:rPr>
              </a:br>
              <a:r>
                <a:rPr lang="en-US" sz="1400" dirty="0">
                  <a:solidFill>
                    <a:schemeClr val="tx1">
                      <a:lumMod val="75000"/>
                      <a:lumOff val="25000"/>
                    </a:schemeClr>
                  </a:solidFill>
                </a:rPr>
                <a:t>a fourth division, Syngenta's seeds business.</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6"/>
                </a:rPr>
                <a:t>https://www.farmonline.com.au/story/6800006/giant-agchem-name-syngenta-gets-bigger-adama-and-china-business-absorbed/</a:t>
              </a:r>
              <a:endParaRPr lang="en-US" sz="1050" dirty="0">
                <a:solidFill>
                  <a:schemeClr val="tx1">
                    <a:lumMod val="75000"/>
                    <a:lumOff val="25000"/>
                  </a:schemeClr>
                </a:solidFill>
              </a:endParaRPr>
            </a:p>
            <a:p>
              <a:endParaRPr lang="en-US" dirty="0"/>
            </a:p>
          </p:txBody>
        </p:sp>
        <p:sp>
          <p:nvSpPr>
            <p:cNvPr id="129" name="done">
              <a:extLst>
                <a:ext uri="{FF2B5EF4-FFF2-40B4-BE49-F238E27FC236}">
                  <a16:creationId xmlns:a16="http://schemas.microsoft.com/office/drawing/2014/main" id="{F3984084-FBAD-F641-89A7-51C2DEC1B53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77" name="2017 Teal Box">
            <a:extLst>
              <a:ext uri="{FF2B5EF4-FFF2-40B4-BE49-F238E27FC236}">
                <a16:creationId xmlns:a16="http://schemas.microsoft.com/office/drawing/2014/main" id="{2D0C0859-7B34-314B-9387-EBFBEAF09135}"/>
              </a:ext>
            </a:extLst>
          </p:cNvPr>
          <p:cNvGrpSpPr/>
          <p:nvPr/>
        </p:nvGrpSpPr>
        <p:grpSpPr>
          <a:xfrm>
            <a:off x="8365064" y="1075267"/>
            <a:ext cx="3386667" cy="4222045"/>
            <a:chOff x="8365064" y="1075267"/>
            <a:chExt cx="3386667" cy="4222045"/>
          </a:xfrm>
        </p:grpSpPr>
        <p:sp>
          <p:nvSpPr>
            <p:cNvPr id="178" name="1985 Orange Box">
              <a:extLst>
                <a:ext uri="{FF2B5EF4-FFF2-40B4-BE49-F238E27FC236}">
                  <a16:creationId xmlns:a16="http://schemas.microsoft.com/office/drawing/2014/main" id="{521171AA-0919-EB41-8B64-809CD3B31A3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USDA Invests $13.6 Million in Citrus Greening Research. </a:t>
              </a: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050" dirty="0">
                  <a:solidFill>
                    <a:schemeClr val="tx1">
                      <a:lumMod val="75000"/>
                      <a:lumOff val="25000"/>
                    </a:schemeClr>
                  </a:solidFill>
                  <a:hlinkClick r:id="rId12"/>
                </a:rPr>
                <a:t>https://www.invasivespeciesinfo.gov/profile/citrus-greening</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endParaRPr lang="en-US" dirty="0"/>
            </a:p>
          </p:txBody>
        </p:sp>
        <p:sp>
          <p:nvSpPr>
            <p:cNvPr id="179" name="done">
              <a:extLst>
                <a:ext uri="{FF2B5EF4-FFF2-40B4-BE49-F238E27FC236}">
                  <a16:creationId xmlns:a16="http://schemas.microsoft.com/office/drawing/2014/main" id="{AFB9E154-2877-DF42-B619-76FE733C95F2}"/>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2" name="2018 Green Box 1">
            <a:extLst>
              <a:ext uri="{FF2B5EF4-FFF2-40B4-BE49-F238E27FC236}">
                <a16:creationId xmlns:a16="http://schemas.microsoft.com/office/drawing/2014/main" id="{0310BE49-52FB-834C-8685-C1F7F6BA6EC5}"/>
              </a:ext>
            </a:extLst>
          </p:cNvPr>
          <p:cNvGrpSpPr/>
          <p:nvPr/>
        </p:nvGrpSpPr>
        <p:grpSpPr>
          <a:xfrm>
            <a:off x="8365064" y="1075267"/>
            <a:ext cx="3386667" cy="4222045"/>
            <a:chOff x="8365064" y="1075267"/>
            <a:chExt cx="3386667" cy="4222045"/>
          </a:xfrm>
        </p:grpSpPr>
        <p:sp>
          <p:nvSpPr>
            <p:cNvPr id="83" name="1985 Orange Box">
              <a:extLst>
                <a:ext uri="{FF2B5EF4-FFF2-40B4-BE49-F238E27FC236}">
                  <a16:creationId xmlns:a16="http://schemas.microsoft.com/office/drawing/2014/main" id="{A4435290-AE32-AE40-B0D3-3FC7F8E20CF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BASF signed agreements in October 2017 and April 2018 to acquire the businesses and assets Bayer offered to divest in the context of its acquisition of Monsanto. The transaction is a strategic complement to BASF’s crop protection, biotech and digital farming activities and marks its entry into seeds, non-selective herbicides and nematicide seed treatments.</a:t>
              </a:r>
            </a:p>
            <a:p>
              <a:r>
                <a:rPr lang="en-US" sz="1050" b="1" dirty="0">
                  <a:solidFill>
                    <a:schemeClr val="tx1">
                      <a:lumMod val="75000"/>
                      <a:lumOff val="25000"/>
                    </a:schemeClr>
                  </a:solidFill>
                </a:rPr>
                <a:t>Source:</a:t>
              </a:r>
            </a:p>
            <a:p>
              <a:r>
                <a:rPr lang="en-US" sz="1050" dirty="0">
                  <a:solidFill>
                    <a:schemeClr val="tx1">
                      <a:lumMod val="75000"/>
                      <a:lumOff val="25000"/>
                    </a:schemeClr>
                  </a:solidFill>
                </a:rPr>
                <a:t>Member knowledge</a:t>
              </a:r>
              <a:br>
                <a:rPr lang="en-US" sz="1050" b="1" dirty="0">
                  <a:solidFill>
                    <a:schemeClr val="tx1">
                      <a:lumMod val="75000"/>
                      <a:lumOff val="25000"/>
                    </a:schemeClr>
                  </a:solidFill>
                </a:rPr>
              </a:br>
              <a:endParaRPr lang="en-US" sz="1050" dirty="0">
                <a:solidFill>
                  <a:schemeClr val="tx1">
                    <a:lumMod val="75000"/>
                    <a:lumOff val="25000"/>
                  </a:schemeClr>
                </a:solidFill>
              </a:endParaRPr>
            </a:p>
            <a:p>
              <a:pPr algn="ctr"/>
              <a:endParaRPr lang="en-US" dirty="0"/>
            </a:p>
          </p:txBody>
        </p:sp>
        <p:sp>
          <p:nvSpPr>
            <p:cNvPr id="84" name="done">
              <a:extLst>
                <a:ext uri="{FF2B5EF4-FFF2-40B4-BE49-F238E27FC236}">
                  <a16:creationId xmlns:a16="http://schemas.microsoft.com/office/drawing/2014/main" id="{E894C809-8A90-8A45-BA93-E4689F04E46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5" name="2018 Green Box 2">
            <a:extLst>
              <a:ext uri="{FF2B5EF4-FFF2-40B4-BE49-F238E27FC236}">
                <a16:creationId xmlns:a16="http://schemas.microsoft.com/office/drawing/2014/main" id="{F5568578-10A6-8A4A-9295-FAF1D4C40904}"/>
              </a:ext>
            </a:extLst>
          </p:cNvPr>
          <p:cNvGrpSpPr/>
          <p:nvPr/>
        </p:nvGrpSpPr>
        <p:grpSpPr>
          <a:xfrm>
            <a:off x="8365064" y="1075267"/>
            <a:ext cx="3386667" cy="4222045"/>
            <a:chOff x="8365064" y="1075267"/>
            <a:chExt cx="3386667" cy="4222045"/>
          </a:xfrm>
        </p:grpSpPr>
        <p:sp>
          <p:nvSpPr>
            <p:cNvPr id="86" name="1985 Orange Box">
              <a:extLst>
                <a:ext uri="{FF2B5EF4-FFF2-40B4-BE49-F238E27FC236}">
                  <a16:creationId xmlns:a16="http://schemas.microsoft.com/office/drawing/2014/main" id="{E4356736-B9F2-484E-B633-B3BF826BA9F2}"/>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Shares in the U.S. company Monsanto are no longer be traded on the New York Stock Exchange, with Bayer the sole owner of Monsanto Company.</a:t>
              </a:r>
            </a:p>
            <a:p>
              <a:r>
                <a:rPr lang="en-US" sz="1050" b="1" dirty="0">
                  <a:solidFill>
                    <a:schemeClr val="tx1">
                      <a:lumMod val="75000"/>
                      <a:lumOff val="25000"/>
                    </a:schemeClr>
                  </a:solidFill>
                </a:rPr>
                <a:t>Source:</a:t>
              </a:r>
              <a:br>
                <a:rPr lang="en-US" sz="1050" b="1" dirty="0">
                  <a:solidFill>
                    <a:schemeClr val="tx1">
                      <a:lumMod val="75000"/>
                      <a:lumOff val="25000"/>
                    </a:schemeClr>
                  </a:solidFill>
                </a:rPr>
              </a:br>
              <a:endParaRPr lang="en-US" sz="1050" dirty="0">
                <a:solidFill>
                  <a:schemeClr val="tx1">
                    <a:lumMod val="75000"/>
                    <a:lumOff val="25000"/>
                  </a:schemeClr>
                </a:solidFill>
              </a:endParaRPr>
            </a:p>
            <a:p>
              <a:r>
                <a:rPr lang="en-US" sz="1050" dirty="0">
                  <a:solidFill>
                    <a:schemeClr val="tx1">
                      <a:lumMod val="75000"/>
                      <a:lumOff val="25000"/>
                    </a:schemeClr>
                  </a:solidFill>
                  <a:hlinkClick r:id="rId13"/>
                </a:rPr>
                <a:t>https://en.wikipedia.org/wiki/Monsanto</a:t>
              </a:r>
              <a:endParaRPr lang="en-US" sz="1050" dirty="0">
                <a:solidFill>
                  <a:schemeClr val="tx1">
                    <a:lumMod val="75000"/>
                    <a:lumOff val="25000"/>
                  </a:schemeClr>
                </a:solidFill>
              </a:endParaRPr>
            </a:p>
            <a:p>
              <a:endParaRPr lang="en-US" sz="1050" dirty="0">
                <a:solidFill>
                  <a:schemeClr val="tx1">
                    <a:lumMod val="75000"/>
                    <a:lumOff val="25000"/>
                  </a:schemeClr>
                </a:solidFill>
              </a:endParaRPr>
            </a:p>
            <a:p>
              <a:pPr algn="ctr"/>
              <a:endParaRPr lang="en-US" dirty="0"/>
            </a:p>
          </p:txBody>
        </p:sp>
        <p:sp>
          <p:nvSpPr>
            <p:cNvPr id="87" name="done">
              <a:extLst>
                <a:ext uri="{FF2B5EF4-FFF2-40B4-BE49-F238E27FC236}">
                  <a16:creationId xmlns:a16="http://schemas.microsoft.com/office/drawing/2014/main" id="{829A9F7D-80A8-104C-BCC2-0237BD43CCA3}"/>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8" name="2018 Green Box 3">
            <a:extLst>
              <a:ext uri="{FF2B5EF4-FFF2-40B4-BE49-F238E27FC236}">
                <a16:creationId xmlns:a16="http://schemas.microsoft.com/office/drawing/2014/main" id="{23572CC8-3EE1-BB4C-9CCC-33A2533D08EE}"/>
              </a:ext>
            </a:extLst>
          </p:cNvPr>
          <p:cNvGrpSpPr/>
          <p:nvPr/>
        </p:nvGrpSpPr>
        <p:grpSpPr>
          <a:xfrm>
            <a:off x="8365064" y="1075267"/>
            <a:ext cx="3386667" cy="4222045"/>
            <a:chOff x="8365064" y="1075267"/>
            <a:chExt cx="3386667" cy="4222045"/>
          </a:xfrm>
        </p:grpSpPr>
        <p:sp>
          <p:nvSpPr>
            <p:cNvPr id="89" name="1985 Orange Box">
              <a:extLst>
                <a:ext uri="{FF2B5EF4-FFF2-40B4-BE49-F238E27FC236}">
                  <a16:creationId xmlns:a16="http://schemas.microsoft.com/office/drawing/2014/main" id="{A123A32E-0420-2240-979B-2CAE27675F93}"/>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USDA and FDA reports show both organic and conventional food is safe and that the notorious “Dirty Dozen” list is doing more harm than good for Americans. According to the sampling data, 99 percent of residues on fruits and vegetables, when present at all, are well below safety levels set by </a:t>
              </a:r>
              <a:br>
                <a:rPr lang="en-US" sz="1400" dirty="0">
                  <a:solidFill>
                    <a:schemeClr val="tx1">
                      <a:lumMod val="75000"/>
                      <a:lumOff val="25000"/>
                    </a:schemeClr>
                  </a:solidFill>
                </a:rPr>
              </a:br>
              <a:r>
                <a:rPr lang="en-US" sz="1400" dirty="0">
                  <a:solidFill>
                    <a:schemeClr val="tx1">
                      <a:lumMod val="75000"/>
                      <a:lumOff val="25000"/>
                    </a:schemeClr>
                  </a:solidFill>
                </a:rPr>
                <a:t>the EPA. </a:t>
              </a: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050" dirty="0">
                  <a:solidFill>
                    <a:schemeClr val="tx1">
                      <a:lumMod val="75000"/>
                      <a:lumOff val="25000"/>
                    </a:schemeClr>
                  </a:solidFill>
                  <a:hlinkClick r:id="rId14"/>
                </a:rPr>
                <a:t>https://www.agdaily.com/news/usda-fda-debunk-dirty-dozen-fruit-vegetable/</a:t>
              </a:r>
              <a:endParaRPr lang="en-US" sz="1050" dirty="0">
                <a:solidFill>
                  <a:schemeClr val="tx1">
                    <a:lumMod val="75000"/>
                    <a:lumOff val="25000"/>
                  </a:schemeClr>
                </a:solidFill>
              </a:endParaRPr>
            </a:p>
            <a:p>
              <a:pPr>
                <a:spcAft>
                  <a:spcPts val="600"/>
                </a:spcAft>
              </a:pPr>
              <a:endParaRPr lang="en-US" dirty="0"/>
            </a:p>
          </p:txBody>
        </p:sp>
        <p:sp>
          <p:nvSpPr>
            <p:cNvPr id="90" name="done">
              <a:extLst>
                <a:ext uri="{FF2B5EF4-FFF2-40B4-BE49-F238E27FC236}">
                  <a16:creationId xmlns:a16="http://schemas.microsoft.com/office/drawing/2014/main" id="{9B90D272-0E2C-2447-AC18-D5C9BD2F641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1" name="2018 Green Box 4">
            <a:extLst>
              <a:ext uri="{FF2B5EF4-FFF2-40B4-BE49-F238E27FC236}">
                <a16:creationId xmlns:a16="http://schemas.microsoft.com/office/drawing/2014/main" id="{EF7B8686-79F4-A94E-9CF6-E32BD83DF2ED}"/>
              </a:ext>
            </a:extLst>
          </p:cNvPr>
          <p:cNvGrpSpPr/>
          <p:nvPr/>
        </p:nvGrpSpPr>
        <p:grpSpPr>
          <a:xfrm>
            <a:off x="8365064" y="1075267"/>
            <a:ext cx="3386667" cy="4222045"/>
            <a:chOff x="8365064" y="1075267"/>
            <a:chExt cx="3386667" cy="4222045"/>
          </a:xfrm>
        </p:grpSpPr>
        <p:sp>
          <p:nvSpPr>
            <p:cNvPr id="92" name="1985 Orange Box">
              <a:extLst>
                <a:ext uri="{FF2B5EF4-FFF2-40B4-BE49-F238E27FC236}">
                  <a16:creationId xmlns:a16="http://schemas.microsoft.com/office/drawing/2014/main" id="{A85454F1-2FAF-A84D-A06E-0FA80B58D034}"/>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050" dirty="0">
                  <a:solidFill>
                    <a:schemeClr val="tx1">
                      <a:lumMod val="75000"/>
                      <a:lumOff val="25000"/>
                    </a:schemeClr>
                  </a:solidFill>
                  <a:hlinkClick r:id="rId15"/>
                </a:rPr>
                <a:t>https://organic.ams.usda.gov/Integrity/Reports/OperationAcreageReport.aspx</a:t>
              </a:r>
              <a:endParaRPr lang="en-US" sz="1050" dirty="0">
                <a:solidFill>
                  <a:schemeClr val="tx1">
                    <a:lumMod val="75000"/>
                    <a:lumOff val="25000"/>
                  </a:schemeClr>
                </a:solidFill>
              </a:endParaRPr>
            </a:p>
            <a:p>
              <a:pPr>
                <a:spcAft>
                  <a:spcPts val="600"/>
                </a:spcAft>
              </a:pPr>
              <a:endParaRPr lang="en-US" dirty="0"/>
            </a:p>
          </p:txBody>
        </p:sp>
        <p:sp>
          <p:nvSpPr>
            <p:cNvPr id="93" name="done">
              <a:extLst>
                <a:ext uri="{FF2B5EF4-FFF2-40B4-BE49-F238E27FC236}">
                  <a16:creationId xmlns:a16="http://schemas.microsoft.com/office/drawing/2014/main" id="{4C13D4C4-553E-0C4D-AB27-47661C047A4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4" name="2019 Green Box">
            <a:extLst>
              <a:ext uri="{FF2B5EF4-FFF2-40B4-BE49-F238E27FC236}">
                <a16:creationId xmlns:a16="http://schemas.microsoft.com/office/drawing/2014/main" id="{CA83A0F3-D5FF-7046-AB57-89C7ED83D6B2}"/>
              </a:ext>
            </a:extLst>
          </p:cNvPr>
          <p:cNvGrpSpPr/>
          <p:nvPr/>
        </p:nvGrpSpPr>
        <p:grpSpPr>
          <a:xfrm>
            <a:off x="8365064" y="1075267"/>
            <a:ext cx="3386667" cy="4222045"/>
            <a:chOff x="8365064" y="1075267"/>
            <a:chExt cx="3386667" cy="4222045"/>
          </a:xfrm>
        </p:grpSpPr>
        <p:sp>
          <p:nvSpPr>
            <p:cNvPr id="95" name="1985 Orange Box">
              <a:extLst>
                <a:ext uri="{FF2B5EF4-FFF2-40B4-BE49-F238E27FC236}">
                  <a16:creationId xmlns:a16="http://schemas.microsoft.com/office/drawing/2014/main" id="{FB36874C-A224-A042-B4E3-F46ECBA500E3}"/>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On June 1, 2019 Corteva </a:t>
              </a:r>
              <a:r>
                <a:rPr lang="en-US" sz="1400" dirty="0" err="1">
                  <a:solidFill>
                    <a:schemeClr val="tx1">
                      <a:lumMod val="75000"/>
                      <a:lumOff val="25000"/>
                    </a:schemeClr>
                  </a:solidFill>
                </a:rPr>
                <a:t>Agriscience</a:t>
              </a:r>
              <a:r>
                <a:rPr lang="en-US" sz="1400" dirty="0">
                  <a:solidFill>
                    <a:schemeClr val="tx1">
                      <a:lumMod val="75000"/>
                      <a:lumOff val="25000"/>
                    </a:schemeClr>
                  </a:solidFill>
                </a:rPr>
                <a:t> spun off from DowDuPont to become the largest US-based crop protection and seed companies, with more than 21,000 employees. DowDuPont had been formed August 31, 2017 as a combination of all Dow Chemical Company and DuPont interests. </a:t>
              </a: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050" dirty="0">
                  <a:solidFill>
                    <a:schemeClr val="tx1">
                      <a:lumMod val="75000"/>
                      <a:lumOff val="25000"/>
                    </a:schemeClr>
                  </a:solidFill>
                  <a:hlinkClick r:id="rId16"/>
                </a:rPr>
                <a:t>www.corteva.com/resources/media-center/corteva-separates-from-dowdupont-to-form-leading-independent-global-pure-play-agriculture-company.html</a:t>
              </a:r>
              <a:endParaRPr lang="en-US" sz="1050" dirty="0">
                <a:solidFill>
                  <a:schemeClr val="tx1">
                    <a:lumMod val="75000"/>
                    <a:lumOff val="25000"/>
                  </a:schemeClr>
                </a:solidFill>
              </a:endParaRPr>
            </a:p>
            <a:p>
              <a:pPr>
                <a:spcAft>
                  <a:spcPts val="600"/>
                </a:spcAft>
              </a:pPr>
              <a:endParaRPr lang="en-US" dirty="0"/>
            </a:p>
          </p:txBody>
        </p:sp>
        <p:sp>
          <p:nvSpPr>
            <p:cNvPr id="96" name="done">
              <a:extLst>
                <a:ext uri="{FF2B5EF4-FFF2-40B4-BE49-F238E27FC236}">
                  <a16:creationId xmlns:a16="http://schemas.microsoft.com/office/drawing/2014/main" id="{1F03F5CC-FCF2-3A49-B575-91CEC373D78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2" name="2019 Orange Box">
            <a:extLst>
              <a:ext uri="{FF2B5EF4-FFF2-40B4-BE49-F238E27FC236}">
                <a16:creationId xmlns:a16="http://schemas.microsoft.com/office/drawing/2014/main" id="{28D2587E-E8D0-1343-8A9F-C8A7A4B58641}"/>
              </a:ext>
            </a:extLst>
          </p:cNvPr>
          <p:cNvGrpSpPr/>
          <p:nvPr/>
        </p:nvGrpSpPr>
        <p:grpSpPr>
          <a:xfrm>
            <a:off x="8365064" y="1075267"/>
            <a:ext cx="3386667" cy="4222045"/>
            <a:chOff x="8365064" y="1075267"/>
            <a:chExt cx="3386667" cy="4222045"/>
          </a:xfrm>
        </p:grpSpPr>
        <p:sp>
          <p:nvSpPr>
            <p:cNvPr id="163" name="1985 Orange Box">
              <a:extLst>
                <a:ext uri="{FF2B5EF4-FFF2-40B4-BE49-F238E27FC236}">
                  <a16:creationId xmlns:a16="http://schemas.microsoft.com/office/drawing/2014/main" id="{1AF76714-574F-0F4B-9E64-BB1EA695EBC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200" dirty="0">
                  <a:solidFill>
                    <a:schemeClr val="tx1">
                      <a:lumMod val="75000"/>
                      <a:lumOff val="25000"/>
                    </a:schemeClr>
                  </a:solidFill>
                </a:rPr>
                <a:t>The bold memorandum calls for the agency to reduce its requests for, and funding of, mammal studies by 30 percent by 2025, and eliminate all mammal study requests and funding by 2035. The memo  references new approach methods (NAMs), which include any technologies, methodologies, approaches or combinations thereof that can be used to provide information on chemical hazard and potential human exposure that can avoid or significantly reduce the use of testing on animals. </a:t>
              </a: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200" dirty="0">
                  <a:solidFill>
                    <a:schemeClr val="tx1"/>
                  </a:solidFill>
                  <a:hlinkClick r:id="rId17"/>
                </a:rPr>
                <a:t>https://www.epa.gov/research/epa-new-approach-methods-efforts-reduce-use-animals-chemical-testing</a:t>
              </a:r>
              <a:endParaRPr lang="en-US" sz="1200" dirty="0">
                <a:solidFill>
                  <a:schemeClr val="tx1"/>
                </a:solidFill>
              </a:endParaRPr>
            </a:p>
            <a:p>
              <a:pPr>
                <a:spcAft>
                  <a:spcPts val="600"/>
                </a:spcAft>
              </a:pPr>
              <a:br>
                <a:rPr lang="en-US" sz="1050" b="1" dirty="0">
                  <a:solidFill>
                    <a:schemeClr val="tx1">
                      <a:lumMod val="75000"/>
                      <a:lumOff val="25000"/>
                    </a:schemeClr>
                  </a:solidFill>
                </a:rPr>
              </a:br>
              <a:endParaRPr lang="en-US" dirty="0"/>
            </a:p>
          </p:txBody>
        </p:sp>
        <p:sp>
          <p:nvSpPr>
            <p:cNvPr id="164" name="done">
              <a:extLst>
                <a:ext uri="{FF2B5EF4-FFF2-40B4-BE49-F238E27FC236}">
                  <a16:creationId xmlns:a16="http://schemas.microsoft.com/office/drawing/2014/main" id="{08CB3857-2807-8C49-A9E2-0C5B2BB7630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95" name="2019 Gold Box">
            <a:extLst>
              <a:ext uri="{FF2B5EF4-FFF2-40B4-BE49-F238E27FC236}">
                <a16:creationId xmlns:a16="http://schemas.microsoft.com/office/drawing/2014/main" id="{8DAB5FD6-4A3D-614A-8B09-873EA5DE0F18}"/>
              </a:ext>
            </a:extLst>
          </p:cNvPr>
          <p:cNvGrpSpPr/>
          <p:nvPr/>
        </p:nvGrpSpPr>
        <p:grpSpPr>
          <a:xfrm>
            <a:off x="8365064" y="1075267"/>
            <a:ext cx="3386667" cy="4222045"/>
            <a:chOff x="8365064" y="1075267"/>
            <a:chExt cx="3386667" cy="4222045"/>
          </a:xfrm>
        </p:grpSpPr>
        <p:sp>
          <p:nvSpPr>
            <p:cNvPr id="196" name="1985 Orange Box">
              <a:extLst>
                <a:ext uri="{FF2B5EF4-FFF2-40B4-BE49-F238E27FC236}">
                  <a16:creationId xmlns:a16="http://schemas.microsoft.com/office/drawing/2014/main" id="{9E406467-A3CE-FF49-BF7C-1122C7EE0E3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300" dirty="0">
                  <a:solidFill>
                    <a:schemeClr val="tx1">
                      <a:lumMod val="75000"/>
                      <a:lumOff val="25000"/>
                    </a:schemeClr>
                  </a:solidFill>
                </a:rPr>
                <a:t>There are 106 published ACS Symposium books sponsored by AGRO through the years covering a wide range of topics. Check them out at </a:t>
              </a:r>
              <a:r>
                <a:rPr lang="en-US" sz="1300" dirty="0" err="1">
                  <a:solidFill>
                    <a:schemeClr val="tx1">
                      <a:lumMod val="75000"/>
                      <a:lumOff val="25000"/>
                    </a:schemeClr>
                  </a:solidFill>
                  <a:hlinkClick r:id="rId18"/>
                </a:rPr>
                <a:t>agrodiv.org</a:t>
              </a:r>
              <a:r>
                <a:rPr lang="en-US" sz="1300" dirty="0">
                  <a:solidFill>
                    <a:schemeClr val="tx1">
                      <a:lumMod val="75000"/>
                      <a:lumOff val="25000"/>
                    </a:schemeClr>
                  </a:solidFill>
                  <a:hlinkClick r:id="rId18"/>
                </a:rPr>
                <a:t> </a:t>
              </a:r>
              <a:r>
                <a:rPr lang="en-US" sz="1300" dirty="0">
                  <a:solidFill>
                    <a:schemeClr val="tx1">
                      <a:lumMod val="75000"/>
                      <a:lumOff val="25000"/>
                    </a:schemeClr>
                  </a:solidFill>
                </a:rPr>
                <a:t>under the Publications tab. </a:t>
              </a: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050" dirty="0">
                  <a:solidFill>
                    <a:schemeClr val="tx1">
                      <a:lumMod val="75000"/>
                      <a:lumOff val="25000"/>
                    </a:schemeClr>
                  </a:solidFill>
                  <a:hlinkClick r:id="rId19"/>
                </a:rPr>
                <a:t>https://pubs.acs.org/series/symposium?seriesCode=symposium&amp;sortBy=DOI_desc&amp;startPage=0&amp;tabActivePane=division&amp;sponsor=agro</a:t>
              </a:r>
              <a:r>
                <a:rPr lang="en-US" sz="1050" dirty="0">
                  <a:solidFill>
                    <a:schemeClr val="tx1">
                      <a:lumMod val="75000"/>
                      <a:lumOff val="25000"/>
                    </a:schemeClr>
                  </a:solidFill>
                </a:rPr>
                <a:t> </a:t>
              </a:r>
              <a:br>
                <a:rPr lang="en-US" sz="1050" b="1" dirty="0">
                  <a:solidFill>
                    <a:schemeClr val="tx1">
                      <a:lumMod val="75000"/>
                      <a:lumOff val="25000"/>
                    </a:schemeClr>
                  </a:solidFill>
                </a:rPr>
              </a:br>
              <a:endParaRPr lang="en-US" dirty="0"/>
            </a:p>
          </p:txBody>
        </p:sp>
        <p:sp>
          <p:nvSpPr>
            <p:cNvPr id="197" name="done">
              <a:extLst>
                <a:ext uri="{FF2B5EF4-FFF2-40B4-BE49-F238E27FC236}">
                  <a16:creationId xmlns:a16="http://schemas.microsoft.com/office/drawing/2014/main" id="{AB80F74C-613B-6C4B-929A-DB9049706A6B}"/>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4" name="2020 Green Box">
            <a:extLst>
              <a:ext uri="{FF2B5EF4-FFF2-40B4-BE49-F238E27FC236}">
                <a16:creationId xmlns:a16="http://schemas.microsoft.com/office/drawing/2014/main" id="{9B57130F-EBB1-824A-BE67-0248DAEC3B17}"/>
              </a:ext>
            </a:extLst>
          </p:cNvPr>
          <p:cNvGrpSpPr/>
          <p:nvPr/>
        </p:nvGrpSpPr>
        <p:grpSpPr>
          <a:xfrm>
            <a:off x="8365064" y="1075267"/>
            <a:ext cx="3386667" cy="4222045"/>
            <a:chOff x="8365064" y="1075267"/>
            <a:chExt cx="3386667" cy="4222045"/>
          </a:xfrm>
        </p:grpSpPr>
        <p:sp>
          <p:nvSpPr>
            <p:cNvPr id="135" name="1985 Orange Box">
              <a:extLst>
                <a:ext uri="{FF2B5EF4-FFF2-40B4-BE49-F238E27FC236}">
                  <a16:creationId xmlns:a16="http://schemas.microsoft.com/office/drawing/2014/main" id="{B9984117-619A-9441-A9CA-B0DF92578A4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300" dirty="0">
                  <a:solidFill>
                    <a:schemeClr val="tx1">
                      <a:lumMod val="75000"/>
                      <a:lumOff val="25000"/>
                    </a:schemeClr>
                  </a:solidFill>
                </a:rPr>
                <a:t>The active ingredient </a:t>
              </a:r>
              <a:r>
                <a:rPr lang="en-US" sz="1300" dirty="0" err="1">
                  <a:solidFill>
                    <a:schemeClr val="tx1">
                      <a:lumMod val="75000"/>
                      <a:lumOff val="25000"/>
                    </a:schemeClr>
                  </a:solidFill>
                </a:rPr>
                <a:t>cinmethylin</a:t>
              </a:r>
              <a:r>
                <a:rPr lang="en-US" sz="1300" dirty="0">
                  <a:solidFill>
                    <a:schemeClr val="tx1">
                      <a:lumMod val="75000"/>
                      <a:lumOff val="25000"/>
                    </a:schemeClr>
                  </a:solidFill>
                </a:rPr>
                <a:t> is </a:t>
              </a:r>
              <a:r>
                <a:rPr lang="en-US" sz="1300" dirty="0" err="1">
                  <a:solidFill>
                    <a:schemeClr val="tx1">
                      <a:lumMod val="75000"/>
                      <a:lumOff val="25000"/>
                    </a:schemeClr>
                  </a:solidFill>
                </a:rPr>
                <a:t>is</a:t>
              </a:r>
              <a:r>
                <a:rPr lang="en-US" sz="1300" dirty="0">
                  <a:solidFill>
                    <a:schemeClr val="tx1">
                      <a:lumMod val="75000"/>
                      <a:lumOff val="25000"/>
                    </a:schemeClr>
                  </a:solidFill>
                </a:rPr>
                <a:t> an Herbicide Resistance Action Committee (HRAC</a:t>
              </a:r>
              <a:r>
                <a:rPr lang="en-US" sz="1300" dirty="0">
                  <a:solidFill>
                    <a:schemeClr val="tx1"/>
                  </a:solidFill>
                </a:rPr>
                <a:t>) class “Group Q</a:t>
              </a:r>
              <a:r>
                <a:rPr lang="en-US" sz="1300" dirty="0">
                  <a:solidFill>
                    <a:schemeClr val="tx1">
                      <a:lumMod val="75000"/>
                      <a:lumOff val="25000"/>
                    </a:schemeClr>
                  </a:solidFill>
                </a:rPr>
                <a:t>” or “30”, which stands for the inhibition of the enzyme family fatty acid </a:t>
              </a:r>
              <a:r>
                <a:rPr lang="en-US" sz="1300" dirty="0" err="1">
                  <a:solidFill>
                    <a:schemeClr val="tx1">
                      <a:lumMod val="75000"/>
                      <a:lumOff val="25000"/>
                    </a:schemeClr>
                  </a:solidFill>
                </a:rPr>
                <a:t>thioesterase</a:t>
              </a:r>
              <a:r>
                <a:rPr lang="en-US" sz="1300" dirty="0">
                  <a:solidFill>
                    <a:schemeClr val="tx1">
                      <a:lumMod val="75000"/>
                      <a:lumOff val="25000"/>
                    </a:schemeClr>
                  </a:solidFill>
                </a:rPr>
                <a:t> (FAT). These enzymes are vital for plant cell membrane development and function. Their inhibition disrupts germination and the emergence of grass weeds. This active fills a need for effective and sustainable grass weed management programs, where rotating multiple modes of action is essential to fight resistance.</a:t>
              </a: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100" dirty="0">
                  <a:solidFill>
                    <a:schemeClr val="tx1"/>
                  </a:solidFill>
                </a:rPr>
                <a:t>AGRO WEEKLY June 9, 2020</a:t>
              </a:r>
              <a:br>
                <a:rPr lang="en-US" sz="1050" b="1" dirty="0">
                  <a:solidFill>
                    <a:schemeClr val="tx1">
                      <a:lumMod val="75000"/>
                      <a:lumOff val="25000"/>
                    </a:schemeClr>
                  </a:solidFill>
                </a:rPr>
              </a:br>
              <a:endParaRPr lang="en-US" dirty="0"/>
            </a:p>
          </p:txBody>
        </p:sp>
        <p:sp>
          <p:nvSpPr>
            <p:cNvPr id="136" name="done">
              <a:extLst>
                <a:ext uri="{FF2B5EF4-FFF2-40B4-BE49-F238E27FC236}">
                  <a16:creationId xmlns:a16="http://schemas.microsoft.com/office/drawing/2014/main" id="{74447FF9-942A-C54F-99A7-3B3C7B9C2CB9}"/>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7" name="2020 Gold Box">
            <a:extLst>
              <a:ext uri="{FF2B5EF4-FFF2-40B4-BE49-F238E27FC236}">
                <a16:creationId xmlns:a16="http://schemas.microsoft.com/office/drawing/2014/main" id="{7E19CF46-AF89-354B-A20B-8DCF95810DC9}"/>
              </a:ext>
            </a:extLst>
          </p:cNvPr>
          <p:cNvGrpSpPr/>
          <p:nvPr/>
        </p:nvGrpSpPr>
        <p:grpSpPr>
          <a:xfrm>
            <a:off x="8365064" y="1075267"/>
            <a:ext cx="3386667" cy="4222045"/>
            <a:chOff x="8365064" y="1075267"/>
            <a:chExt cx="3386667" cy="4222045"/>
          </a:xfrm>
        </p:grpSpPr>
        <p:sp>
          <p:nvSpPr>
            <p:cNvPr id="98" name="1985 Orange Box">
              <a:extLst>
                <a:ext uri="{FF2B5EF4-FFF2-40B4-BE49-F238E27FC236}">
                  <a16:creationId xmlns:a16="http://schemas.microsoft.com/office/drawing/2014/main" id="{D219E6BF-3403-E54C-A0EC-5EC18CAE8B2D}"/>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Celebration and Education Event for AGRO Division within ACS. </a:t>
              </a: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050" dirty="0">
                  <a:solidFill>
                    <a:schemeClr val="tx1">
                      <a:lumMod val="75000"/>
                      <a:lumOff val="25000"/>
                    </a:schemeClr>
                  </a:solidFill>
                  <a:hlinkClick r:id="rId20"/>
                </a:rPr>
                <a:t>https://www.agrodiv.org/agro-50th-anniversary-celebration/</a:t>
              </a:r>
              <a:endParaRPr lang="en-US" sz="1050" dirty="0">
                <a:solidFill>
                  <a:schemeClr val="tx1">
                    <a:lumMod val="75000"/>
                    <a:lumOff val="25000"/>
                  </a:schemeClr>
                </a:solidFill>
              </a:endParaRPr>
            </a:p>
            <a:p>
              <a:pPr>
                <a:spcAft>
                  <a:spcPts val="600"/>
                </a:spcAft>
              </a:pPr>
              <a:endParaRPr lang="en-US" dirty="0"/>
            </a:p>
          </p:txBody>
        </p:sp>
        <p:sp>
          <p:nvSpPr>
            <p:cNvPr id="99" name="done">
              <a:extLst>
                <a:ext uri="{FF2B5EF4-FFF2-40B4-BE49-F238E27FC236}">
                  <a16:creationId xmlns:a16="http://schemas.microsoft.com/office/drawing/2014/main" id="{5E986F9D-DC73-AF4E-B371-D973045DA28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01" name="2020 Gold Box 2">
            <a:extLst>
              <a:ext uri="{FF2B5EF4-FFF2-40B4-BE49-F238E27FC236}">
                <a16:creationId xmlns:a16="http://schemas.microsoft.com/office/drawing/2014/main" id="{DDE9D7BD-8F05-0B41-957A-99D059532212}"/>
              </a:ext>
            </a:extLst>
          </p:cNvPr>
          <p:cNvGrpSpPr/>
          <p:nvPr/>
        </p:nvGrpSpPr>
        <p:grpSpPr>
          <a:xfrm>
            <a:off x="8365064" y="1075267"/>
            <a:ext cx="3386667" cy="4222045"/>
            <a:chOff x="8365064" y="1075267"/>
            <a:chExt cx="3386667" cy="4222045"/>
          </a:xfrm>
        </p:grpSpPr>
        <p:sp>
          <p:nvSpPr>
            <p:cNvPr id="202" name="1985 Orange Box">
              <a:extLst>
                <a:ext uri="{FF2B5EF4-FFF2-40B4-BE49-F238E27FC236}">
                  <a16:creationId xmlns:a16="http://schemas.microsoft.com/office/drawing/2014/main" id="{CF22F36C-7CD8-5C4C-B1F7-EA9BD3B06F82}"/>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chemeClr val="tx1">
                    <a:lumMod val="75000"/>
                    <a:lumOff val="25000"/>
                  </a:schemeClr>
                </a:solidFill>
              </a:endParaRP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050" dirty="0">
                  <a:solidFill>
                    <a:schemeClr val="tx1">
                      <a:lumMod val="75000"/>
                      <a:lumOff val="25000"/>
                    </a:schemeClr>
                  </a:solidFill>
                </a:rPr>
                <a:t>June 2020 roster</a:t>
              </a:r>
              <a:endParaRPr lang="en-US" dirty="0"/>
            </a:p>
          </p:txBody>
        </p:sp>
        <p:sp>
          <p:nvSpPr>
            <p:cNvPr id="203" name="done">
              <a:extLst>
                <a:ext uri="{FF2B5EF4-FFF2-40B4-BE49-F238E27FC236}">
                  <a16:creationId xmlns:a16="http://schemas.microsoft.com/office/drawing/2014/main" id="{0725C20A-3780-E441-AE96-012FB6D2B55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85" name="2020 Teal Box">
            <a:extLst>
              <a:ext uri="{FF2B5EF4-FFF2-40B4-BE49-F238E27FC236}">
                <a16:creationId xmlns:a16="http://schemas.microsoft.com/office/drawing/2014/main" id="{75C8E334-46BB-194F-BC4B-8F9DF34DF499}"/>
              </a:ext>
            </a:extLst>
          </p:cNvPr>
          <p:cNvGrpSpPr/>
          <p:nvPr/>
        </p:nvGrpSpPr>
        <p:grpSpPr>
          <a:xfrm>
            <a:off x="8365064" y="1075267"/>
            <a:ext cx="3386667" cy="4222045"/>
            <a:chOff x="8365064" y="1075267"/>
            <a:chExt cx="3386667" cy="4222045"/>
          </a:xfrm>
        </p:grpSpPr>
        <p:sp>
          <p:nvSpPr>
            <p:cNvPr id="186" name="1985 Orange Box">
              <a:extLst>
                <a:ext uri="{FF2B5EF4-FFF2-40B4-BE49-F238E27FC236}">
                  <a16:creationId xmlns:a16="http://schemas.microsoft.com/office/drawing/2014/main" id="{BAC4664F-48D6-A240-8D8F-ECE365C03B0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Dogs specially trained by Agricultural Research Service (ARS) scientists have proven to be the most efficient way to detect </a:t>
              </a:r>
              <a:r>
                <a:rPr lang="en-US" sz="1400" dirty="0" err="1">
                  <a:solidFill>
                    <a:schemeClr val="tx1">
                      <a:lumMod val="75000"/>
                      <a:lumOff val="25000"/>
                    </a:schemeClr>
                  </a:solidFill>
                </a:rPr>
                <a:t>huanglongbing</a:t>
              </a:r>
              <a:r>
                <a:rPr lang="en-US" sz="1400" dirty="0">
                  <a:solidFill>
                    <a:schemeClr val="tx1">
                      <a:lumMod val="75000"/>
                      <a:lumOff val="25000"/>
                    </a:schemeClr>
                  </a:solidFill>
                </a:rPr>
                <a:t>—also known as citrus greening. </a:t>
              </a:r>
            </a:p>
            <a:p>
              <a:pPr>
                <a:spcAft>
                  <a:spcPts val="600"/>
                </a:spcAft>
              </a:pPr>
              <a:r>
                <a:rPr lang="en-US" sz="1050" b="1" dirty="0">
                  <a:solidFill>
                    <a:schemeClr val="tx1">
                      <a:lumMod val="75000"/>
                      <a:lumOff val="25000"/>
                    </a:schemeClr>
                  </a:solidFill>
                </a:rPr>
                <a:t>Source:</a:t>
              </a:r>
              <a:br>
                <a:rPr lang="en-US" sz="1050" b="1" dirty="0">
                  <a:solidFill>
                    <a:schemeClr val="tx1">
                      <a:lumMod val="75000"/>
                      <a:lumOff val="25000"/>
                    </a:schemeClr>
                  </a:solidFill>
                </a:rPr>
              </a:br>
              <a:r>
                <a:rPr lang="en-US" sz="1050" dirty="0">
                  <a:solidFill>
                    <a:schemeClr val="tx1">
                      <a:lumMod val="75000"/>
                      <a:lumOff val="25000"/>
                    </a:schemeClr>
                  </a:solidFill>
                  <a:hlinkClick r:id="rId12"/>
                </a:rPr>
                <a:t>https://www.invasivespeciesinfo.gov/profile/citrus-greening</a:t>
              </a:r>
              <a:r>
                <a:rPr lang="en-US" sz="1050" dirty="0">
                  <a:solidFill>
                    <a:schemeClr val="tx1">
                      <a:lumMod val="75000"/>
                      <a:lumOff val="25000"/>
                    </a:schemeClr>
                  </a:solidFill>
                </a:rPr>
                <a:t> </a:t>
              </a:r>
            </a:p>
            <a:p>
              <a:pPr>
                <a:spcAft>
                  <a:spcPts val="600"/>
                </a:spcAft>
              </a:pPr>
              <a:br>
                <a:rPr lang="en-US" sz="1050" b="1" dirty="0">
                  <a:solidFill>
                    <a:schemeClr val="tx1">
                      <a:lumMod val="75000"/>
                      <a:lumOff val="25000"/>
                    </a:schemeClr>
                  </a:solidFill>
                </a:rPr>
              </a:br>
              <a:endParaRPr lang="en-US" dirty="0"/>
            </a:p>
          </p:txBody>
        </p:sp>
        <p:sp>
          <p:nvSpPr>
            <p:cNvPr id="187" name="done">
              <a:extLst>
                <a:ext uri="{FF2B5EF4-FFF2-40B4-BE49-F238E27FC236}">
                  <a16:creationId xmlns:a16="http://schemas.microsoft.com/office/drawing/2014/main" id="{157E720E-AC92-E845-BE56-BD5FA717083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00" name="legend">
            <a:extLst>
              <a:ext uri="{FF2B5EF4-FFF2-40B4-BE49-F238E27FC236}">
                <a16:creationId xmlns:a16="http://schemas.microsoft.com/office/drawing/2014/main" id="{20C5AD09-3789-1649-869A-2CDEFAE06CF6}"/>
              </a:ext>
            </a:extLst>
          </p:cNvPr>
          <p:cNvGrpSpPr/>
          <p:nvPr/>
        </p:nvGrpSpPr>
        <p:grpSpPr>
          <a:xfrm>
            <a:off x="1077351" y="5745011"/>
            <a:ext cx="8895576" cy="256480"/>
            <a:chOff x="1077351" y="5745011"/>
            <a:chExt cx="8895576" cy="256480"/>
          </a:xfrm>
        </p:grpSpPr>
        <p:grpSp>
          <p:nvGrpSpPr>
            <p:cNvPr id="101" name="legend green">
              <a:extLst>
                <a:ext uri="{FF2B5EF4-FFF2-40B4-BE49-F238E27FC236}">
                  <a16:creationId xmlns:a16="http://schemas.microsoft.com/office/drawing/2014/main" id="{DE08CA0B-3176-054B-81A1-AB874FCAB82D}"/>
                </a:ext>
              </a:extLst>
            </p:cNvPr>
            <p:cNvGrpSpPr/>
            <p:nvPr/>
          </p:nvGrpSpPr>
          <p:grpSpPr>
            <a:xfrm>
              <a:off x="1077351" y="5745011"/>
              <a:ext cx="1557565" cy="256480"/>
              <a:chOff x="1280551" y="5745011"/>
              <a:chExt cx="1557565" cy="256480"/>
            </a:xfrm>
          </p:grpSpPr>
          <p:sp>
            <p:nvSpPr>
              <p:cNvPr id="114" name="Oval 113">
                <a:extLst>
                  <a:ext uri="{FF2B5EF4-FFF2-40B4-BE49-F238E27FC236}">
                    <a16:creationId xmlns:a16="http://schemas.microsoft.com/office/drawing/2014/main" id="{AB6CCE21-34AA-034E-8C4F-FD58E9E95939}"/>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a:extLst>
                  <a:ext uri="{FF2B5EF4-FFF2-40B4-BE49-F238E27FC236}">
                    <a16:creationId xmlns:a16="http://schemas.microsoft.com/office/drawing/2014/main" id="{88F487EA-D2C5-6F40-812A-BF77425502C1}"/>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102" name="Group 101">
              <a:extLst>
                <a:ext uri="{FF2B5EF4-FFF2-40B4-BE49-F238E27FC236}">
                  <a16:creationId xmlns:a16="http://schemas.microsoft.com/office/drawing/2014/main" id="{F9349448-CF19-284B-9352-A391326F3ADE}"/>
                </a:ext>
              </a:extLst>
            </p:cNvPr>
            <p:cNvGrpSpPr/>
            <p:nvPr/>
          </p:nvGrpSpPr>
          <p:grpSpPr>
            <a:xfrm>
              <a:off x="2914225" y="5745011"/>
              <a:ext cx="1557565" cy="256480"/>
              <a:chOff x="2914225" y="5745011"/>
              <a:chExt cx="1557565" cy="256480"/>
            </a:xfrm>
          </p:grpSpPr>
          <p:sp>
            <p:nvSpPr>
              <p:cNvPr id="112" name="Oval 111">
                <a:extLst>
                  <a:ext uri="{FF2B5EF4-FFF2-40B4-BE49-F238E27FC236}">
                    <a16:creationId xmlns:a16="http://schemas.microsoft.com/office/drawing/2014/main" id="{1A33EACC-6AD6-C74F-B0E4-C4ED333EF5C4}"/>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TextBox 112">
                <a:extLst>
                  <a:ext uri="{FF2B5EF4-FFF2-40B4-BE49-F238E27FC236}">
                    <a16:creationId xmlns:a16="http://schemas.microsoft.com/office/drawing/2014/main" id="{8EE0CDD7-05FC-D749-A410-4852B35FB61A}"/>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103" name="legend yellow">
              <a:extLst>
                <a:ext uri="{FF2B5EF4-FFF2-40B4-BE49-F238E27FC236}">
                  <a16:creationId xmlns:a16="http://schemas.microsoft.com/office/drawing/2014/main" id="{68BF736E-6CCF-D041-A7BC-687BDB37BBF4}"/>
                </a:ext>
              </a:extLst>
            </p:cNvPr>
            <p:cNvGrpSpPr/>
            <p:nvPr/>
          </p:nvGrpSpPr>
          <p:grpSpPr>
            <a:xfrm>
              <a:off x="4747205" y="5768476"/>
              <a:ext cx="1557565" cy="209550"/>
              <a:chOff x="4950405" y="5768476"/>
              <a:chExt cx="1557565" cy="209550"/>
            </a:xfrm>
          </p:grpSpPr>
          <p:sp>
            <p:nvSpPr>
              <p:cNvPr id="110" name="Oval 109">
                <a:extLst>
                  <a:ext uri="{FF2B5EF4-FFF2-40B4-BE49-F238E27FC236}">
                    <a16:creationId xmlns:a16="http://schemas.microsoft.com/office/drawing/2014/main" id="{AB64A7A2-7A4A-124A-BEF0-4A5297F5A76F}"/>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TextBox 110">
                <a:extLst>
                  <a:ext uri="{FF2B5EF4-FFF2-40B4-BE49-F238E27FC236}">
                    <a16:creationId xmlns:a16="http://schemas.microsoft.com/office/drawing/2014/main" id="{A79F31E1-9EF1-054A-8352-B3B02DC131FF}"/>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104" name="Group 103">
              <a:extLst>
                <a:ext uri="{FF2B5EF4-FFF2-40B4-BE49-F238E27FC236}">
                  <a16:creationId xmlns:a16="http://schemas.microsoft.com/office/drawing/2014/main" id="{A73362B9-3905-1E47-91DE-F72ACEC33164}"/>
                </a:ext>
              </a:extLst>
            </p:cNvPr>
            <p:cNvGrpSpPr/>
            <p:nvPr/>
          </p:nvGrpSpPr>
          <p:grpSpPr>
            <a:xfrm>
              <a:off x="6587327" y="5745011"/>
              <a:ext cx="1557565" cy="256480"/>
              <a:chOff x="6587327" y="5745011"/>
              <a:chExt cx="1557565" cy="256480"/>
            </a:xfrm>
          </p:grpSpPr>
          <p:sp>
            <p:nvSpPr>
              <p:cNvPr id="108" name="Oval 107">
                <a:extLst>
                  <a:ext uri="{FF2B5EF4-FFF2-40B4-BE49-F238E27FC236}">
                    <a16:creationId xmlns:a16="http://schemas.microsoft.com/office/drawing/2014/main" id="{7EAC3E30-9E3F-BD4C-88F9-0B62DF9AE172}"/>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TextBox 108">
                <a:extLst>
                  <a:ext uri="{FF2B5EF4-FFF2-40B4-BE49-F238E27FC236}">
                    <a16:creationId xmlns:a16="http://schemas.microsoft.com/office/drawing/2014/main" id="{111B37A2-031D-C640-A4B3-2C95547EE86F}"/>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105" name="legend dk blue">
              <a:extLst>
                <a:ext uri="{FF2B5EF4-FFF2-40B4-BE49-F238E27FC236}">
                  <a16:creationId xmlns:a16="http://schemas.microsoft.com/office/drawing/2014/main" id="{919B02BA-B0A5-7C49-B773-298E63B8B40F}"/>
                </a:ext>
              </a:extLst>
            </p:cNvPr>
            <p:cNvGrpSpPr/>
            <p:nvPr/>
          </p:nvGrpSpPr>
          <p:grpSpPr>
            <a:xfrm>
              <a:off x="8415362" y="5768476"/>
              <a:ext cx="1557565" cy="209550"/>
              <a:chOff x="8568556" y="5768476"/>
              <a:chExt cx="1557565" cy="209550"/>
            </a:xfrm>
          </p:grpSpPr>
          <p:sp>
            <p:nvSpPr>
              <p:cNvPr id="106" name="Oval 105">
                <a:extLst>
                  <a:ext uri="{FF2B5EF4-FFF2-40B4-BE49-F238E27FC236}">
                    <a16:creationId xmlns:a16="http://schemas.microsoft.com/office/drawing/2014/main" id="{892A0CB3-156C-B449-BF77-8EC165AC36C9}"/>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TextBox 106">
                <a:extLst>
                  <a:ext uri="{FF2B5EF4-FFF2-40B4-BE49-F238E27FC236}">
                    <a16:creationId xmlns:a16="http://schemas.microsoft.com/office/drawing/2014/main" id="{982CFFCC-F0DB-5847-8EEE-E16981A485EC}"/>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
        <p:nvSpPr>
          <p:cNvPr id="207" name="next text">
            <a:extLst>
              <a:ext uri="{FF2B5EF4-FFF2-40B4-BE49-F238E27FC236}">
                <a16:creationId xmlns:a16="http://schemas.microsoft.com/office/drawing/2014/main" id="{899BB027-567A-9547-A91E-8FF30A7B3C65}"/>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208" name="Action Button: Forward or Next 207">
            <a:hlinkClick r:id="" action="ppaction://hlinkshowjump?jump=nextslide" highlightClick="1"/>
            <a:extLst>
              <a:ext uri="{FF2B5EF4-FFF2-40B4-BE49-F238E27FC236}">
                <a16:creationId xmlns:a16="http://schemas.microsoft.com/office/drawing/2014/main" id="{DAB33AC0-0FD2-D041-A982-913F292F741C}"/>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150574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6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9"/>
                                        </p:tgtEl>
                                        <p:attrNameLst>
                                          <p:attrName>style.visibility</p:attrName>
                                        </p:attrNameLst>
                                      </p:cBhvr>
                                      <p:to>
                                        <p:strVal val="visible"/>
                                      </p:to>
                                    </p:set>
                                  </p:childTnLst>
                                </p:cTn>
                              </p:par>
                            </p:childTnLst>
                          </p:cTn>
                        </p:par>
                      </p:childTnLst>
                    </p:cTn>
                  </p:par>
                </p:childTnLst>
              </p:cTn>
              <p:nextCondLst>
                <p:cond evt="onClick" delay="0">
                  <p:tgtEl>
                    <p:spTgt spid="165"/>
                  </p:tgtEl>
                </p:cond>
              </p:nextCondLst>
            </p:seq>
            <p:seq concurrent="1" nextAc="seek">
              <p:cTn id="7" restart="whenNotActive" fill="hold" evtFilter="cancelBubble" nodeType="interactiveSeq">
                <p:stCondLst>
                  <p:cond evt="onClick" delay="0">
                    <p:tgtEl>
                      <p:spTgt spid="169"/>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169"/>
                                        </p:tgtEl>
                                        <p:attrNameLst>
                                          <p:attrName>style.visibility</p:attrName>
                                        </p:attrNameLst>
                                      </p:cBhvr>
                                      <p:to>
                                        <p:strVal val="hidden"/>
                                      </p:to>
                                    </p:set>
                                  </p:childTnLst>
                                </p:cTn>
                              </p:par>
                            </p:childTnLst>
                          </p:cTn>
                        </p:par>
                      </p:childTnLst>
                    </p:cTn>
                  </p:par>
                </p:childTnLst>
              </p:cTn>
              <p:nextCondLst>
                <p:cond evt="onClick" delay="0">
                  <p:tgtEl>
                    <p:spTgt spid="169"/>
                  </p:tgtEl>
                </p:cond>
              </p:nextCondLst>
            </p:seq>
            <p:seq concurrent="1" nextAc="seek">
              <p:cTn id="12" restart="whenNotActive" fill="hold" evtFilter="cancelBubble" nodeType="interactiveSeq">
                <p:stCondLst>
                  <p:cond evt="onClick" delay="0">
                    <p:tgtEl>
                      <p:spTgt spid="140"/>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7"/>
                                        </p:tgtEl>
                                        <p:attrNameLst>
                                          <p:attrName>style.visibility</p:attrName>
                                        </p:attrNameLst>
                                      </p:cBhvr>
                                      <p:to>
                                        <p:strVal val="visible"/>
                                      </p:to>
                                    </p:set>
                                  </p:childTnLst>
                                </p:cTn>
                              </p:par>
                            </p:childTnLst>
                          </p:cTn>
                        </p:par>
                      </p:childTnLst>
                    </p:cTn>
                  </p:par>
                </p:childTnLst>
              </p:cTn>
              <p:nextCondLst>
                <p:cond evt="onClick" delay="0">
                  <p:tgtEl>
                    <p:spTgt spid="140"/>
                  </p:tgtEl>
                </p:cond>
              </p:nextCondLst>
            </p:seq>
            <p:seq concurrent="1" nextAc="seek">
              <p:cTn id="17" restart="whenNotActive" fill="hold" evtFilter="cancelBubble" nodeType="interactiveSeq">
                <p:stCondLst>
                  <p:cond evt="onClick" delay="0">
                    <p:tgtEl>
                      <p:spTgt spid="137"/>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22" restart="whenNotActive" fill="hold" evtFilter="cancelBubble" nodeType="interactiveSeq">
                <p:stCondLst>
                  <p:cond evt="onClick" delay="0">
                    <p:tgtEl>
                      <p:spTgt spid="144"/>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8"/>
                                        </p:tgtEl>
                                        <p:attrNameLst>
                                          <p:attrName>style.visibility</p:attrName>
                                        </p:attrNameLst>
                                      </p:cBhvr>
                                      <p:to>
                                        <p:strVal val="visible"/>
                                      </p:to>
                                    </p:set>
                                  </p:childTnLst>
                                </p:cTn>
                              </p:par>
                            </p:childTnLst>
                          </p:cTn>
                        </p:par>
                      </p:childTnLst>
                    </p:cTn>
                  </p:par>
                </p:childTnLst>
              </p:cTn>
              <p:nextCondLst>
                <p:cond evt="onClick" delay="0">
                  <p:tgtEl>
                    <p:spTgt spid="144"/>
                  </p:tgtEl>
                </p:cond>
              </p:nextCondLst>
            </p:seq>
            <p:seq concurrent="1" nextAc="seek">
              <p:cTn id="27" restart="whenNotActive" fill="hold" evtFilter="cancelBubble" nodeType="interactiveSeq">
                <p:stCondLst>
                  <p:cond evt="onClick" delay="0">
                    <p:tgtEl>
                      <p:spTgt spid="14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32" restart="whenNotActive" fill="hold" evtFilter="cancelBubble" nodeType="interactiveSeq">
                <p:stCondLst>
                  <p:cond evt="onClick" delay="0">
                    <p:tgtEl>
                      <p:spTgt spid="15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5"/>
                                        </p:tgtEl>
                                        <p:attrNameLst>
                                          <p:attrName>style.visibility</p:attrName>
                                        </p:attrNameLst>
                                      </p:cBhvr>
                                      <p:to>
                                        <p:strVal val="visible"/>
                                      </p:to>
                                    </p:set>
                                  </p:childTnLst>
                                </p:cTn>
                              </p:par>
                            </p:childTnLst>
                          </p:cTn>
                        </p:par>
                      </p:childTnLst>
                    </p:cTn>
                  </p:par>
                </p:childTnLst>
              </p:cTn>
              <p:nextCondLst>
                <p:cond evt="onClick" delay="0">
                  <p:tgtEl>
                    <p:spTgt spid="151"/>
                  </p:tgtEl>
                </p:cond>
              </p:nextCondLst>
            </p:seq>
            <p:seq concurrent="1" nextAc="seek">
              <p:cTn id="37" restart="whenNotActive" fill="hold" evtFilter="cancelBubble" nodeType="interactiveSeq">
                <p:stCondLst>
                  <p:cond evt="onClick" delay="0">
                    <p:tgtEl>
                      <p:spTgt spid="15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155"/>
                                        </p:tgtEl>
                                        <p:attrNameLst>
                                          <p:attrName>style.visibility</p:attrName>
                                        </p:attrNameLst>
                                      </p:cBhvr>
                                      <p:to>
                                        <p:strVal val="hidden"/>
                                      </p:to>
                                    </p:set>
                                  </p:childTnLst>
                                </p:cTn>
                              </p:par>
                            </p:childTnLst>
                          </p:cTn>
                        </p:par>
                      </p:childTnLst>
                    </p:cTn>
                  </p:par>
                </p:childTnLst>
              </p:cTn>
              <p:nextCondLst>
                <p:cond evt="onClick" delay="0">
                  <p:tgtEl>
                    <p:spTgt spid="155"/>
                  </p:tgtEl>
                </p:cond>
              </p:nextCondLst>
            </p:seq>
            <p:seq concurrent="1" nextAc="seek">
              <p:cTn id="42" restart="whenNotActive" fill="hold" evtFilter="cancelBubble" nodeType="interactiveSeq">
                <p:stCondLst>
                  <p:cond evt="onClick" delay="0">
                    <p:tgtEl>
                      <p:spTgt spid="116"/>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0"/>
                                        </p:tgtEl>
                                        <p:attrNameLst>
                                          <p:attrName>style.visibility</p:attrName>
                                        </p:attrNameLst>
                                      </p:cBhvr>
                                      <p:to>
                                        <p:strVal val="visible"/>
                                      </p:to>
                                    </p:set>
                                  </p:childTnLst>
                                </p:cTn>
                              </p:par>
                            </p:childTnLst>
                          </p:cTn>
                        </p:par>
                      </p:childTnLst>
                    </p:cTn>
                  </p:par>
                </p:childTnLst>
              </p:cTn>
              <p:nextCondLst>
                <p:cond evt="onClick" delay="0">
                  <p:tgtEl>
                    <p:spTgt spid="116"/>
                  </p:tgtEl>
                </p:cond>
              </p:nextCondLst>
            </p:seq>
            <p:seq concurrent="1" nextAc="seek">
              <p:cTn id="47" restart="whenNotActive" fill="hold" evtFilter="cancelBubble" nodeType="interactiveSeq">
                <p:stCondLst>
                  <p:cond evt="onClick" delay="0">
                    <p:tgtEl>
                      <p:spTgt spid="12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120"/>
                                        </p:tgtEl>
                                        <p:attrNameLst>
                                          <p:attrName>style.visibility</p:attrName>
                                        </p:attrNameLst>
                                      </p:cBhvr>
                                      <p:to>
                                        <p:strVal val="hidden"/>
                                      </p:to>
                                    </p:set>
                                  </p:childTnLst>
                                </p:cTn>
                              </p:par>
                            </p:childTnLst>
                          </p:cTn>
                        </p:par>
                      </p:childTnLst>
                    </p:cTn>
                  </p:par>
                </p:childTnLst>
              </p:cTn>
              <p:nextCondLst>
                <p:cond evt="onClick" delay="0">
                  <p:tgtEl>
                    <p:spTgt spid="120"/>
                  </p:tgtEl>
                </p:cond>
              </p:nextCondLst>
            </p:seq>
            <p:seq concurrent="1" nextAc="seek">
              <p:cTn id="52" restart="whenNotActive" fill="hold" evtFilter="cancelBubble" nodeType="interactiveSeq">
                <p:stCondLst>
                  <p:cond evt="onClick" delay="0">
                    <p:tgtEl>
                      <p:spTgt spid="183"/>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98"/>
                                        </p:tgtEl>
                                        <p:attrNameLst>
                                          <p:attrName>style.visibility</p:attrName>
                                        </p:attrNameLst>
                                      </p:cBhvr>
                                      <p:to>
                                        <p:strVal val="visible"/>
                                      </p:to>
                                    </p:set>
                                  </p:childTnLst>
                                </p:cTn>
                              </p:par>
                            </p:childTnLst>
                          </p:cTn>
                        </p:par>
                      </p:childTnLst>
                    </p:cTn>
                  </p:par>
                </p:childTnLst>
              </p:cTn>
              <p:nextCondLst>
                <p:cond evt="onClick" delay="0">
                  <p:tgtEl>
                    <p:spTgt spid="183"/>
                  </p:tgtEl>
                </p:cond>
              </p:nextCondLst>
            </p:seq>
            <p:seq concurrent="1" nextAc="seek">
              <p:cTn id="57" restart="whenNotActive" fill="hold" evtFilter="cancelBubble" nodeType="interactiveSeq">
                <p:stCondLst>
                  <p:cond evt="onClick" delay="0">
                    <p:tgtEl>
                      <p:spTgt spid="198"/>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198"/>
                                        </p:tgtEl>
                                        <p:attrNameLst>
                                          <p:attrName>style.visibility</p:attrName>
                                        </p:attrNameLst>
                                      </p:cBhvr>
                                      <p:to>
                                        <p:strVal val="hidden"/>
                                      </p:to>
                                    </p:set>
                                  </p:childTnLst>
                                </p:cTn>
                              </p:par>
                            </p:childTnLst>
                          </p:cTn>
                        </p:par>
                      </p:childTnLst>
                    </p:cTn>
                  </p:par>
                </p:childTnLst>
              </p:cTn>
              <p:nextCondLst>
                <p:cond evt="onClick" delay="0">
                  <p:tgtEl>
                    <p:spTgt spid="198"/>
                  </p:tgtEl>
                </p:cond>
              </p:nextCondLst>
            </p:seq>
            <p:seq concurrent="1" nextAc="seek">
              <p:cTn id="62" restart="whenNotActive" fill="hold" evtFilter="cancelBubble" nodeType="interactiveSeq">
                <p:stCondLst>
                  <p:cond evt="onClick" delay="0">
                    <p:tgtEl>
                      <p:spTgt spid="209"/>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09"/>
                  </p:tgtEl>
                </p:cond>
              </p:nextCondLst>
            </p:seq>
            <p:seq concurrent="1" nextAc="seek">
              <p:cTn id="67" restart="whenNotActive" fill="hold" evtFilter="cancelBubble" nodeType="interactiveSeq">
                <p:stCondLst>
                  <p:cond evt="onClick" delay="0">
                    <p:tgtEl>
                      <p:spTgt spid="2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72" restart="whenNotActive" fill="hold" evtFilter="cancelBubble" nodeType="interactiveSeq">
                <p:stCondLst>
                  <p:cond evt="onClick" delay="0">
                    <p:tgtEl>
                      <p:spTgt spid="47"/>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79"/>
                                        </p:tgtEl>
                                        <p:attrNameLst>
                                          <p:attrName>style.visibility</p:attrName>
                                        </p:attrNameLst>
                                      </p:cBhvr>
                                      <p:to>
                                        <p:strVal val="visible"/>
                                      </p:to>
                                    </p:set>
                                  </p:childTnLst>
                                </p:cTn>
                              </p:par>
                            </p:childTnLst>
                          </p:cTn>
                        </p:par>
                      </p:childTnLst>
                    </p:cTn>
                  </p:par>
                </p:childTnLst>
              </p:cTn>
              <p:nextCondLst>
                <p:cond evt="onClick" delay="0">
                  <p:tgtEl>
                    <p:spTgt spid="47"/>
                  </p:tgtEl>
                </p:cond>
              </p:nextCondLst>
            </p:seq>
            <p:seq concurrent="1" nextAc="seek">
              <p:cTn id="77" restart="whenNotActive" fill="hold" evtFilter="cancelBubble" nodeType="interactiveSeq">
                <p:stCondLst>
                  <p:cond evt="onClick" delay="0">
                    <p:tgtEl>
                      <p:spTgt spid="79"/>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79"/>
                                        </p:tgtEl>
                                        <p:attrNameLst>
                                          <p:attrName>style.visibility</p:attrName>
                                        </p:attrNameLst>
                                      </p:cBhvr>
                                      <p:to>
                                        <p:strVal val="hidden"/>
                                      </p:to>
                                    </p:set>
                                  </p:childTnLst>
                                </p:cTn>
                              </p:par>
                            </p:childTnLst>
                          </p:cTn>
                        </p:par>
                      </p:childTnLst>
                    </p:cTn>
                  </p:par>
                </p:childTnLst>
              </p:cTn>
              <p:nextCondLst>
                <p:cond evt="onClick" delay="0">
                  <p:tgtEl>
                    <p:spTgt spid="79"/>
                  </p:tgtEl>
                </p:cond>
              </p:nextCondLst>
            </p:seq>
            <p:seq concurrent="1" nextAc="seek">
              <p:cTn id="82" restart="whenNotActive" fill="hold" evtFilter="cancelBubble" nodeType="interactiveSeq">
                <p:stCondLst>
                  <p:cond evt="onClick" delay="0">
                    <p:tgtEl>
                      <p:spTgt spid="123"/>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127"/>
                                        </p:tgtEl>
                                        <p:attrNameLst>
                                          <p:attrName>style.visibility</p:attrName>
                                        </p:attrNameLst>
                                      </p:cBhvr>
                                      <p:to>
                                        <p:strVal val="visible"/>
                                      </p:to>
                                    </p:set>
                                  </p:childTnLst>
                                </p:cTn>
                              </p:par>
                            </p:childTnLst>
                          </p:cTn>
                        </p:par>
                      </p:childTnLst>
                    </p:cTn>
                  </p:par>
                </p:childTnLst>
              </p:cTn>
              <p:nextCondLst>
                <p:cond evt="onClick" delay="0">
                  <p:tgtEl>
                    <p:spTgt spid="123"/>
                  </p:tgtEl>
                </p:cond>
              </p:nextCondLst>
            </p:seq>
            <p:seq concurrent="1" nextAc="seek">
              <p:cTn id="87" restart="whenNotActive" fill="hold" evtFilter="cancelBubble" nodeType="interactiveSeq">
                <p:stCondLst>
                  <p:cond evt="onClick" delay="0">
                    <p:tgtEl>
                      <p:spTgt spid="12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92" restart="whenNotActive" fill="hold" evtFilter="cancelBubble" nodeType="interactiveSeq">
                <p:stCondLst>
                  <p:cond evt="onClick" delay="0">
                    <p:tgtEl>
                      <p:spTgt spid="172"/>
                    </p:tgtEl>
                  </p:cond>
                </p:stCondLst>
                <p:endSync evt="end" delay="0">
                  <p:rtn val="all"/>
                </p:endSync>
                <p:childTnLst>
                  <p:par>
                    <p:cTn id="93" fill="hold">
                      <p:stCondLst>
                        <p:cond delay="0"/>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177"/>
                                        </p:tgtEl>
                                        <p:attrNameLst>
                                          <p:attrName>style.visibility</p:attrName>
                                        </p:attrNameLst>
                                      </p:cBhvr>
                                      <p:to>
                                        <p:strVal val="visible"/>
                                      </p:to>
                                    </p:set>
                                  </p:childTnLst>
                                </p:cTn>
                              </p:par>
                            </p:childTnLst>
                          </p:cTn>
                        </p:par>
                      </p:childTnLst>
                    </p:cTn>
                  </p:par>
                </p:childTnLst>
              </p:cTn>
              <p:nextCondLst>
                <p:cond evt="onClick" delay="0">
                  <p:tgtEl>
                    <p:spTgt spid="172"/>
                  </p:tgtEl>
                </p:cond>
              </p:nextCondLst>
            </p:seq>
            <p:seq concurrent="1" nextAc="seek">
              <p:cTn id="97" restart="whenNotActive" fill="hold" evtFilter="cancelBubble" nodeType="interactiveSeq">
                <p:stCondLst>
                  <p:cond evt="onClick" delay="0">
                    <p:tgtEl>
                      <p:spTgt spid="17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77"/>
                                        </p:tgtEl>
                                        <p:attrNameLst>
                                          <p:attrName>style.visibility</p:attrName>
                                        </p:attrNameLst>
                                      </p:cBhvr>
                                      <p:to>
                                        <p:strVal val="hidden"/>
                                      </p:to>
                                    </p:set>
                                  </p:childTnLst>
                                </p:cTn>
                              </p:par>
                            </p:childTnLst>
                          </p:cTn>
                        </p:par>
                      </p:childTnLst>
                    </p:cTn>
                  </p:par>
                </p:childTnLst>
              </p:cTn>
              <p:nextCondLst>
                <p:cond evt="onClick" delay="0">
                  <p:tgtEl>
                    <p:spTgt spid="177"/>
                  </p:tgtEl>
                </p:cond>
              </p:nextCondLst>
            </p:seq>
            <p:seq concurrent="1" nextAc="seek">
              <p:cTn id="102" restart="whenNotActive" fill="hold" evtFilter="cancelBubble" nodeType="interactiveSeq">
                <p:stCondLst>
                  <p:cond evt="onClick" delay="0">
                    <p:tgtEl>
                      <p:spTgt spid="51"/>
                    </p:tgtEl>
                  </p:cond>
                </p:stCondLst>
                <p:endSync evt="end" delay="0">
                  <p:rtn val="all"/>
                </p:endSync>
                <p:childTnLst>
                  <p:par>
                    <p:cTn id="103" fill="hold">
                      <p:stCondLst>
                        <p:cond delay="0"/>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82"/>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107" restart="whenNotActive" fill="hold" evtFilter="cancelBubble" nodeType="interactiveSeq">
                <p:stCondLst>
                  <p:cond evt="onClick" delay="0">
                    <p:tgtEl>
                      <p:spTgt spid="8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2"/>
                                        </p:tgtEl>
                                        <p:attrNameLst>
                                          <p:attrName>style.visibility</p:attrName>
                                        </p:attrNameLst>
                                      </p:cBhvr>
                                      <p:to>
                                        <p:strVal val="hidden"/>
                                      </p:to>
                                    </p:set>
                                  </p:childTnLst>
                                </p:cTn>
                              </p:par>
                            </p:childTnLst>
                          </p:cTn>
                        </p:par>
                      </p:childTnLst>
                    </p:cTn>
                  </p:par>
                </p:childTnLst>
              </p:cTn>
              <p:nextCondLst>
                <p:cond evt="onClick" delay="0">
                  <p:tgtEl>
                    <p:spTgt spid="82"/>
                  </p:tgtEl>
                </p:cond>
              </p:nextCondLst>
            </p:seq>
            <p:seq concurrent="1" nextAc="seek">
              <p:cTn id="112" restart="whenNotActive" fill="hold" evtFilter="cancelBubble" nodeType="interactiveSeq">
                <p:stCondLst>
                  <p:cond evt="onClick" delay="0">
                    <p:tgtEl>
                      <p:spTgt spid="55"/>
                    </p:tgtEl>
                  </p:cond>
                </p:stCondLst>
                <p:endSync evt="end" delay="0">
                  <p:rtn val="all"/>
                </p:endSync>
                <p:childTnLst>
                  <p:par>
                    <p:cTn id="113" fill="hold">
                      <p:stCondLst>
                        <p:cond delay="0"/>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85"/>
                                        </p:tgtEl>
                                        <p:attrNameLst>
                                          <p:attrName>style.visibility</p:attrName>
                                        </p:attrNameLst>
                                      </p:cBhvr>
                                      <p:to>
                                        <p:strVal val="visible"/>
                                      </p:to>
                                    </p:set>
                                  </p:childTnLst>
                                </p:cTn>
                              </p:par>
                            </p:childTnLst>
                          </p:cTn>
                        </p:par>
                      </p:childTnLst>
                    </p:cTn>
                  </p:par>
                </p:childTnLst>
              </p:cTn>
              <p:nextCondLst>
                <p:cond evt="onClick" delay="0">
                  <p:tgtEl>
                    <p:spTgt spid="55"/>
                  </p:tgtEl>
                </p:cond>
              </p:nextCondLst>
            </p:seq>
            <p:seq concurrent="1" nextAc="seek">
              <p:cTn id="117" restart="whenNotActive" fill="hold" evtFilter="cancelBubble" nodeType="interactiveSeq">
                <p:stCondLst>
                  <p:cond evt="onClick" delay="0">
                    <p:tgtEl>
                      <p:spTgt spid="85"/>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85"/>
                                        </p:tgtEl>
                                        <p:attrNameLst>
                                          <p:attrName>style.visibility</p:attrName>
                                        </p:attrNameLst>
                                      </p:cBhvr>
                                      <p:to>
                                        <p:strVal val="hidden"/>
                                      </p:to>
                                    </p:set>
                                  </p:childTnLst>
                                </p:cTn>
                              </p:par>
                            </p:childTnLst>
                          </p:cTn>
                        </p:par>
                      </p:childTnLst>
                    </p:cTn>
                  </p:par>
                </p:childTnLst>
              </p:cTn>
              <p:nextCondLst>
                <p:cond evt="onClick" delay="0">
                  <p:tgtEl>
                    <p:spTgt spid="85"/>
                  </p:tgtEl>
                </p:cond>
              </p:nextCondLst>
            </p:seq>
            <p:seq concurrent="1" nextAc="seek">
              <p:cTn id="122" restart="whenNotActive" fill="hold" evtFilter="cancelBubble" nodeType="interactiveSeq">
                <p:stCondLst>
                  <p:cond evt="onClick" delay="0">
                    <p:tgtEl>
                      <p:spTgt spid="59"/>
                    </p:tgtEl>
                  </p:cond>
                </p:stCondLst>
                <p:endSync evt="end" delay="0">
                  <p:rtn val="all"/>
                </p:endSync>
                <p:childTnLst>
                  <p:par>
                    <p:cTn id="123" fill="hold">
                      <p:stCondLst>
                        <p:cond delay="0"/>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88"/>
                                        </p:tgtEl>
                                        <p:attrNameLst>
                                          <p:attrName>style.visibility</p:attrName>
                                        </p:attrNameLst>
                                      </p:cBhvr>
                                      <p:to>
                                        <p:strVal val="visible"/>
                                      </p:to>
                                    </p:set>
                                  </p:childTnLst>
                                </p:cTn>
                              </p:par>
                            </p:childTnLst>
                          </p:cTn>
                        </p:par>
                      </p:childTnLst>
                    </p:cTn>
                  </p:par>
                </p:childTnLst>
              </p:cTn>
              <p:nextCondLst>
                <p:cond evt="onClick" delay="0">
                  <p:tgtEl>
                    <p:spTgt spid="59"/>
                  </p:tgtEl>
                </p:cond>
              </p:nextCondLst>
            </p:seq>
            <p:seq concurrent="1" nextAc="seek">
              <p:cTn id="127" restart="whenNotActive" fill="hold" evtFilter="cancelBubble" nodeType="interactiveSeq">
                <p:stCondLst>
                  <p:cond evt="onClick" delay="0">
                    <p:tgtEl>
                      <p:spTgt spid="88"/>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88"/>
                                        </p:tgtEl>
                                        <p:attrNameLst>
                                          <p:attrName>style.visibility</p:attrName>
                                        </p:attrNameLst>
                                      </p:cBhvr>
                                      <p:to>
                                        <p:strVal val="hidden"/>
                                      </p:to>
                                    </p:set>
                                  </p:childTnLst>
                                </p:cTn>
                              </p:par>
                            </p:childTnLst>
                          </p:cTn>
                        </p:par>
                      </p:childTnLst>
                    </p:cTn>
                  </p:par>
                </p:childTnLst>
              </p:cTn>
              <p:nextCondLst>
                <p:cond evt="onClick" delay="0">
                  <p:tgtEl>
                    <p:spTgt spid="88"/>
                  </p:tgtEl>
                </p:cond>
              </p:nextCondLst>
            </p:seq>
            <p:seq concurrent="1" nextAc="seek">
              <p:cTn id="132" restart="whenNotActive" fill="hold" evtFilter="cancelBubble" nodeType="interactiveSeq">
                <p:stCondLst>
                  <p:cond evt="onClick" delay="0">
                    <p:tgtEl>
                      <p:spTgt spid="63"/>
                    </p:tgtEl>
                  </p:cond>
                </p:stCondLst>
                <p:endSync evt="end" delay="0">
                  <p:rtn val="all"/>
                </p:endSync>
                <p:childTnLst>
                  <p:par>
                    <p:cTn id="133" fill="hold">
                      <p:stCondLst>
                        <p:cond delay="0"/>
                      </p:stCondLst>
                      <p:childTnLst>
                        <p:par>
                          <p:cTn id="134" fill="hold">
                            <p:stCondLst>
                              <p:cond delay="0"/>
                            </p:stCondLst>
                            <p:childTnLst>
                              <p:par>
                                <p:cTn id="135" presetID="1" presetClass="entr" presetSubtype="0" fill="hold" nodeType="clickEffect">
                                  <p:stCondLst>
                                    <p:cond delay="0"/>
                                  </p:stCondLst>
                                  <p:childTnLst>
                                    <p:set>
                                      <p:cBhvr>
                                        <p:cTn id="136" dur="1" fill="hold">
                                          <p:stCondLst>
                                            <p:cond delay="0"/>
                                          </p:stCondLst>
                                        </p:cTn>
                                        <p:tgtEl>
                                          <p:spTgt spid="91"/>
                                        </p:tgtEl>
                                        <p:attrNameLst>
                                          <p:attrName>style.visibility</p:attrName>
                                        </p:attrNameLst>
                                      </p:cBhvr>
                                      <p:to>
                                        <p:strVal val="visible"/>
                                      </p:to>
                                    </p:set>
                                  </p:childTnLst>
                                </p:cTn>
                              </p:par>
                            </p:childTnLst>
                          </p:cTn>
                        </p:par>
                      </p:childTnLst>
                    </p:cTn>
                  </p:par>
                </p:childTnLst>
              </p:cTn>
              <p:nextCondLst>
                <p:cond evt="onClick" delay="0">
                  <p:tgtEl>
                    <p:spTgt spid="63"/>
                  </p:tgtEl>
                </p:cond>
              </p:nextCondLst>
            </p:seq>
            <p:seq concurrent="1" nextAc="seek">
              <p:cTn id="137" restart="whenNotActive" fill="hold" evtFilter="cancelBubble" nodeType="interactiveSeq">
                <p:stCondLst>
                  <p:cond evt="onClick" delay="0">
                    <p:tgtEl>
                      <p:spTgt spid="91"/>
                    </p:tgtEl>
                  </p:cond>
                </p:stCondLst>
                <p:endSync evt="end" delay="0">
                  <p:rtn val="all"/>
                </p:endSync>
                <p:childTnLst>
                  <p:par>
                    <p:cTn id="138" fill="hold">
                      <p:stCondLst>
                        <p:cond delay="0"/>
                      </p:stCondLst>
                      <p:childTnLst>
                        <p:par>
                          <p:cTn id="139" fill="hold">
                            <p:stCondLst>
                              <p:cond delay="0"/>
                            </p:stCondLst>
                            <p:childTnLst>
                              <p:par>
                                <p:cTn id="140" presetID="1" presetClass="exit" presetSubtype="0" fill="hold" nodeType="clickEffect">
                                  <p:stCondLst>
                                    <p:cond delay="0"/>
                                  </p:stCondLst>
                                  <p:childTnLst>
                                    <p:set>
                                      <p:cBhvr>
                                        <p:cTn id="141" dur="1" fill="hold">
                                          <p:stCondLst>
                                            <p:cond delay="0"/>
                                          </p:stCondLst>
                                        </p:cTn>
                                        <p:tgtEl>
                                          <p:spTgt spid="91"/>
                                        </p:tgtEl>
                                        <p:attrNameLst>
                                          <p:attrName>style.visibility</p:attrName>
                                        </p:attrNameLst>
                                      </p:cBhvr>
                                      <p:to>
                                        <p:strVal val="hidden"/>
                                      </p:to>
                                    </p:set>
                                  </p:childTnLst>
                                </p:cTn>
                              </p:par>
                            </p:childTnLst>
                          </p:cTn>
                        </p:par>
                      </p:childTnLst>
                    </p:cTn>
                  </p:par>
                </p:childTnLst>
              </p:cTn>
              <p:nextCondLst>
                <p:cond evt="onClick" delay="0">
                  <p:tgtEl>
                    <p:spTgt spid="91"/>
                  </p:tgtEl>
                </p:cond>
              </p:nextCondLst>
            </p:seq>
            <p:seq concurrent="1" nextAc="seek">
              <p:cTn id="142" restart="whenNotActive" fill="hold" evtFilter="cancelBubble" nodeType="interactiveSeq">
                <p:stCondLst>
                  <p:cond evt="onClick" delay="0">
                    <p:tgtEl>
                      <p:spTgt spid="71"/>
                    </p:tgtEl>
                  </p:cond>
                </p:stCondLst>
                <p:endSync evt="end" delay="0">
                  <p:rtn val="all"/>
                </p:endSync>
                <p:childTnLst>
                  <p:par>
                    <p:cTn id="143" fill="hold">
                      <p:stCondLst>
                        <p:cond delay="0"/>
                      </p:stCondLst>
                      <p:childTnLst>
                        <p:par>
                          <p:cTn id="144" fill="hold">
                            <p:stCondLst>
                              <p:cond delay="0"/>
                            </p:stCondLst>
                            <p:childTnLst>
                              <p:par>
                                <p:cTn id="145" presetID="1" presetClass="entr" presetSubtype="0" fill="hold" nodeType="clickEffect">
                                  <p:stCondLst>
                                    <p:cond delay="0"/>
                                  </p:stCondLst>
                                  <p:childTnLst>
                                    <p:set>
                                      <p:cBhvr>
                                        <p:cTn id="146" dur="1" fill="hold">
                                          <p:stCondLst>
                                            <p:cond delay="0"/>
                                          </p:stCondLst>
                                        </p:cTn>
                                        <p:tgtEl>
                                          <p:spTgt spid="94"/>
                                        </p:tgtEl>
                                        <p:attrNameLst>
                                          <p:attrName>style.visibility</p:attrName>
                                        </p:attrNameLst>
                                      </p:cBhvr>
                                      <p:to>
                                        <p:strVal val="visible"/>
                                      </p:to>
                                    </p:set>
                                  </p:childTnLst>
                                </p:cTn>
                              </p:par>
                            </p:childTnLst>
                          </p:cTn>
                        </p:par>
                      </p:childTnLst>
                    </p:cTn>
                  </p:par>
                </p:childTnLst>
              </p:cTn>
              <p:nextCondLst>
                <p:cond evt="onClick" delay="0">
                  <p:tgtEl>
                    <p:spTgt spid="71"/>
                  </p:tgtEl>
                </p:cond>
              </p:nextCondLst>
            </p:seq>
            <p:seq concurrent="1" nextAc="seek">
              <p:cTn id="147" restart="whenNotActive" fill="hold" evtFilter="cancelBubble" nodeType="interactiveSeq">
                <p:stCondLst>
                  <p:cond evt="onClick" delay="0">
                    <p:tgtEl>
                      <p:spTgt spid="94"/>
                    </p:tgtEl>
                  </p:cond>
                </p:stCondLst>
                <p:endSync evt="end" delay="0">
                  <p:rtn val="all"/>
                </p:endSync>
                <p:childTnLst>
                  <p:par>
                    <p:cTn id="148" fill="hold">
                      <p:stCondLst>
                        <p:cond delay="0"/>
                      </p:stCondLst>
                      <p:childTnLst>
                        <p:par>
                          <p:cTn id="149" fill="hold">
                            <p:stCondLst>
                              <p:cond delay="0"/>
                            </p:stCondLst>
                            <p:childTnLst>
                              <p:par>
                                <p:cTn id="150" presetID="1" presetClass="exit" presetSubtype="0" fill="hold" nodeType="clickEffect">
                                  <p:stCondLst>
                                    <p:cond delay="0"/>
                                  </p:stCondLst>
                                  <p:childTnLst>
                                    <p:set>
                                      <p:cBhvr>
                                        <p:cTn id="151" dur="1" fill="hold">
                                          <p:stCondLst>
                                            <p:cond delay="0"/>
                                          </p:stCondLst>
                                        </p:cTn>
                                        <p:tgtEl>
                                          <p:spTgt spid="94"/>
                                        </p:tgtEl>
                                        <p:attrNameLst>
                                          <p:attrName>style.visibility</p:attrName>
                                        </p:attrNameLst>
                                      </p:cBhvr>
                                      <p:to>
                                        <p:strVal val="hidden"/>
                                      </p:to>
                                    </p:set>
                                  </p:childTnLst>
                                </p:cTn>
                              </p:par>
                            </p:childTnLst>
                          </p:cTn>
                        </p:par>
                      </p:childTnLst>
                    </p:cTn>
                  </p:par>
                </p:childTnLst>
              </p:cTn>
              <p:nextCondLst>
                <p:cond evt="onClick" delay="0">
                  <p:tgtEl>
                    <p:spTgt spid="94"/>
                  </p:tgtEl>
                </p:cond>
              </p:nextCondLst>
            </p:seq>
            <p:seq concurrent="1" nextAc="seek">
              <p:cTn id="152" restart="whenNotActive" fill="hold" evtFilter="cancelBubble" nodeType="interactiveSeq">
                <p:stCondLst>
                  <p:cond evt="onClick" delay="0">
                    <p:tgtEl>
                      <p:spTgt spid="130"/>
                    </p:tgtEl>
                  </p:cond>
                </p:stCondLst>
                <p:endSync evt="end" delay="0">
                  <p:rtn val="all"/>
                </p:endSync>
                <p:childTnLst>
                  <p:par>
                    <p:cTn id="153" fill="hold">
                      <p:stCondLst>
                        <p:cond delay="0"/>
                      </p:stCondLst>
                      <p:childTnLst>
                        <p:par>
                          <p:cTn id="154" fill="hold">
                            <p:stCondLst>
                              <p:cond delay="0"/>
                            </p:stCondLst>
                            <p:childTnLst>
                              <p:par>
                                <p:cTn id="155" presetID="1" presetClass="entr" presetSubtype="0" fill="hold" nodeType="clickEffect">
                                  <p:stCondLst>
                                    <p:cond delay="0"/>
                                  </p:stCondLst>
                                  <p:childTnLst>
                                    <p:set>
                                      <p:cBhvr>
                                        <p:cTn id="156" dur="1" fill="hold">
                                          <p:stCondLst>
                                            <p:cond delay="0"/>
                                          </p:stCondLst>
                                        </p:cTn>
                                        <p:tgtEl>
                                          <p:spTgt spid="134"/>
                                        </p:tgtEl>
                                        <p:attrNameLst>
                                          <p:attrName>style.visibility</p:attrName>
                                        </p:attrNameLst>
                                      </p:cBhvr>
                                      <p:to>
                                        <p:strVal val="visible"/>
                                      </p:to>
                                    </p:set>
                                  </p:childTnLst>
                                </p:cTn>
                              </p:par>
                            </p:childTnLst>
                          </p:cTn>
                        </p:par>
                      </p:childTnLst>
                    </p:cTn>
                  </p:par>
                </p:childTnLst>
              </p:cTn>
              <p:nextCondLst>
                <p:cond evt="onClick" delay="0">
                  <p:tgtEl>
                    <p:spTgt spid="130"/>
                  </p:tgtEl>
                </p:cond>
              </p:nextCondLst>
            </p:seq>
            <p:seq concurrent="1" nextAc="seek">
              <p:cTn id="157" restart="whenNotActive" fill="hold" evtFilter="cancelBubble" nodeType="interactiveSeq">
                <p:stCondLst>
                  <p:cond evt="onClick" delay="0">
                    <p:tgtEl>
                      <p:spTgt spid="134"/>
                    </p:tgtEl>
                  </p:cond>
                </p:stCondLst>
                <p:endSync evt="end" delay="0">
                  <p:rtn val="all"/>
                </p:endSync>
                <p:childTnLst>
                  <p:par>
                    <p:cTn id="158" fill="hold">
                      <p:stCondLst>
                        <p:cond delay="0"/>
                      </p:stCondLst>
                      <p:childTnLst>
                        <p:par>
                          <p:cTn id="159" fill="hold">
                            <p:stCondLst>
                              <p:cond delay="0"/>
                            </p:stCondLst>
                            <p:childTnLst>
                              <p:par>
                                <p:cTn id="160" presetID="1" presetClass="exit" presetSubtype="0" fill="hold" nodeType="clickEffect">
                                  <p:stCondLst>
                                    <p:cond delay="0"/>
                                  </p:stCondLst>
                                  <p:childTnLst>
                                    <p:set>
                                      <p:cBhvr>
                                        <p:cTn id="16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162" restart="whenNotActive" fill="hold" evtFilter="cancelBubble" nodeType="interactiveSeq">
                <p:stCondLst>
                  <p:cond evt="onClick" delay="0">
                    <p:tgtEl>
                      <p:spTgt spid="75"/>
                    </p:tgtEl>
                  </p:cond>
                </p:stCondLst>
                <p:endSync evt="end" delay="0">
                  <p:rtn val="all"/>
                </p:endSync>
                <p:childTnLst>
                  <p:par>
                    <p:cTn id="163" fill="hold">
                      <p:stCondLst>
                        <p:cond delay="0"/>
                      </p:stCondLst>
                      <p:childTnLst>
                        <p:par>
                          <p:cTn id="164" fill="hold">
                            <p:stCondLst>
                              <p:cond delay="0"/>
                            </p:stCondLst>
                            <p:childTnLst>
                              <p:par>
                                <p:cTn id="165" presetID="1" presetClass="entr" presetSubtype="0" fill="hold" nodeType="clickEffect">
                                  <p:stCondLst>
                                    <p:cond delay="0"/>
                                  </p:stCondLst>
                                  <p:childTnLst>
                                    <p:set>
                                      <p:cBhvr>
                                        <p:cTn id="166" dur="1" fill="hold">
                                          <p:stCondLst>
                                            <p:cond delay="0"/>
                                          </p:stCondLst>
                                        </p:cTn>
                                        <p:tgtEl>
                                          <p:spTgt spid="97"/>
                                        </p:tgtEl>
                                        <p:attrNameLst>
                                          <p:attrName>style.visibility</p:attrName>
                                        </p:attrNameLst>
                                      </p:cBhvr>
                                      <p:to>
                                        <p:strVal val="visible"/>
                                      </p:to>
                                    </p:set>
                                  </p:childTnLst>
                                </p:cTn>
                              </p:par>
                            </p:childTnLst>
                          </p:cTn>
                        </p:par>
                      </p:childTnLst>
                    </p:cTn>
                  </p:par>
                </p:childTnLst>
              </p:cTn>
              <p:nextCondLst>
                <p:cond evt="onClick" delay="0">
                  <p:tgtEl>
                    <p:spTgt spid="75"/>
                  </p:tgtEl>
                </p:cond>
              </p:nextCondLst>
            </p:seq>
            <p:seq concurrent="1" nextAc="seek">
              <p:cTn id="167" restart="whenNotActive" fill="hold" evtFilter="cancelBubble" nodeType="interactiveSeq">
                <p:stCondLst>
                  <p:cond evt="onClick" delay="0">
                    <p:tgtEl>
                      <p:spTgt spid="97"/>
                    </p:tgtEl>
                  </p:cond>
                </p:stCondLst>
                <p:endSync evt="end" delay="0">
                  <p:rtn val="all"/>
                </p:endSync>
                <p:childTnLst>
                  <p:par>
                    <p:cTn id="168" fill="hold">
                      <p:stCondLst>
                        <p:cond delay="0"/>
                      </p:stCondLst>
                      <p:childTnLst>
                        <p:par>
                          <p:cTn id="169" fill="hold">
                            <p:stCondLst>
                              <p:cond delay="0"/>
                            </p:stCondLst>
                            <p:childTnLst>
                              <p:par>
                                <p:cTn id="170" presetID="1" presetClass="exit" presetSubtype="0" fill="hold" nodeType="clickEffect">
                                  <p:stCondLst>
                                    <p:cond delay="0"/>
                                  </p:stCondLst>
                                  <p:childTnLst>
                                    <p:set>
                                      <p:cBhvr>
                                        <p:cTn id="171" dur="1" fill="hold">
                                          <p:stCondLst>
                                            <p:cond delay="0"/>
                                          </p:stCondLst>
                                        </p:cTn>
                                        <p:tgtEl>
                                          <p:spTgt spid="97"/>
                                        </p:tgtEl>
                                        <p:attrNameLst>
                                          <p:attrName>style.visibility</p:attrName>
                                        </p:attrNameLst>
                                      </p:cBhvr>
                                      <p:to>
                                        <p:strVal val="hidden"/>
                                      </p:to>
                                    </p:set>
                                  </p:childTnLst>
                                </p:cTn>
                              </p:par>
                            </p:childTnLst>
                          </p:cTn>
                        </p:par>
                      </p:childTnLst>
                    </p:cTn>
                  </p:par>
                </p:childTnLst>
              </p:cTn>
              <p:nextCondLst>
                <p:cond evt="onClick" delay="0">
                  <p:tgtEl>
                    <p:spTgt spid="97"/>
                  </p:tgtEl>
                </p:cond>
              </p:nextCondLst>
            </p:seq>
            <p:seq concurrent="1" nextAc="seek">
              <p:cTn id="172" restart="whenNotActive" fill="hold" evtFilter="cancelBubble" nodeType="interactiveSeq">
                <p:stCondLst>
                  <p:cond evt="onClick" delay="0">
                    <p:tgtEl>
                      <p:spTgt spid="191"/>
                    </p:tgtEl>
                  </p:cond>
                </p:stCondLst>
                <p:endSync evt="end" delay="0">
                  <p:rtn val="all"/>
                </p:endSync>
                <p:childTnLst>
                  <p:par>
                    <p:cTn id="173" fill="hold">
                      <p:stCondLst>
                        <p:cond delay="0"/>
                      </p:stCondLst>
                      <p:childTnLst>
                        <p:par>
                          <p:cTn id="174" fill="hold">
                            <p:stCondLst>
                              <p:cond delay="0"/>
                            </p:stCondLst>
                            <p:childTnLst>
                              <p:par>
                                <p:cTn id="175" presetID="1" presetClass="entr" presetSubtype="0" fill="hold" nodeType="clickEffect">
                                  <p:stCondLst>
                                    <p:cond delay="0"/>
                                  </p:stCondLst>
                                  <p:childTnLst>
                                    <p:set>
                                      <p:cBhvr>
                                        <p:cTn id="176" dur="1" fill="hold">
                                          <p:stCondLst>
                                            <p:cond delay="0"/>
                                          </p:stCondLst>
                                        </p:cTn>
                                        <p:tgtEl>
                                          <p:spTgt spid="195"/>
                                        </p:tgtEl>
                                        <p:attrNameLst>
                                          <p:attrName>style.visibility</p:attrName>
                                        </p:attrNameLst>
                                      </p:cBhvr>
                                      <p:to>
                                        <p:strVal val="visible"/>
                                      </p:to>
                                    </p:set>
                                  </p:childTnLst>
                                </p:cTn>
                              </p:par>
                            </p:childTnLst>
                          </p:cTn>
                        </p:par>
                      </p:childTnLst>
                    </p:cTn>
                  </p:par>
                </p:childTnLst>
              </p:cTn>
              <p:nextCondLst>
                <p:cond evt="onClick" delay="0">
                  <p:tgtEl>
                    <p:spTgt spid="191"/>
                  </p:tgtEl>
                </p:cond>
              </p:nextCondLst>
            </p:seq>
            <p:seq concurrent="1" nextAc="seek">
              <p:cTn id="177" restart="whenNotActive" fill="hold" evtFilter="cancelBubble" nodeType="interactiveSeq">
                <p:stCondLst>
                  <p:cond evt="onClick" delay="0">
                    <p:tgtEl>
                      <p:spTgt spid="195"/>
                    </p:tgtEl>
                  </p:cond>
                </p:stCondLst>
                <p:endSync evt="end" delay="0">
                  <p:rtn val="all"/>
                </p:endSync>
                <p:childTnLst>
                  <p:par>
                    <p:cTn id="178" fill="hold">
                      <p:stCondLst>
                        <p:cond delay="0"/>
                      </p:stCondLst>
                      <p:childTnLst>
                        <p:par>
                          <p:cTn id="179" fill="hold">
                            <p:stCondLst>
                              <p:cond delay="0"/>
                            </p:stCondLst>
                            <p:childTnLst>
                              <p:par>
                                <p:cTn id="180" presetID="1" presetClass="exit" presetSubtype="0" fill="hold" nodeType="clickEffect">
                                  <p:stCondLst>
                                    <p:cond delay="0"/>
                                  </p:stCondLst>
                                  <p:childTnLst>
                                    <p:set>
                                      <p:cBhvr>
                                        <p:cTn id="181" dur="1" fill="hold">
                                          <p:stCondLst>
                                            <p:cond delay="0"/>
                                          </p:stCondLst>
                                        </p:cTn>
                                        <p:tgtEl>
                                          <p:spTgt spid="195"/>
                                        </p:tgtEl>
                                        <p:attrNameLst>
                                          <p:attrName>style.visibility</p:attrName>
                                        </p:attrNameLst>
                                      </p:cBhvr>
                                      <p:to>
                                        <p:strVal val="hidden"/>
                                      </p:to>
                                    </p:set>
                                  </p:childTnLst>
                                </p:cTn>
                              </p:par>
                            </p:childTnLst>
                          </p:cTn>
                        </p:par>
                      </p:childTnLst>
                    </p:cTn>
                  </p:par>
                </p:childTnLst>
              </p:cTn>
              <p:nextCondLst>
                <p:cond evt="onClick" delay="0">
                  <p:tgtEl>
                    <p:spTgt spid="195"/>
                  </p:tgtEl>
                </p:cond>
              </p:nextCondLst>
            </p:seq>
            <p:seq concurrent="1" nextAc="seek">
              <p:cTn id="182" restart="whenNotActive" fill="hold" evtFilter="cancelBubble" nodeType="interactiveSeq">
                <p:stCondLst>
                  <p:cond evt="onClick" delay="0">
                    <p:tgtEl>
                      <p:spTgt spid="158"/>
                    </p:tgtEl>
                  </p:cond>
                </p:stCondLst>
                <p:endSync evt="end" delay="0">
                  <p:rtn val="all"/>
                </p:endSync>
                <p:childTnLst>
                  <p:par>
                    <p:cTn id="183" fill="hold">
                      <p:stCondLst>
                        <p:cond delay="0"/>
                      </p:stCondLst>
                      <p:childTnLst>
                        <p:par>
                          <p:cTn id="184" fill="hold">
                            <p:stCondLst>
                              <p:cond delay="0"/>
                            </p:stCondLst>
                            <p:childTnLst>
                              <p:par>
                                <p:cTn id="185" presetID="1" presetClass="entr" presetSubtype="0" fill="hold" nodeType="clickEffect">
                                  <p:stCondLst>
                                    <p:cond delay="0"/>
                                  </p:stCondLst>
                                  <p:childTnLst>
                                    <p:set>
                                      <p:cBhvr>
                                        <p:cTn id="186" dur="1" fill="hold">
                                          <p:stCondLst>
                                            <p:cond delay="0"/>
                                          </p:stCondLst>
                                        </p:cTn>
                                        <p:tgtEl>
                                          <p:spTgt spid="162"/>
                                        </p:tgtEl>
                                        <p:attrNameLst>
                                          <p:attrName>style.visibility</p:attrName>
                                        </p:attrNameLst>
                                      </p:cBhvr>
                                      <p:to>
                                        <p:strVal val="visible"/>
                                      </p:to>
                                    </p:set>
                                  </p:childTnLst>
                                </p:cTn>
                              </p:par>
                            </p:childTnLst>
                          </p:cTn>
                        </p:par>
                      </p:childTnLst>
                    </p:cTn>
                  </p:par>
                </p:childTnLst>
              </p:cTn>
              <p:nextCondLst>
                <p:cond evt="onClick" delay="0">
                  <p:tgtEl>
                    <p:spTgt spid="158"/>
                  </p:tgtEl>
                </p:cond>
              </p:nextCondLst>
            </p:seq>
            <p:seq concurrent="1" nextAc="seek">
              <p:cTn id="187" restart="whenNotActive" fill="hold" evtFilter="cancelBubble" nodeType="interactiveSeq">
                <p:stCondLst>
                  <p:cond evt="onClick" delay="0">
                    <p:tgtEl>
                      <p:spTgt spid="162"/>
                    </p:tgtEl>
                  </p:cond>
                </p:stCondLst>
                <p:endSync evt="end" delay="0">
                  <p:rtn val="all"/>
                </p:endSync>
                <p:childTnLst>
                  <p:par>
                    <p:cTn id="188" fill="hold">
                      <p:stCondLst>
                        <p:cond delay="0"/>
                      </p:stCondLst>
                      <p:childTnLst>
                        <p:par>
                          <p:cTn id="189" fill="hold">
                            <p:stCondLst>
                              <p:cond delay="0"/>
                            </p:stCondLst>
                            <p:childTnLst>
                              <p:par>
                                <p:cTn id="190" presetID="1" presetClass="exit" presetSubtype="0" fill="hold" nodeType="clickEffect">
                                  <p:stCondLst>
                                    <p:cond delay="0"/>
                                  </p:stCondLst>
                                  <p:childTnLst>
                                    <p:set>
                                      <p:cBhvr>
                                        <p:cTn id="191" dur="1" fill="hold">
                                          <p:stCondLst>
                                            <p:cond delay="0"/>
                                          </p:stCondLst>
                                        </p:cTn>
                                        <p:tgtEl>
                                          <p:spTgt spid="162"/>
                                        </p:tgtEl>
                                        <p:attrNameLst>
                                          <p:attrName>style.visibility</p:attrName>
                                        </p:attrNameLst>
                                      </p:cBhvr>
                                      <p:to>
                                        <p:strVal val="hidden"/>
                                      </p:to>
                                    </p:set>
                                  </p:childTnLst>
                                </p:cTn>
                              </p:par>
                            </p:childTnLst>
                          </p:cTn>
                        </p:par>
                      </p:childTnLst>
                    </p:cTn>
                  </p:par>
                </p:childTnLst>
              </p:cTn>
              <p:nextCondLst>
                <p:cond evt="onClick" delay="0">
                  <p:tgtEl>
                    <p:spTgt spid="162"/>
                  </p:tgtEl>
                </p:cond>
              </p:nextCondLst>
            </p:seq>
            <p:seq concurrent="1" nextAc="seek">
              <p:cTn id="192" restart="whenNotActive" fill="hold" evtFilter="cancelBubble" nodeType="interactiveSeq">
                <p:stCondLst>
                  <p:cond evt="onClick" delay="0">
                    <p:tgtEl>
                      <p:spTgt spid="67"/>
                    </p:tgtEl>
                  </p:cond>
                </p:stCondLst>
                <p:endSync evt="end" delay="0">
                  <p:rtn val="all"/>
                </p:endSync>
                <p:childTnLst>
                  <p:par>
                    <p:cTn id="193" fill="hold">
                      <p:stCondLst>
                        <p:cond delay="0"/>
                      </p:stCondLst>
                      <p:childTnLst>
                        <p:par>
                          <p:cTn id="194" fill="hold">
                            <p:stCondLst>
                              <p:cond delay="0"/>
                            </p:stCondLst>
                            <p:childTnLst>
                              <p:par>
                                <p:cTn id="195" presetID="1" presetClass="entr" presetSubtype="0" fill="hold" nodeType="clickEffect">
                                  <p:stCondLst>
                                    <p:cond delay="0"/>
                                  </p:stCondLst>
                                  <p:childTnLst>
                                    <p:set>
                                      <p:cBhvr>
                                        <p:cTn id="196" dur="1" fill="hold">
                                          <p:stCondLst>
                                            <p:cond delay="0"/>
                                          </p:stCondLst>
                                        </p:cTn>
                                        <p:tgtEl>
                                          <p:spTgt spid="201"/>
                                        </p:tgtEl>
                                        <p:attrNameLst>
                                          <p:attrName>style.visibility</p:attrName>
                                        </p:attrNameLst>
                                      </p:cBhvr>
                                      <p:to>
                                        <p:strVal val="visible"/>
                                      </p:to>
                                    </p:set>
                                  </p:childTnLst>
                                </p:cTn>
                              </p:par>
                            </p:childTnLst>
                          </p:cTn>
                        </p:par>
                      </p:childTnLst>
                    </p:cTn>
                  </p:par>
                </p:childTnLst>
              </p:cTn>
              <p:nextCondLst>
                <p:cond evt="onClick" delay="0">
                  <p:tgtEl>
                    <p:spTgt spid="67"/>
                  </p:tgtEl>
                </p:cond>
              </p:nextCondLst>
            </p:seq>
            <p:seq concurrent="1" nextAc="seek">
              <p:cTn id="197" restart="whenNotActive" fill="hold" evtFilter="cancelBubble" nodeType="interactiveSeq">
                <p:stCondLst>
                  <p:cond evt="onClick" delay="0">
                    <p:tgtEl>
                      <p:spTgt spid="201"/>
                    </p:tgtEl>
                  </p:cond>
                </p:stCondLst>
                <p:endSync evt="end" delay="0">
                  <p:rtn val="all"/>
                </p:endSync>
                <p:childTnLst>
                  <p:par>
                    <p:cTn id="198" fill="hold">
                      <p:stCondLst>
                        <p:cond delay="0"/>
                      </p:stCondLst>
                      <p:childTnLst>
                        <p:par>
                          <p:cTn id="199" fill="hold">
                            <p:stCondLst>
                              <p:cond delay="0"/>
                            </p:stCondLst>
                            <p:childTnLst>
                              <p:par>
                                <p:cTn id="200" presetID="1" presetClass="exit" presetSubtype="0" fill="hold" nodeType="clickEffect">
                                  <p:stCondLst>
                                    <p:cond delay="0"/>
                                  </p:stCondLst>
                                  <p:childTnLst>
                                    <p:set>
                                      <p:cBhvr>
                                        <p:cTn id="201" dur="1" fill="hold">
                                          <p:stCondLst>
                                            <p:cond delay="0"/>
                                          </p:stCondLst>
                                        </p:cTn>
                                        <p:tgtEl>
                                          <p:spTgt spid="201"/>
                                        </p:tgtEl>
                                        <p:attrNameLst>
                                          <p:attrName>style.visibility</p:attrName>
                                        </p:attrNameLst>
                                      </p:cBhvr>
                                      <p:to>
                                        <p:strVal val="hidden"/>
                                      </p:to>
                                    </p:set>
                                  </p:childTnLst>
                                </p:cTn>
                              </p:par>
                            </p:childTnLst>
                          </p:cTn>
                        </p:par>
                      </p:childTnLst>
                    </p:cTn>
                  </p:par>
                </p:childTnLst>
              </p:cTn>
              <p:nextCondLst>
                <p:cond evt="onClick" delay="0">
                  <p:tgtEl>
                    <p:spTgt spid="201"/>
                  </p:tgtEl>
                </p:cond>
              </p:nextCondLst>
            </p:seq>
            <p:seq concurrent="1" nextAc="seek">
              <p:cTn id="202" restart="whenNotActive" fill="hold" evtFilter="cancelBubble" nodeType="interactiveSeq">
                <p:stCondLst>
                  <p:cond evt="onClick" delay="0">
                    <p:tgtEl>
                      <p:spTgt spid="180"/>
                    </p:tgtEl>
                  </p:cond>
                </p:stCondLst>
                <p:endSync evt="end" delay="0">
                  <p:rtn val="all"/>
                </p:endSync>
                <p:childTnLst>
                  <p:par>
                    <p:cTn id="203" fill="hold">
                      <p:stCondLst>
                        <p:cond delay="0"/>
                      </p:stCondLst>
                      <p:childTnLst>
                        <p:par>
                          <p:cTn id="204" fill="hold">
                            <p:stCondLst>
                              <p:cond delay="0"/>
                            </p:stCondLst>
                            <p:childTnLst>
                              <p:par>
                                <p:cTn id="205" presetID="1" presetClass="entr" presetSubtype="0" fill="hold" nodeType="clickEffect">
                                  <p:stCondLst>
                                    <p:cond delay="0"/>
                                  </p:stCondLst>
                                  <p:childTnLst>
                                    <p:set>
                                      <p:cBhvr>
                                        <p:cTn id="206" dur="1" fill="hold">
                                          <p:stCondLst>
                                            <p:cond delay="0"/>
                                          </p:stCondLst>
                                        </p:cTn>
                                        <p:tgtEl>
                                          <p:spTgt spid="185"/>
                                        </p:tgtEl>
                                        <p:attrNameLst>
                                          <p:attrName>style.visibility</p:attrName>
                                        </p:attrNameLst>
                                      </p:cBhvr>
                                      <p:to>
                                        <p:strVal val="visible"/>
                                      </p:to>
                                    </p:set>
                                  </p:childTnLst>
                                </p:cTn>
                              </p:par>
                            </p:childTnLst>
                          </p:cTn>
                        </p:par>
                      </p:childTnLst>
                    </p:cTn>
                  </p:par>
                </p:childTnLst>
              </p:cTn>
              <p:nextCondLst>
                <p:cond evt="onClick" delay="0">
                  <p:tgtEl>
                    <p:spTgt spid="180"/>
                  </p:tgtEl>
                </p:cond>
              </p:nextCondLst>
            </p:seq>
            <p:seq concurrent="1" nextAc="seek">
              <p:cTn id="207" restart="whenNotActive" fill="hold" evtFilter="cancelBubble" nodeType="interactiveSeq">
                <p:stCondLst>
                  <p:cond evt="onClick" delay="0">
                    <p:tgtEl>
                      <p:spTgt spid="185"/>
                    </p:tgtEl>
                  </p:cond>
                </p:stCondLst>
                <p:endSync evt="end" delay="0">
                  <p:rtn val="all"/>
                </p:endSync>
                <p:childTnLst>
                  <p:par>
                    <p:cTn id="208" fill="hold">
                      <p:stCondLst>
                        <p:cond delay="0"/>
                      </p:stCondLst>
                      <p:childTnLst>
                        <p:par>
                          <p:cTn id="209" fill="hold">
                            <p:stCondLst>
                              <p:cond delay="0"/>
                            </p:stCondLst>
                            <p:childTnLst>
                              <p:par>
                                <p:cTn id="210" presetID="1" presetClass="exit" presetSubtype="0" fill="hold" nodeType="clickEffect">
                                  <p:stCondLst>
                                    <p:cond delay="0"/>
                                  </p:stCondLst>
                                  <p:childTnLst>
                                    <p:set>
                                      <p:cBhvr>
                                        <p:cTn id="211" dur="1" fill="hold">
                                          <p:stCondLst>
                                            <p:cond delay="0"/>
                                          </p:stCondLst>
                                        </p:cTn>
                                        <p:tgtEl>
                                          <p:spTgt spid="185"/>
                                        </p:tgtEl>
                                        <p:attrNameLst>
                                          <p:attrName>style.visibility</p:attrName>
                                        </p:attrNameLst>
                                      </p:cBhvr>
                                      <p:to>
                                        <p:strVal val="hidden"/>
                                      </p:to>
                                    </p:set>
                                  </p:childTnLst>
                                </p:cTn>
                              </p:par>
                            </p:childTnLst>
                          </p:cTn>
                        </p:par>
                      </p:childTnLst>
                    </p:cTn>
                  </p:par>
                </p:childTnLst>
              </p:cTn>
              <p:nextCondLst>
                <p:cond evt="onClick" delay="0">
                  <p:tgtEl>
                    <p:spTgt spid="185"/>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2BC98-AFFF-824C-85B8-57047C82CC18}"/>
              </a:ext>
            </a:extLst>
          </p:cNvPr>
          <p:cNvSpPr>
            <a:spLocks noGrp="1"/>
          </p:cNvSpPr>
          <p:nvPr>
            <p:ph type="title"/>
          </p:nvPr>
        </p:nvSpPr>
        <p:spPr>
          <a:xfrm>
            <a:off x="838200" y="739331"/>
            <a:ext cx="10515600" cy="601394"/>
          </a:xfrm>
        </p:spPr>
        <p:txBody>
          <a:bodyPr>
            <a:normAutofit/>
          </a:bodyPr>
          <a:lstStyle/>
          <a:p>
            <a:r>
              <a:rPr lang="en-US" sz="3400" dirty="0">
                <a:latin typeface="Arial" panose="020B0604020202020204" pitchFamily="34" charset="0"/>
                <a:cs typeface="Arial" panose="020B0604020202020204" pitchFamily="34" charset="0"/>
              </a:rPr>
              <a:t>Thank You</a:t>
            </a:r>
          </a:p>
        </p:txBody>
      </p:sp>
      <p:sp>
        <p:nvSpPr>
          <p:cNvPr id="3" name="TextBox 2">
            <a:extLst>
              <a:ext uri="{FF2B5EF4-FFF2-40B4-BE49-F238E27FC236}">
                <a16:creationId xmlns:a16="http://schemas.microsoft.com/office/drawing/2014/main" id="{F5C7D077-A101-B448-8D7A-B0712D79F40F}"/>
              </a:ext>
            </a:extLst>
          </p:cNvPr>
          <p:cNvSpPr txBox="1"/>
          <p:nvPr/>
        </p:nvSpPr>
        <p:spPr>
          <a:xfrm>
            <a:off x="832884" y="1321694"/>
            <a:ext cx="10526233" cy="2014269"/>
          </a:xfrm>
          <a:prstGeom prst="rect">
            <a:avLst/>
          </a:prstGeom>
          <a:noFill/>
        </p:spPr>
        <p:txBody>
          <a:bodyPr wrap="square" rtlCol="0">
            <a:spAutoFit/>
          </a:bodyPr>
          <a:lstStyle/>
          <a:p>
            <a:pPr>
              <a:lnSpc>
                <a:spcPts val="2800"/>
              </a:lnSpc>
            </a:pPr>
            <a:r>
              <a:rPr lang="en-US" sz="1700" dirty="0">
                <a:latin typeface="Arial" panose="020B0604020202020204" pitchFamily="34" charset="0"/>
                <a:cs typeface="Arial" panose="020B0604020202020204" pitchFamily="34" charset="0"/>
              </a:rPr>
              <a:t>Thanks to all the AGRO members who have contributed to this project so far.  Per the introduction, this is VERSION 1 and we welcome additional input directly from our membership on key events related to YOUR work. Please consider downloading the collection spreadsheet at: </a:t>
            </a:r>
            <a:r>
              <a:rPr lang="en-US" sz="1700" u="sng" dirty="0">
                <a:latin typeface="Arial" panose="020B0604020202020204" pitchFamily="34" charset="0"/>
                <a:cs typeface="Arial" panose="020B0604020202020204" pitchFamily="34" charset="0"/>
                <a:hlinkClick r:id="rId3"/>
              </a:rPr>
              <a:t>https://www.agrodiv.org/agro-50th-anniversary-celebration/</a:t>
            </a:r>
            <a:r>
              <a:rPr lang="en-US" sz="1700" dirty="0">
                <a:latin typeface="Arial" panose="020B0604020202020204" pitchFamily="34" charset="0"/>
                <a:cs typeface="Arial" panose="020B0604020202020204" pitchFamily="34" charset="0"/>
              </a:rPr>
              <a:t> or contacting Cheryl Cleveland, Amy Ritter or Teresa Wehner with input.</a:t>
            </a:r>
          </a:p>
          <a:p>
            <a:pPr>
              <a:lnSpc>
                <a:spcPts val="2800"/>
              </a:lnSpc>
              <a:spcBef>
                <a:spcPts val="1200"/>
              </a:spcBef>
            </a:pPr>
            <a:r>
              <a:rPr lang="en-US" sz="1900" b="1" dirty="0">
                <a:latin typeface="Arial" panose="020B0604020202020204" pitchFamily="34" charset="0"/>
                <a:cs typeface="Arial" panose="020B0604020202020204" pitchFamily="34" charset="0"/>
              </a:rPr>
              <a:t>AGRO Contributors</a:t>
            </a:r>
            <a:endParaRPr lang="en-US" sz="2000" u="sng" dirty="0">
              <a:hlinkClick r:id="rId4"/>
            </a:endParaRPr>
          </a:p>
        </p:txBody>
      </p:sp>
      <p:sp>
        <p:nvSpPr>
          <p:cNvPr id="4" name="TextBox 3">
            <a:extLst>
              <a:ext uri="{FF2B5EF4-FFF2-40B4-BE49-F238E27FC236}">
                <a16:creationId xmlns:a16="http://schemas.microsoft.com/office/drawing/2014/main" id="{D2AFB9D3-BCD6-8A41-B583-224FD0E802CC}"/>
              </a:ext>
            </a:extLst>
          </p:cNvPr>
          <p:cNvSpPr txBox="1"/>
          <p:nvPr/>
        </p:nvSpPr>
        <p:spPr>
          <a:xfrm>
            <a:off x="832884" y="3429000"/>
            <a:ext cx="2007219" cy="1142236"/>
          </a:xfrm>
          <a:prstGeom prst="rect">
            <a:avLst/>
          </a:prstGeom>
          <a:noFill/>
        </p:spPr>
        <p:txBody>
          <a:bodyPr wrap="square" rtlCol="0">
            <a:spAutoFit/>
          </a:bodyPr>
          <a:lstStyle/>
          <a:p>
            <a:pPr algn="ctr">
              <a:lnSpc>
                <a:spcPts val="2400"/>
              </a:lnSpc>
              <a:spcBef>
                <a:spcPts val="600"/>
              </a:spcBef>
            </a:pPr>
            <a:r>
              <a:rPr lang="en-US" sz="1700" dirty="0">
                <a:latin typeface="Arial" panose="020B0604020202020204" pitchFamily="34" charset="0"/>
                <a:cs typeface="Arial" panose="020B0604020202020204" pitchFamily="34" charset="0"/>
              </a:rPr>
              <a:t>Amy Ritter</a:t>
            </a:r>
          </a:p>
          <a:p>
            <a:pPr algn="ctr">
              <a:lnSpc>
                <a:spcPts val="2400"/>
              </a:lnSpc>
              <a:spcBef>
                <a:spcPts val="600"/>
              </a:spcBef>
            </a:pPr>
            <a:r>
              <a:rPr lang="en-US" sz="1700" dirty="0">
                <a:latin typeface="Arial" panose="020B0604020202020204" pitchFamily="34" charset="0"/>
                <a:cs typeface="Arial" panose="020B0604020202020204" pitchFamily="34" charset="0"/>
              </a:rPr>
              <a:t>Arpad </a:t>
            </a:r>
            <a:r>
              <a:rPr lang="en-US" sz="1700" dirty="0" err="1">
                <a:latin typeface="Arial" panose="020B0604020202020204" pitchFamily="34" charset="0"/>
                <a:cs typeface="Arial" panose="020B0604020202020204" pitchFamily="34" charset="0"/>
              </a:rPr>
              <a:t>Szarka</a:t>
            </a:r>
            <a:endParaRPr lang="en-US" sz="1700" dirty="0">
              <a:latin typeface="Arial" panose="020B0604020202020204" pitchFamily="34" charset="0"/>
              <a:cs typeface="Arial" panose="020B0604020202020204" pitchFamily="34" charset="0"/>
            </a:endParaRPr>
          </a:p>
          <a:p>
            <a:pPr algn="ctr">
              <a:lnSpc>
                <a:spcPts val="2400"/>
              </a:lnSpc>
              <a:spcBef>
                <a:spcPts val="600"/>
              </a:spcBef>
            </a:pPr>
            <a:r>
              <a:rPr lang="en-US" sz="1700" dirty="0">
                <a:latin typeface="Arial" panose="020B0604020202020204" pitchFamily="34" charset="0"/>
                <a:cs typeface="Arial" panose="020B0604020202020204" pitchFamily="34" charset="0"/>
              </a:rPr>
              <a:t>Cheryl Cleveland</a:t>
            </a:r>
          </a:p>
        </p:txBody>
      </p:sp>
      <p:sp>
        <p:nvSpPr>
          <p:cNvPr id="7" name="TextBox 6">
            <a:extLst>
              <a:ext uri="{FF2B5EF4-FFF2-40B4-BE49-F238E27FC236}">
                <a16:creationId xmlns:a16="http://schemas.microsoft.com/office/drawing/2014/main" id="{403CB719-54F5-324C-97BB-369F27CC1C0F}"/>
              </a:ext>
            </a:extLst>
          </p:cNvPr>
          <p:cNvSpPr txBox="1"/>
          <p:nvPr/>
        </p:nvSpPr>
        <p:spPr>
          <a:xfrm>
            <a:off x="2962637" y="3429000"/>
            <a:ext cx="2007219" cy="1169551"/>
          </a:xfrm>
          <a:prstGeom prst="rect">
            <a:avLst/>
          </a:prstGeom>
          <a:noFill/>
        </p:spPr>
        <p:txBody>
          <a:bodyPr wrap="square" rtlCol="0">
            <a:spAutoFit/>
          </a:bodyPr>
          <a:lstStyle/>
          <a:p>
            <a:pPr algn="ctr">
              <a:lnSpc>
                <a:spcPts val="2400"/>
              </a:lnSpc>
              <a:spcBef>
                <a:spcPts val="600"/>
              </a:spcBef>
            </a:pPr>
            <a:r>
              <a:rPr lang="en-US" sz="1700" dirty="0">
                <a:latin typeface="Arial" panose="020B0604020202020204" pitchFamily="34" charset="0"/>
                <a:cs typeface="Arial" panose="020B0604020202020204" pitchFamily="34" charset="0"/>
              </a:rPr>
              <a:t>Heidi </a:t>
            </a:r>
            <a:r>
              <a:rPr lang="en-US" sz="1700" dirty="0" err="1">
                <a:latin typeface="Arial" panose="020B0604020202020204" pitchFamily="34" charset="0"/>
                <a:cs typeface="Arial" panose="020B0604020202020204" pitchFamily="34" charset="0"/>
              </a:rPr>
              <a:t>Irrig</a:t>
            </a:r>
            <a:endParaRPr lang="en-US" sz="1700" dirty="0">
              <a:latin typeface="Arial" panose="020B0604020202020204" pitchFamily="34" charset="0"/>
              <a:cs typeface="Arial" panose="020B0604020202020204" pitchFamily="34" charset="0"/>
            </a:endParaRPr>
          </a:p>
          <a:p>
            <a:pPr algn="ctr">
              <a:lnSpc>
                <a:spcPts val="2400"/>
              </a:lnSpc>
              <a:spcBef>
                <a:spcPts val="600"/>
              </a:spcBef>
            </a:pPr>
            <a:r>
              <a:rPr lang="en-US" sz="1700" dirty="0">
                <a:latin typeface="Arial" panose="020B0604020202020204" pitchFamily="34" charset="0"/>
                <a:cs typeface="Arial" panose="020B0604020202020204" pitchFamily="34" charset="0"/>
              </a:rPr>
              <a:t>James Foster</a:t>
            </a:r>
          </a:p>
          <a:p>
            <a:pPr algn="ctr">
              <a:lnSpc>
                <a:spcPts val="2400"/>
              </a:lnSpc>
              <a:spcBef>
                <a:spcPts val="600"/>
              </a:spcBef>
            </a:pPr>
            <a:r>
              <a:rPr lang="en-US" sz="1700" dirty="0">
                <a:latin typeface="Arial" panose="020B0604020202020204" pitchFamily="34" charset="0"/>
                <a:cs typeface="Arial" panose="020B0604020202020204" pitchFamily="34" charset="0"/>
              </a:rPr>
              <a:t>Joseph Wisk</a:t>
            </a:r>
          </a:p>
        </p:txBody>
      </p:sp>
      <p:sp>
        <p:nvSpPr>
          <p:cNvPr id="8" name="TextBox 7">
            <a:extLst>
              <a:ext uri="{FF2B5EF4-FFF2-40B4-BE49-F238E27FC236}">
                <a16:creationId xmlns:a16="http://schemas.microsoft.com/office/drawing/2014/main" id="{8B1C6FFE-1F2B-ED48-BC70-7CE3D6F707FF}"/>
              </a:ext>
            </a:extLst>
          </p:cNvPr>
          <p:cNvSpPr txBox="1"/>
          <p:nvPr/>
        </p:nvSpPr>
        <p:spPr>
          <a:xfrm>
            <a:off x="5092390" y="3429000"/>
            <a:ext cx="2007219" cy="1169551"/>
          </a:xfrm>
          <a:prstGeom prst="rect">
            <a:avLst/>
          </a:prstGeom>
          <a:noFill/>
        </p:spPr>
        <p:txBody>
          <a:bodyPr wrap="square" rtlCol="0">
            <a:spAutoFit/>
          </a:bodyPr>
          <a:lstStyle/>
          <a:p>
            <a:pPr algn="ctr">
              <a:lnSpc>
                <a:spcPts val="2400"/>
              </a:lnSpc>
              <a:spcBef>
                <a:spcPts val="600"/>
              </a:spcBef>
            </a:pPr>
            <a:r>
              <a:rPr lang="en-US" sz="1700" dirty="0">
                <a:latin typeface="Arial" panose="020B0604020202020204" pitchFamily="34" charset="0"/>
                <a:cs typeface="Arial" panose="020B0604020202020204" pitchFamily="34" charset="0"/>
              </a:rPr>
              <a:t>Julie </a:t>
            </a:r>
            <a:r>
              <a:rPr lang="en-US" sz="1700" dirty="0" err="1">
                <a:latin typeface="Arial" panose="020B0604020202020204" pitchFamily="34" charset="0"/>
                <a:cs typeface="Arial" panose="020B0604020202020204" pitchFamily="34" charset="0"/>
              </a:rPr>
              <a:t>Eble</a:t>
            </a:r>
            <a:endParaRPr lang="en-US" sz="1700" dirty="0">
              <a:latin typeface="Arial" panose="020B0604020202020204" pitchFamily="34" charset="0"/>
              <a:cs typeface="Arial" panose="020B0604020202020204" pitchFamily="34" charset="0"/>
            </a:endParaRPr>
          </a:p>
          <a:p>
            <a:pPr algn="ctr">
              <a:lnSpc>
                <a:spcPts val="2400"/>
              </a:lnSpc>
              <a:spcBef>
                <a:spcPts val="600"/>
              </a:spcBef>
            </a:pPr>
            <a:r>
              <a:rPr lang="en-US" sz="1700" dirty="0">
                <a:latin typeface="Arial" panose="020B0604020202020204" pitchFamily="34" charset="0"/>
                <a:cs typeface="Arial" panose="020B0604020202020204" pitchFamily="34" charset="0"/>
              </a:rPr>
              <a:t>Ken </a:t>
            </a:r>
            <a:r>
              <a:rPr lang="en-US" sz="1700" dirty="0" err="1">
                <a:latin typeface="Arial" panose="020B0604020202020204" pitchFamily="34" charset="0"/>
                <a:cs typeface="Arial" panose="020B0604020202020204" pitchFamily="34" charset="0"/>
              </a:rPr>
              <a:t>Racke</a:t>
            </a:r>
            <a:endParaRPr lang="en-US" sz="1700" dirty="0">
              <a:latin typeface="Arial" panose="020B0604020202020204" pitchFamily="34" charset="0"/>
              <a:cs typeface="Arial" panose="020B0604020202020204" pitchFamily="34" charset="0"/>
            </a:endParaRPr>
          </a:p>
          <a:p>
            <a:pPr algn="ctr">
              <a:lnSpc>
                <a:spcPts val="2400"/>
              </a:lnSpc>
              <a:spcBef>
                <a:spcPts val="600"/>
              </a:spcBef>
            </a:pPr>
            <a:r>
              <a:rPr lang="en-US" sz="1700" dirty="0">
                <a:latin typeface="Arial" panose="020B0604020202020204" pitchFamily="34" charset="0"/>
                <a:cs typeface="Arial" panose="020B0604020202020204" pitchFamily="34" charset="0"/>
              </a:rPr>
              <a:t>Manasi </a:t>
            </a:r>
            <a:r>
              <a:rPr lang="en-US" sz="1700" dirty="0" err="1">
                <a:latin typeface="Arial" panose="020B0604020202020204" pitchFamily="34" charset="0"/>
                <a:cs typeface="Arial" panose="020B0604020202020204" pitchFamily="34" charset="0"/>
              </a:rPr>
              <a:t>Saha</a:t>
            </a:r>
            <a:endParaRPr lang="en-US" sz="17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18B08113-0EC6-2849-8653-403876B63F17}"/>
              </a:ext>
            </a:extLst>
          </p:cNvPr>
          <p:cNvSpPr txBox="1"/>
          <p:nvPr/>
        </p:nvSpPr>
        <p:spPr>
          <a:xfrm>
            <a:off x="7222144" y="3429000"/>
            <a:ext cx="2007219" cy="1169551"/>
          </a:xfrm>
          <a:prstGeom prst="rect">
            <a:avLst/>
          </a:prstGeom>
          <a:noFill/>
        </p:spPr>
        <p:txBody>
          <a:bodyPr wrap="square" rtlCol="0">
            <a:spAutoFit/>
          </a:bodyPr>
          <a:lstStyle/>
          <a:p>
            <a:pPr algn="ctr">
              <a:lnSpc>
                <a:spcPts val="2400"/>
              </a:lnSpc>
              <a:spcBef>
                <a:spcPts val="600"/>
              </a:spcBef>
            </a:pPr>
            <a:r>
              <a:rPr lang="en-US" sz="1700" dirty="0">
                <a:latin typeface="Arial" panose="020B0604020202020204" pitchFamily="34" charset="0"/>
                <a:cs typeface="Arial" panose="020B0604020202020204" pitchFamily="34" charset="0"/>
              </a:rPr>
              <a:t>Mike </a:t>
            </a:r>
            <a:r>
              <a:rPr lang="en-US" sz="1700" dirty="0" err="1">
                <a:latin typeface="Arial" panose="020B0604020202020204" pitchFamily="34" charset="0"/>
                <a:cs typeface="Arial" panose="020B0604020202020204" pitchFamily="34" charset="0"/>
              </a:rPr>
              <a:t>Krolski</a:t>
            </a:r>
            <a:endParaRPr lang="en-US" sz="1700" dirty="0">
              <a:latin typeface="Arial" panose="020B0604020202020204" pitchFamily="34" charset="0"/>
              <a:cs typeface="Arial" panose="020B0604020202020204" pitchFamily="34" charset="0"/>
            </a:endParaRPr>
          </a:p>
          <a:p>
            <a:pPr algn="ctr">
              <a:lnSpc>
                <a:spcPts val="2400"/>
              </a:lnSpc>
              <a:spcBef>
                <a:spcPts val="600"/>
              </a:spcBef>
            </a:pPr>
            <a:r>
              <a:rPr lang="en-US" sz="1700" dirty="0">
                <a:latin typeface="Arial" panose="020B0604020202020204" pitchFamily="34" charset="0"/>
                <a:cs typeface="Arial" panose="020B0604020202020204" pitchFamily="34" charset="0"/>
              </a:rPr>
              <a:t>Sharon </a:t>
            </a:r>
            <a:r>
              <a:rPr lang="en-US" sz="1700" dirty="0" err="1">
                <a:latin typeface="Arial" panose="020B0604020202020204" pitchFamily="34" charset="0"/>
                <a:cs typeface="Arial" panose="020B0604020202020204" pitchFamily="34" charset="0"/>
              </a:rPr>
              <a:t>Papiernik</a:t>
            </a:r>
            <a:endParaRPr lang="en-US" sz="1700" dirty="0">
              <a:latin typeface="Arial" panose="020B0604020202020204" pitchFamily="34" charset="0"/>
              <a:cs typeface="Arial" panose="020B0604020202020204" pitchFamily="34" charset="0"/>
            </a:endParaRPr>
          </a:p>
          <a:p>
            <a:pPr algn="ctr">
              <a:lnSpc>
                <a:spcPts val="2400"/>
              </a:lnSpc>
              <a:spcBef>
                <a:spcPts val="600"/>
              </a:spcBef>
            </a:pPr>
            <a:r>
              <a:rPr lang="en-US" sz="1700" dirty="0">
                <a:latin typeface="Arial" panose="020B0604020202020204" pitchFamily="34" charset="0"/>
                <a:cs typeface="Arial" panose="020B0604020202020204" pitchFamily="34" charset="0"/>
              </a:rPr>
              <a:t>Teresa </a:t>
            </a:r>
            <a:r>
              <a:rPr lang="en-US" sz="1700" dirty="0" err="1">
                <a:latin typeface="Arial" panose="020B0604020202020204" pitchFamily="34" charset="0"/>
                <a:cs typeface="Arial" panose="020B0604020202020204" pitchFamily="34" charset="0"/>
              </a:rPr>
              <a:t>Wehner</a:t>
            </a:r>
            <a:endParaRPr lang="en-US" sz="17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1DEE1D5F-4493-BF46-AA15-945434F67D19}"/>
              </a:ext>
            </a:extLst>
          </p:cNvPr>
          <p:cNvSpPr txBox="1"/>
          <p:nvPr/>
        </p:nvSpPr>
        <p:spPr>
          <a:xfrm>
            <a:off x="9351898" y="3429000"/>
            <a:ext cx="2007219" cy="1142236"/>
          </a:xfrm>
          <a:prstGeom prst="rect">
            <a:avLst/>
          </a:prstGeom>
          <a:noFill/>
        </p:spPr>
        <p:txBody>
          <a:bodyPr wrap="square" rtlCol="0">
            <a:spAutoFit/>
          </a:bodyPr>
          <a:lstStyle/>
          <a:p>
            <a:pPr algn="ctr">
              <a:lnSpc>
                <a:spcPts val="2400"/>
              </a:lnSpc>
              <a:spcBef>
                <a:spcPts val="600"/>
              </a:spcBef>
            </a:pPr>
            <a:r>
              <a:rPr lang="en-US" sz="1700" dirty="0">
                <a:latin typeface="Arial" panose="020B0604020202020204" pitchFamily="34" charset="0"/>
                <a:cs typeface="Arial" panose="020B0604020202020204" pitchFamily="34" charset="0"/>
              </a:rPr>
              <a:t>Laura McConnell</a:t>
            </a:r>
          </a:p>
          <a:p>
            <a:pPr algn="ctr">
              <a:lnSpc>
                <a:spcPts val="2400"/>
              </a:lnSpc>
              <a:spcBef>
                <a:spcPts val="600"/>
              </a:spcBef>
            </a:pPr>
            <a:r>
              <a:rPr lang="en-US" sz="1700" dirty="0">
                <a:latin typeface="Arial" panose="020B0604020202020204" pitchFamily="34" charset="0"/>
                <a:cs typeface="Arial" panose="020B0604020202020204" pitchFamily="34" charset="0"/>
              </a:rPr>
              <a:t>Chris Bianca</a:t>
            </a:r>
          </a:p>
          <a:p>
            <a:pPr algn="ctr">
              <a:lnSpc>
                <a:spcPts val="2400"/>
              </a:lnSpc>
              <a:spcBef>
                <a:spcPts val="600"/>
              </a:spcBef>
            </a:pPr>
            <a:r>
              <a:rPr lang="en-US" sz="1700" dirty="0">
                <a:latin typeface="Arial" panose="020B0604020202020204" pitchFamily="34" charset="0"/>
                <a:cs typeface="Arial" panose="020B0604020202020204" pitchFamily="34" charset="0"/>
              </a:rPr>
              <a:t>Danny Brown</a:t>
            </a:r>
          </a:p>
        </p:txBody>
      </p:sp>
      <p:sp>
        <p:nvSpPr>
          <p:cNvPr id="9" name="overview button">
            <a:hlinkClick r:id="rId5" action="ppaction://hlinksldjump"/>
            <a:extLst>
              <a:ext uri="{FF2B5EF4-FFF2-40B4-BE49-F238E27FC236}">
                <a16:creationId xmlns:a16="http://schemas.microsoft.com/office/drawing/2014/main" id="{DAABE022-DD81-924F-A621-8B96C968A1BA}"/>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0" name="back text">
            <a:extLst>
              <a:ext uri="{FF2B5EF4-FFF2-40B4-BE49-F238E27FC236}">
                <a16:creationId xmlns:a16="http://schemas.microsoft.com/office/drawing/2014/main" id="{7B447A82-D972-E449-B14C-F041A9E22B3D}"/>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13" name="Action Button: Back or Previous 12">
            <a:hlinkClick r:id="" action="ppaction://hlinkshowjump?jump=previousslide" highlightClick="1"/>
            <a:extLst>
              <a:ext uri="{FF2B5EF4-FFF2-40B4-BE49-F238E27FC236}">
                <a16:creationId xmlns:a16="http://schemas.microsoft.com/office/drawing/2014/main" id="{632125EF-AA1C-9B41-B597-C4EE4FC1453C}"/>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xt text">
            <a:extLst>
              <a:ext uri="{FF2B5EF4-FFF2-40B4-BE49-F238E27FC236}">
                <a16:creationId xmlns:a16="http://schemas.microsoft.com/office/drawing/2014/main" id="{BA07F1C3-C4E8-5547-BFB9-0F88251762C3}"/>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5" name="Action Button: Forward or Next 14">
            <a:hlinkClick r:id="" action="ppaction://hlinkshowjump?jump=nextslide" highlightClick="1"/>
            <a:extLst>
              <a:ext uri="{FF2B5EF4-FFF2-40B4-BE49-F238E27FC236}">
                <a16:creationId xmlns:a16="http://schemas.microsoft.com/office/drawing/2014/main" id="{6874EBD2-5642-ED46-B2BD-FFF1FE15A03A}"/>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072064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pic>
        <p:nvPicPr>
          <p:cNvPr id="2" name="Picture 1" descr="A close up of a sign&#10;&#10;Description automatically generated">
            <a:extLst>
              <a:ext uri="{FF2B5EF4-FFF2-40B4-BE49-F238E27FC236}">
                <a16:creationId xmlns:a16="http://schemas.microsoft.com/office/drawing/2014/main" id="{3D3A9A56-E74F-C54B-9F08-DE524E56DFCF}"/>
              </a:ext>
            </a:extLst>
          </p:cNvPr>
          <p:cNvPicPr>
            <a:picLocks noChangeAspect="1"/>
          </p:cNvPicPr>
          <p:nvPr/>
        </p:nvPicPr>
        <p:blipFill>
          <a:blip r:embed="rId2"/>
          <a:stretch>
            <a:fillRect/>
          </a:stretch>
        </p:blipFill>
        <p:spPr>
          <a:xfrm>
            <a:off x="4619128" y="1971633"/>
            <a:ext cx="2953745" cy="2914734"/>
          </a:xfrm>
          <a:prstGeom prst="rect">
            <a:avLst/>
          </a:prstGeom>
        </p:spPr>
      </p:pic>
      <p:sp>
        <p:nvSpPr>
          <p:cNvPr id="3" name="Footer Placeholder 2">
            <a:extLst>
              <a:ext uri="{FF2B5EF4-FFF2-40B4-BE49-F238E27FC236}">
                <a16:creationId xmlns:a16="http://schemas.microsoft.com/office/drawing/2014/main" id="{778E8723-A51A-2C42-95DA-DC58AA1A2492}"/>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rgbClr val="92D050"/>
                </a:solidFill>
              </a:rPr>
              <a:t>©2020 AGRO Division – All Rights Reserved</a:t>
            </a:r>
          </a:p>
        </p:txBody>
      </p:sp>
      <p:sp>
        <p:nvSpPr>
          <p:cNvPr id="4" name="Footer Placeholder 2">
            <a:extLst>
              <a:ext uri="{FF2B5EF4-FFF2-40B4-BE49-F238E27FC236}">
                <a16:creationId xmlns:a16="http://schemas.microsoft.com/office/drawing/2014/main" id="{E7047384-E9B7-A341-997B-313F9FB0D32D}"/>
              </a:ext>
            </a:extLst>
          </p:cNvPr>
          <p:cNvSpPr txBox="1">
            <a:spLocks/>
          </p:cNvSpPr>
          <p:nvPr/>
        </p:nvSpPr>
        <p:spPr>
          <a:xfrm>
            <a:off x="7589668" y="6337406"/>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600" b="1" dirty="0" err="1">
                <a:solidFill>
                  <a:srgbClr val="92D050"/>
                </a:solidFill>
              </a:rPr>
              <a:t>agrodiv.org</a:t>
            </a:r>
            <a:endParaRPr lang="en-US" sz="1600" b="1" dirty="0">
              <a:solidFill>
                <a:srgbClr val="92D050"/>
              </a:solidFill>
            </a:endParaRPr>
          </a:p>
        </p:txBody>
      </p:sp>
    </p:spTree>
    <p:extLst>
      <p:ext uri="{BB962C8B-B14F-4D97-AF65-F5344CB8AC3E}">
        <p14:creationId xmlns:p14="http://schemas.microsoft.com/office/powerpoint/2010/main" val="223676567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F9F54A0-8BB2-0945-9068-13F334179CC9}"/>
              </a:ext>
            </a:extLst>
          </p:cNvPr>
          <p:cNvSpPr>
            <a:spLocks noGrp="1"/>
          </p:cNvSpPr>
          <p:nvPr>
            <p:ph type="title"/>
          </p:nvPr>
        </p:nvSpPr>
        <p:spPr>
          <a:xfrm>
            <a:off x="838200" y="711044"/>
            <a:ext cx="10515600" cy="601394"/>
          </a:xfrm>
        </p:spPr>
        <p:txBody>
          <a:bodyPr>
            <a:normAutofit/>
          </a:bodyPr>
          <a:lstStyle/>
          <a:p>
            <a:r>
              <a:rPr lang="en-US" sz="3200" dirty="0">
                <a:latin typeface="Arial" panose="020B0604020202020204" pitchFamily="34" charset="0"/>
                <a:cs typeface="Arial" panose="020B0604020202020204" pitchFamily="34" charset="0"/>
              </a:rPr>
              <a:t>Celebrating 50 years of discovery and innovation</a:t>
            </a:r>
          </a:p>
        </p:txBody>
      </p:sp>
      <p:sp>
        <p:nvSpPr>
          <p:cNvPr id="4" name="Content Placeholder 3">
            <a:extLst>
              <a:ext uri="{FF2B5EF4-FFF2-40B4-BE49-F238E27FC236}">
                <a16:creationId xmlns:a16="http://schemas.microsoft.com/office/drawing/2014/main" id="{B03B063E-6C28-B04F-86D8-A0C51DB6C670}"/>
              </a:ext>
            </a:extLst>
          </p:cNvPr>
          <p:cNvSpPr>
            <a:spLocks noGrp="1"/>
          </p:cNvSpPr>
          <p:nvPr>
            <p:ph idx="1"/>
          </p:nvPr>
        </p:nvSpPr>
        <p:spPr/>
        <p:txBody>
          <a:bodyPr>
            <a:noAutofit/>
          </a:bodyPr>
          <a:lstStyle/>
          <a:p>
            <a:pPr marL="0" indent="0">
              <a:lnSpc>
                <a:spcPts val="3080"/>
              </a:lnSpc>
              <a:buNone/>
            </a:pPr>
            <a:r>
              <a:rPr lang="en-US" sz="1700" dirty="0">
                <a:solidFill>
                  <a:prstClr val="black"/>
                </a:solidFill>
                <a:latin typeface="Arial" panose="020B0604020202020204" pitchFamily="34" charset="0"/>
                <a:cs typeface="Arial" panose="020B0604020202020204" pitchFamily="34" charset="0"/>
              </a:rPr>
              <a:t>The production of this Historical AGRO timeline is one element which celebrates the 50</a:t>
            </a:r>
            <a:r>
              <a:rPr lang="en-US" sz="1700" baseline="30000" dirty="0">
                <a:solidFill>
                  <a:prstClr val="black"/>
                </a:solidFill>
                <a:latin typeface="Arial" panose="020B0604020202020204" pitchFamily="34" charset="0"/>
                <a:cs typeface="Arial" panose="020B0604020202020204" pitchFamily="34" charset="0"/>
              </a:rPr>
              <a:t>th</a:t>
            </a:r>
            <a:r>
              <a:rPr lang="en-US" sz="1700" dirty="0">
                <a:solidFill>
                  <a:prstClr val="black"/>
                </a:solidFill>
                <a:latin typeface="Arial" panose="020B0604020202020204" pitchFamily="34" charset="0"/>
                <a:cs typeface="Arial" panose="020B0604020202020204" pitchFamily="34" charset="0"/>
              </a:rPr>
              <a:t> anniversary of </a:t>
            </a:r>
            <a:br>
              <a:rPr lang="en-US" sz="1700" dirty="0">
                <a:solidFill>
                  <a:prstClr val="black"/>
                </a:solidFill>
                <a:latin typeface="Arial" panose="020B0604020202020204" pitchFamily="34" charset="0"/>
                <a:cs typeface="Arial" panose="020B0604020202020204" pitchFamily="34" charset="0"/>
              </a:rPr>
            </a:br>
            <a:r>
              <a:rPr lang="en-US" sz="1700" dirty="0">
                <a:solidFill>
                  <a:prstClr val="black"/>
                </a:solidFill>
                <a:latin typeface="Arial" panose="020B0604020202020204" pitchFamily="34" charset="0"/>
                <a:cs typeface="Arial" panose="020B0604020202020204" pitchFamily="34" charset="0"/>
              </a:rPr>
              <a:t>the AGRO Division in 2020. The project design and collection has been directed by a small team (Cheryl Cleveland, Amy Ritter and Teresa </a:t>
            </a:r>
            <a:r>
              <a:rPr lang="en-US" sz="1700" dirty="0" err="1">
                <a:solidFill>
                  <a:prstClr val="black"/>
                </a:solidFill>
                <a:latin typeface="Arial" panose="020B0604020202020204" pitchFamily="34" charset="0"/>
                <a:cs typeface="Arial" panose="020B0604020202020204" pitchFamily="34" charset="0"/>
              </a:rPr>
              <a:t>Wehner</a:t>
            </a:r>
            <a:r>
              <a:rPr lang="en-US" sz="1700" dirty="0">
                <a:solidFill>
                  <a:prstClr val="black"/>
                </a:solidFill>
                <a:latin typeface="Arial" panose="020B0604020202020204" pitchFamily="34" charset="0"/>
                <a:cs typeface="Arial" panose="020B0604020202020204" pitchFamily="34" charset="0"/>
              </a:rPr>
              <a:t>), but the inputs have been collected directly from the AGRO membership. Due to the impact of COVID-19, the 50</a:t>
            </a:r>
            <a:r>
              <a:rPr lang="en-US" sz="1700" baseline="30000" dirty="0">
                <a:solidFill>
                  <a:prstClr val="black"/>
                </a:solidFill>
                <a:latin typeface="Arial" panose="020B0604020202020204" pitchFamily="34" charset="0"/>
                <a:cs typeface="Arial" panose="020B0604020202020204" pitchFamily="34" charset="0"/>
              </a:rPr>
              <a:t>th</a:t>
            </a:r>
            <a:r>
              <a:rPr lang="en-US" sz="1700" dirty="0">
                <a:solidFill>
                  <a:prstClr val="black"/>
                </a:solidFill>
                <a:latin typeface="Arial" panose="020B0604020202020204" pitchFamily="34" charset="0"/>
                <a:cs typeface="Arial" panose="020B0604020202020204" pitchFamily="34" charset="0"/>
              </a:rPr>
              <a:t> celebration plans are amended to start in August 2020 (at the virtual Fall meeting) and culminate in August 2021 (planned for Atlanta). Therefore we are posting VERSION 1, in August 2020 but trust it will </a:t>
            </a:r>
            <a:r>
              <a:rPr lang="en-US" sz="1700" u="sng" dirty="0">
                <a:solidFill>
                  <a:prstClr val="black"/>
                </a:solidFill>
                <a:latin typeface="Arial" panose="020B0604020202020204" pitchFamily="34" charset="0"/>
                <a:cs typeface="Arial" panose="020B0604020202020204" pitchFamily="34" charset="0"/>
              </a:rPr>
              <a:t>stimulate additional contributions </a:t>
            </a:r>
            <a:r>
              <a:rPr lang="en-US" sz="1700" dirty="0">
                <a:solidFill>
                  <a:prstClr val="black"/>
                </a:solidFill>
                <a:latin typeface="Arial" panose="020B0604020202020204" pitchFamily="34" charset="0"/>
                <a:cs typeface="Arial" panose="020B0604020202020204" pitchFamily="34" charset="0"/>
              </a:rPr>
              <a:t>from AGRO members such that the next version will have additional content.</a:t>
            </a:r>
          </a:p>
          <a:p>
            <a:pPr marL="0" indent="0">
              <a:lnSpc>
                <a:spcPts val="3080"/>
              </a:lnSpc>
              <a:buNone/>
            </a:pPr>
            <a:r>
              <a:rPr lang="en-US" sz="1700" dirty="0">
                <a:solidFill>
                  <a:prstClr val="black"/>
                </a:solidFill>
                <a:latin typeface="Arial" panose="020B0604020202020204" pitchFamily="34" charset="0"/>
                <a:cs typeface="Arial" panose="020B0604020202020204" pitchFamily="34" charset="0"/>
              </a:rPr>
              <a:t>Contributions will continue to be accepted through the end of  2020 by downloading the </a:t>
            </a:r>
            <a:br>
              <a:rPr lang="en-US" sz="1700" dirty="0">
                <a:solidFill>
                  <a:prstClr val="black"/>
                </a:solidFill>
                <a:latin typeface="Arial" panose="020B0604020202020204" pitchFamily="34" charset="0"/>
                <a:cs typeface="Arial" panose="020B0604020202020204" pitchFamily="34" charset="0"/>
              </a:rPr>
            </a:br>
            <a:r>
              <a:rPr lang="en-US" sz="1700" dirty="0">
                <a:solidFill>
                  <a:prstClr val="black"/>
                </a:solidFill>
                <a:latin typeface="Arial" panose="020B0604020202020204" pitchFamily="34" charset="0"/>
                <a:cs typeface="Arial" panose="020B0604020202020204" pitchFamily="34" charset="0"/>
              </a:rPr>
              <a:t>collection spreadsheet at: </a:t>
            </a:r>
            <a:r>
              <a:rPr lang="en-US" sz="1700" u="sng" dirty="0">
                <a:solidFill>
                  <a:srgbClr val="0000FF"/>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https://www.agrodiv.org/agro-50th-anniversary-celebration/</a:t>
            </a:r>
            <a:br>
              <a:rPr lang="en-US" sz="1700" u="sng" dirty="0">
                <a:solidFill>
                  <a:srgbClr val="0000FF"/>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br>
            <a:r>
              <a:rPr lang="en-US" sz="1700" dirty="0">
                <a:latin typeface="Arial" panose="020B0604020202020204" pitchFamily="34" charset="0"/>
                <a:cs typeface="Arial" panose="020B0604020202020204" pitchFamily="34" charset="0"/>
              </a:rPr>
              <a:t>The project is supported in large part by the ACS IPG Grant to the AGRO Division </a:t>
            </a:r>
            <a:br>
              <a:rPr lang="en-US" sz="1700" dirty="0">
                <a:latin typeface="Arial" panose="020B0604020202020204" pitchFamily="34" charset="0"/>
                <a:cs typeface="Arial" panose="020B0604020202020204" pitchFamily="34" charset="0"/>
              </a:rPr>
            </a:br>
            <a:r>
              <a:rPr lang="en-US" sz="1700" dirty="0">
                <a:latin typeface="Arial" panose="020B0604020202020204" pitchFamily="34" charset="0"/>
                <a:cs typeface="Arial" panose="020B0604020202020204" pitchFamily="34" charset="0"/>
              </a:rPr>
              <a:t>entitled </a:t>
            </a:r>
            <a:r>
              <a:rPr lang="en-US" sz="1700" i="1" dirty="0">
                <a:latin typeface="Arial" panose="020B0604020202020204" pitchFamily="34" charset="0"/>
                <a:cs typeface="Arial" panose="020B0604020202020204" pitchFamily="34" charset="0"/>
              </a:rPr>
              <a:t>Fifty Years of Noteworthy Agrochemical Achievements and Contributors</a:t>
            </a:r>
            <a:r>
              <a:rPr lang="en-US" sz="1700" dirty="0">
                <a:latin typeface="Arial" panose="020B0604020202020204" pitchFamily="34" charset="0"/>
                <a:cs typeface="Arial" panose="020B0604020202020204" pitchFamily="34" charset="0"/>
              </a:rPr>
              <a:t>.</a:t>
            </a:r>
          </a:p>
        </p:txBody>
      </p:sp>
      <p:sp>
        <p:nvSpPr>
          <p:cNvPr id="5" name="Rectangle 1">
            <a:extLst>
              <a:ext uri="{FF2B5EF4-FFF2-40B4-BE49-F238E27FC236}">
                <a16:creationId xmlns:a16="http://schemas.microsoft.com/office/drawing/2014/main" id="{9DF6F52A-2F53-CC46-B3A6-ED67A8234A9C}"/>
              </a:ext>
            </a:extLst>
          </p:cNvPr>
          <p:cNvSpPr>
            <a:spLocks noChangeArrowheads="1"/>
          </p:cNvSpPr>
          <p:nvPr/>
        </p:nvSpPr>
        <p:spPr bwMode="auto">
          <a:xfrm>
            <a:off x="0" y="0"/>
            <a:ext cx="152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rgbClr val="000000"/>
                </a:solidFill>
                <a:effectLst/>
                <a:latin typeface="Arial" panose="020B0604020202020204" pitchFamily="34" charset="0"/>
              </a:rPr>
            </a:br>
            <a:endParaRPr kumimoji="0" lang="en-US" altLang="en-US" sz="18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8" name="agro logo" descr="A close up of a sign&#10;&#10;Description automatically generated">
            <a:extLst>
              <a:ext uri="{FF2B5EF4-FFF2-40B4-BE49-F238E27FC236}">
                <a16:creationId xmlns:a16="http://schemas.microsoft.com/office/drawing/2014/main" id="{57C30241-5174-ED43-8494-D4BE7A87D7E7}"/>
              </a:ext>
            </a:extLst>
          </p:cNvPr>
          <p:cNvPicPr>
            <a:picLocks noChangeAspect="1"/>
          </p:cNvPicPr>
          <p:nvPr/>
        </p:nvPicPr>
        <p:blipFill>
          <a:blip r:embed="rId3"/>
          <a:stretch>
            <a:fillRect/>
          </a:stretch>
        </p:blipFill>
        <p:spPr>
          <a:xfrm>
            <a:off x="9367701" y="4040119"/>
            <a:ext cx="2086473" cy="2058916"/>
          </a:xfrm>
          <a:prstGeom prst="rect">
            <a:avLst/>
          </a:prstGeom>
        </p:spPr>
      </p:pic>
      <p:sp>
        <p:nvSpPr>
          <p:cNvPr id="9" name="Footer Placeholder 2">
            <a:extLst>
              <a:ext uri="{FF2B5EF4-FFF2-40B4-BE49-F238E27FC236}">
                <a16:creationId xmlns:a16="http://schemas.microsoft.com/office/drawing/2014/main" id="{5EC084C0-6E5C-674C-8B0E-D6F00EF5BC51}"/>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Tree>
    <p:extLst>
      <p:ext uri="{BB962C8B-B14F-4D97-AF65-F5344CB8AC3E}">
        <p14:creationId xmlns:p14="http://schemas.microsoft.com/office/powerpoint/2010/main" val="2293410143"/>
      </p:ext>
    </p:extLst>
  </p:cSld>
  <p:clrMapOvr>
    <a:masterClrMapping/>
  </p:clrMapOvr>
  <p:transition spd="slow" advClick="0">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 name="connectors">
            <a:extLst>
              <a:ext uri="{FF2B5EF4-FFF2-40B4-BE49-F238E27FC236}">
                <a16:creationId xmlns:a16="http://schemas.microsoft.com/office/drawing/2014/main" id="{86918801-B53A-E64B-83F5-8EBFF424104B}"/>
              </a:ext>
            </a:extLst>
          </p:cNvPr>
          <p:cNvGrpSpPr/>
          <p:nvPr/>
        </p:nvGrpSpPr>
        <p:grpSpPr>
          <a:xfrm>
            <a:off x="1092641" y="2689860"/>
            <a:ext cx="9984934" cy="1478280"/>
            <a:chOff x="1092641" y="2689860"/>
            <a:chExt cx="9984934" cy="1478280"/>
          </a:xfrm>
        </p:grpSpPr>
        <p:cxnSp>
          <p:nvCxnSpPr>
            <p:cNvPr id="63" name="Straight Connector 62">
              <a:extLst>
                <a:ext uri="{FF2B5EF4-FFF2-40B4-BE49-F238E27FC236}">
                  <a16:creationId xmlns:a16="http://schemas.microsoft.com/office/drawing/2014/main" id="{7A61AB5F-E128-6F41-A26F-B2236B761CCD}"/>
                </a:ext>
              </a:extLst>
            </p:cNvPr>
            <p:cNvCxnSpPr>
              <a:cxnSpLocks/>
            </p:cNvCxnSpPr>
            <p:nvPr/>
          </p:nvCxnSpPr>
          <p:spPr>
            <a:xfrm>
              <a:off x="3089628" y="268986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CD4F91D-ACB3-6F4F-96ED-5364190B1A7B}"/>
                </a:ext>
              </a:extLst>
            </p:cNvPr>
            <p:cNvCxnSpPr>
              <a:cxnSpLocks/>
            </p:cNvCxnSpPr>
            <p:nvPr/>
          </p:nvCxnSpPr>
          <p:spPr>
            <a:xfrm>
              <a:off x="5086615" y="268986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97E34FF8-4092-1142-87D4-DDCBD651C107}"/>
                </a:ext>
              </a:extLst>
            </p:cNvPr>
            <p:cNvCxnSpPr>
              <a:cxnSpLocks/>
            </p:cNvCxnSpPr>
            <p:nvPr/>
          </p:nvCxnSpPr>
          <p:spPr>
            <a:xfrm>
              <a:off x="7083602" y="268986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B36B6014-4D8E-9D4C-98B1-2D06F9347F1C}"/>
                </a:ext>
              </a:extLst>
            </p:cNvPr>
            <p:cNvCxnSpPr>
              <a:cxnSpLocks/>
            </p:cNvCxnSpPr>
            <p:nvPr/>
          </p:nvCxnSpPr>
          <p:spPr>
            <a:xfrm>
              <a:off x="9080589" y="268986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B8B232A-00B7-BF4F-97E7-DDEB9800D1FA}"/>
                </a:ext>
              </a:extLst>
            </p:cNvPr>
            <p:cNvCxnSpPr>
              <a:cxnSpLocks/>
            </p:cNvCxnSpPr>
            <p:nvPr/>
          </p:nvCxnSpPr>
          <p:spPr>
            <a:xfrm>
              <a:off x="11077575" y="268986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A3A5B668-7726-324C-BBCC-821AB3C91DD4}"/>
                </a:ext>
              </a:extLst>
            </p:cNvPr>
            <p:cNvCxnSpPr>
              <a:cxnSpLocks/>
            </p:cNvCxnSpPr>
            <p:nvPr/>
          </p:nvCxnSpPr>
          <p:spPr>
            <a:xfrm>
              <a:off x="2106930" y="342900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8CEEC7CD-B150-9F49-8F4C-F0290E886705}"/>
                </a:ext>
              </a:extLst>
            </p:cNvPr>
            <p:cNvCxnSpPr>
              <a:cxnSpLocks/>
            </p:cNvCxnSpPr>
            <p:nvPr/>
          </p:nvCxnSpPr>
          <p:spPr>
            <a:xfrm>
              <a:off x="4100036" y="342900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55F490BF-093F-7840-83EC-3393A25D4939}"/>
                </a:ext>
              </a:extLst>
            </p:cNvPr>
            <p:cNvCxnSpPr>
              <a:cxnSpLocks/>
            </p:cNvCxnSpPr>
            <p:nvPr/>
          </p:nvCxnSpPr>
          <p:spPr>
            <a:xfrm>
              <a:off x="6093142" y="342900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3A984D0B-F092-B342-A1C8-67B88AF06CE9}"/>
                </a:ext>
              </a:extLst>
            </p:cNvPr>
            <p:cNvCxnSpPr>
              <a:cxnSpLocks/>
            </p:cNvCxnSpPr>
            <p:nvPr/>
          </p:nvCxnSpPr>
          <p:spPr>
            <a:xfrm>
              <a:off x="8086248" y="342900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ABA9F4B1-C6A3-2941-9B00-9ECFE9004DB9}"/>
                </a:ext>
              </a:extLst>
            </p:cNvPr>
            <p:cNvCxnSpPr>
              <a:cxnSpLocks/>
            </p:cNvCxnSpPr>
            <p:nvPr/>
          </p:nvCxnSpPr>
          <p:spPr>
            <a:xfrm>
              <a:off x="10079355" y="342900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CBED010C-5D43-634B-9623-9294CB7A993C}"/>
                </a:ext>
              </a:extLst>
            </p:cNvPr>
            <p:cNvCxnSpPr>
              <a:cxnSpLocks/>
            </p:cNvCxnSpPr>
            <p:nvPr/>
          </p:nvCxnSpPr>
          <p:spPr>
            <a:xfrm>
              <a:off x="1092641" y="2689860"/>
              <a:ext cx="0" cy="739140"/>
            </a:xfrm>
            <a:prstGeom prst="line">
              <a:avLst/>
            </a:prstGeom>
            <a:ln w="63500">
              <a:solidFill>
                <a:srgbClr val="92D050"/>
              </a:solidFill>
            </a:ln>
          </p:spPr>
          <p:style>
            <a:lnRef idx="1">
              <a:schemeClr val="accent1"/>
            </a:lnRef>
            <a:fillRef idx="0">
              <a:schemeClr val="accent1"/>
            </a:fillRef>
            <a:effectRef idx="0">
              <a:schemeClr val="accent1"/>
            </a:effectRef>
            <a:fontRef idx="minor">
              <a:schemeClr val="tx1"/>
            </a:fontRef>
          </p:style>
        </p:cxnSp>
      </p:grpSp>
      <p:sp>
        <p:nvSpPr>
          <p:cNvPr id="3" name="Title 2">
            <a:extLst>
              <a:ext uri="{FF2B5EF4-FFF2-40B4-BE49-F238E27FC236}">
                <a16:creationId xmlns:a16="http://schemas.microsoft.com/office/drawing/2014/main" id="{3F9F54A0-8BB2-0945-9068-13F334179CC9}"/>
              </a:ext>
            </a:extLst>
          </p:cNvPr>
          <p:cNvSpPr>
            <a:spLocks noGrp="1"/>
          </p:cNvSpPr>
          <p:nvPr>
            <p:ph type="title"/>
          </p:nvPr>
        </p:nvSpPr>
        <p:spPr>
          <a:xfrm>
            <a:off x="838200" y="702880"/>
            <a:ext cx="10515600" cy="601394"/>
          </a:xfrm>
        </p:spPr>
        <p:txBody>
          <a:bodyPr>
            <a:normAutofit/>
          </a:bodyPr>
          <a:lstStyle/>
          <a:p>
            <a:r>
              <a:rPr lang="en-US" sz="3200" dirty="0">
                <a:latin typeface="Arial" panose="020B0604020202020204" pitchFamily="34" charset="0"/>
                <a:cs typeface="Arial" panose="020B0604020202020204" pitchFamily="34" charset="0"/>
              </a:rPr>
              <a:t>AGRO50 and beyond</a:t>
            </a:r>
          </a:p>
        </p:txBody>
      </p:sp>
      <p:sp>
        <p:nvSpPr>
          <p:cNvPr id="53" name="2020">
            <a:hlinkClick r:id="rId2" action="ppaction://hlinksldjump"/>
            <a:extLst>
              <a:ext uri="{FF2B5EF4-FFF2-40B4-BE49-F238E27FC236}">
                <a16:creationId xmlns:a16="http://schemas.microsoft.com/office/drawing/2014/main" id="{A9E2336F-A927-1447-96CB-CAAF4365BD4D}"/>
              </a:ext>
            </a:extLst>
          </p:cNvPr>
          <p:cNvSpPr/>
          <p:nvPr/>
        </p:nvSpPr>
        <p:spPr>
          <a:xfrm>
            <a:off x="10591800" y="2202180"/>
            <a:ext cx="969398" cy="969398"/>
          </a:xfrm>
          <a:prstGeom prst="ellipse">
            <a:avLst/>
          </a:prstGeom>
          <a:solidFill>
            <a:schemeClr val="accent1"/>
          </a:solidFill>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2020</a:t>
            </a:r>
          </a:p>
        </p:txBody>
      </p:sp>
      <p:sp>
        <p:nvSpPr>
          <p:cNvPr id="58" name="2015">
            <a:hlinkClick r:id="rId3" action="ppaction://hlinksldjump"/>
            <a:extLst>
              <a:ext uri="{FF2B5EF4-FFF2-40B4-BE49-F238E27FC236}">
                <a16:creationId xmlns:a16="http://schemas.microsoft.com/office/drawing/2014/main" id="{6DCBEDDD-42EE-D341-834C-89CE495B31E9}"/>
              </a:ext>
            </a:extLst>
          </p:cNvPr>
          <p:cNvSpPr/>
          <p:nvPr/>
        </p:nvSpPr>
        <p:spPr>
          <a:xfrm>
            <a:off x="9593416" y="3703320"/>
            <a:ext cx="969398" cy="969398"/>
          </a:xfrm>
          <a:prstGeom prst="ellipse">
            <a:avLst/>
          </a:prstGeom>
          <a:solidFill>
            <a:schemeClr val="accent1"/>
          </a:solidFill>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2015</a:t>
            </a:r>
          </a:p>
        </p:txBody>
      </p:sp>
      <p:sp>
        <p:nvSpPr>
          <p:cNvPr id="52" name="2010">
            <a:hlinkClick r:id="rId4" action="ppaction://hlinksldjump"/>
            <a:extLst>
              <a:ext uri="{FF2B5EF4-FFF2-40B4-BE49-F238E27FC236}">
                <a16:creationId xmlns:a16="http://schemas.microsoft.com/office/drawing/2014/main" id="{546499C8-8DC5-EF49-909C-54E41A52F20D}"/>
              </a:ext>
            </a:extLst>
          </p:cNvPr>
          <p:cNvSpPr/>
          <p:nvPr/>
        </p:nvSpPr>
        <p:spPr>
          <a:xfrm>
            <a:off x="8595030" y="2202180"/>
            <a:ext cx="969398" cy="969398"/>
          </a:xfrm>
          <a:prstGeom prst="ellipse">
            <a:avLst/>
          </a:prstGeom>
          <a:solidFill>
            <a:schemeClr val="accent1"/>
          </a:solidFill>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2010</a:t>
            </a:r>
          </a:p>
        </p:txBody>
      </p:sp>
      <p:sp>
        <p:nvSpPr>
          <p:cNvPr id="57" name="2005">
            <a:hlinkClick r:id="rId5" action="ppaction://hlinksldjump"/>
            <a:extLst>
              <a:ext uri="{FF2B5EF4-FFF2-40B4-BE49-F238E27FC236}">
                <a16:creationId xmlns:a16="http://schemas.microsoft.com/office/drawing/2014/main" id="{18F429B3-309B-3F40-82FE-09B01AB5A14A}"/>
              </a:ext>
            </a:extLst>
          </p:cNvPr>
          <p:cNvSpPr/>
          <p:nvPr/>
        </p:nvSpPr>
        <p:spPr>
          <a:xfrm>
            <a:off x="7596644" y="3703320"/>
            <a:ext cx="969398" cy="969398"/>
          </a:xfrm>
          <a:prstGeom prst="ellipse">
            <a:avLst/>
          </a:prstGeom>
          <a:solidFill>
            <a:schemeClr val="accent1"/>
          </a:solidFill>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2005</a:t>
            </a:r>
          </a:p>
        </p:txBody>
      </p:sp>
      <p:sp>
        <p:nvSpPr>
          <p:cNvPr id="51" name="2000">
            <a:hlinkClick r:id="rId6" action="ppaction://hlinksldjump"/>
            <a:extLst>
              <a:ext uri="{FF2B5EF4-FFF2-40B4-BE49-F238E27FC236}">
                <a16:creationId xmlns:a16="http://schemas.microsoft.com/office/drawing/2014/main" id="{042D042B-5361-B34C-9AB7-FC714FC3DFD3}"/>
              </a:ext>
            </a:extLst>
          </p:cNvPr>
          <p:cNvSpPr/>
          <p:nvPr/>
        </p:nvSpPr>
        <p:spPr>
          <a:xfrm>
            <a:off x="6598258" y="2202180"/>
            <a:ext cx="969398" cy="969398"/>
          </a:xfrm>
          <a:prstGeom prst="ellipse">
            <a:avLst/>
          </a:prstGeom>
          <a:solidFill>
            <a:schemeClr val="accent1"/>
          </a:solidFill>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2000</a:t>
            </a:r>
          </a:p>
        </p:txBody>
      </p:sp>
      <p:sp>
        <p:nvSpPr>
          <p:cNvPr id="56" name="1995">
            <a:hlinkClick r:id="rId7" action="ppaction://hlinksldjump"/>
            <a:extLst>
              <a:ext uri="{FF2B5EF4-FFF2-40B4-BE49-F238E27FC236}">
                <a16:creationId xmlns:a16="http://schemas.microsoft.com/office/drawing/2014/main" id="{3BCFB55D-9885-F347-969C-F8755865DD0C}"/>
              </a:ext>
            </a:extLst>
          </p:cNvPr>
          <p:cNvSpPr/>
          <p:nvPr/>
        </p:nvSpPr>
        <p:spPr>
          <a:xfrm>
            <a:off x="5599872" y="3703320"/>
            <a:ext cx="969398" cy="969398"/>
          </a:xfrm>
          <a:prstGeom prst="ellipse">
            <a:avLst/>
          </a:prstGeom>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1995</a:t>
            </a:r>
          </a:p>
        </p:txBody>
      </p:sp>
      <p:sp>
        <p:nvSpPr>
          <p:cNvPr id="50" name="1990">
            <a:hlinkClick r:id="rId8" action="ppaction://hlinksldjump"/>
            <a:extLst>
              <a:ext uri="{FF2B5EF4-FFF2-40B4-BE49-F238E27FC236}">
                <a16:creationId xmlns:a16="http://schemas.microsoft.com/office/drawing/2014/main" id="{553DEAD6-9991-B840-9C89-3A074940695E}"/>
              </a:ext>
            </a:extLst>
          </p:cNvPr>
          <p:cNvSpPr/>
          <p:nvPr/>
        </p:nvSpPr>
        <p:spPr>
          <a:xfrm>
            <a:off x="4601486" y="2202180"/>
            <a:ext cx="969398" cy="969398"/>
          </a:xfrm>
          <a:prstGeom prst="ellipse">
            <a:avLst/>
          </a:prstGeom>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1990</a:t>
            </a:r>
          </a:p>
        </p:txBody>
      </p:sp>
      <p:sp>
        <p:nvSpPr>
          <p:cNvPr id="55" name="1985">
            <a:hlinkClick r:id="rId9" action="ppaction://hlinksldjump"/>
            <a:extLst>
              <a:ext uri="{FF2B5EF4-FFF2-40B4-BE49-F238E27FC236}">
                <a16:creationId xmlns:a16="http://schemas.microsoft.com/office/drawing/2014/main" id="{BABB9B5B-D88A-E24C-87A4-6B62A7460F7E}"/>
              </a:ext>
            </a:extLst>
          </p:cNvPr>
          <p:cNvSpPr/>
          <p:nvPr/>
        </p:nvSpPr>
        <p:spPr>
          <a:xfrm>
            <a:off x="3603100" y="3703320"/>
            <a:ext cx="969398" cy="969398"/>
          </a:xfrm>
          <a:prstGeom prst="ellipse">
            <a:avLst/>
          </a:prstGeom>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1985</a:t>
            </a:r>
          </a:p>
        </p:txBody>
      </p:sp>
      <p:sp>
        <p:nvSpPr>
          <p:cNvPr id="49" name="1980">
            <a:hlinkClick r:id="rId10" action="ppaction://hlinksldjump"/>
            <a:extLst>
              <a:ext uri="{FF2B5EF4-FFF2-40B4-BE49-F238E27FC236}">
                <a16:creationId xmlns:a16="http://schemas.microsoft.com/office/drawing/2014/main" id="{2FD144CF-C930-D347-8F64-BC97A33FE92A}"/>
              </a:ext>
            </a:extLst>
          </p:cNvPr>
          <p:cNvSpPr/>
          <p:nvPr/>
        </p:nvSpPr>
        <p:spPr>
          <a:xfrm>
            <a:off x="2604714" y="2202180"/>
            <a:ext cx="969398" cy="969398"/>
          </a:xfrm>
          <a:prstGeom prst="ellipse">
            <a:avLst/>
          </a:prstGeom>
          <a:solidFill>
            <a:schemeClr val="accent1"/>
          </a:solidFill>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1980</a:t>
            </a:r>
          </a:p>
        </p:txBody>
      </p:sp>
      <p:sp>
        <p:nvSpPr>
          <p:cNvPr id="54" name="1975">
            <a:hlinkClick r:id="rId11" action="ppaction://hlinksldjump"/>
            <a:extLst>
              <a:ext uri="{FF2B5EF4-FFF2-40B4-BE49-F238E27FC236}">
                <a16:creationId xmlns:a16="http://schemas.microsoft.com/office/drawing/2014/main" id="{E717CA74-2486-D24E-8DBE-C2FB0CC54E1A}"/>
              </a:ext>
            </a:extLst>
          </p:cNvPr>
          <p:cNvSpPr/>
          <p:nvPr/>
        </p:nvSpPr>
        <p:spPr>
          <a:xfrm>
            <a:off x="1606328" y="3703320"/>
            <a:ext cx="969398" cy="969398"/>
          </a:xfrm>
          <a:prstGeom prst="ellipse">
            <a:avLst/>
          </a:prstGeom>
          <a:solidFill>
            <a:schemeClr val="accent1"/>
          </a:solidFill>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1975</a:t>
            </a:r>
          </a:p>
        </p:txBody>
      </p:sp>
      <p:sp>
        <p:nvSpPr>
          <p:cNvPr id="48" name="1970">
            <a:hlinkClick r:id="rId12" action="ppaction://hlinksldjump"/>
            <a:extLst>
              <a:ext uri="{FF2B5EF4-FFF2-40B4-BE49-F238E27FC236}">
                <a16:creationId xmlns:a16="http://schemas.microsoft.com/office/drawing/2014/main" id="{0677453E-83CF-AA49-8EE6-E89FF37A6804}"/>
              </a:ext>
            </a:extLst>
          </p:cNvPr>
          <p:cNvSpPr/>
          <p:nvPr/>
        </p:nvSpPr>
        <p:spPr>
          <a:xfrm>
            <a:off x="607942" y="2202180"/>
            <a:ext cx="969398" cy="969398"/>
          </a:xfrm>
          <a:prstGeom prst="ellipse">
            <a:avLst/>
          </a:prstGeom>
          <a:solidFill>
            <a:schemeClr val="accent1"/>
          </a:solidFill>
          <a:ln w="476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dirty="0">
                <a:solidFill>
                  <a:srgbClr val="92D050"/>
                </a:solidFill>
              </a:rPr>
              <a:t>≤</a:t>
            </a:r>
            <a:r>
              <a:rPr lang="en-US" dirty="0"/>
              <a:t>1970</a:t>
            </a:r>
          </a:p>
        </p:txBody>
      </p:sp>
      <p:cxnSp>
        <p:nvCxnSpPr>
          <p:cNvPr id="60" name="time line">
            <a:extLst>
              <a:ext uri="{FF2B5EF4-FFF2-40B4-BE49-F238E27FC236}">
                <a16:creationId xmlns:a16="http://schemas.microsoft.com/office/drawing/2014/main" id="{9AE135CB-4C93-204A-9FB9-A3C90F47853E}"/>
              </a:ext>
            </a:extLst>
          </p:cNvPr>
          <p:cNvCxnSpPr>
            <a:cxnSpLocks/>
          </p:cNvCxnSpPr>
          <p:nvPr/>
        </p:nvCxnSpPr>
        <p:spPr>
          <a:xfrm>
            <a:off x="676275" y="3429000"/>
            <a:ext cx="10991850" cy="0"/>
          </a:xfrm>
          <a:prstGeom prst="line">
            <a:avLst/>
          </a:prstGeom>
          <a:ln w="73025">
            <a:solidFill>
              <a:schemeClr val="accent2"/>
            </a:solidFill>
            <a:headEnd type="oval"/>
            <a:tailEnd type="triangle"/>
          </a:ln>
        </p:spPr>
        <p:style>
          <a:lnRef idx="1">
            <a:schemeClr val="accent1"/>
          </a:lnRef>
          <a:fillRef idx="0">
            <a:schemeClr val="accent1"/>
          </a:fillRef>
          <a:effectRef idx="0">
            <a:schemeClr val="accent1"/>
          </a:effectRef>
          <a:fontRef idx="minor">
            <a:schemeClr val="tx1"/>
          </a:fontRef>
        </p:style>
      </p:cxnSp>
      <p:sp>
        <p:nvSpPr>
          <p:cNvPr id="78" name="Footer Placeholder 2">
            <a:extLst>
              <a:ext uri="{FF2B5EF4-FFF2-40B4-BE49-F238E27FC236}">
                <a16:creationId xmlns:a16="http://schemas.microsoft.com/office/drawing/2014/main" id="{B4C0481B-2C44-7E4D-81C0-0526D256131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28" name="Content Placeholder 3">
            <a:extLst>
              <a:ext uri="{FF2B5EF4-FFF2-40B4-BE49-F238E27FC236}">
                <a16:creationId xmlns:a16="http://schemas.microsoft.com/office/drawing/2014/main" id="{6FF551F5-B36A-46CA-8164-77828C6E8F2F}"/>
              </a:ext>
            </a:extLst>
          </p:cNvPr>
          <p:cNvSpPr>
            <a:spLocks noGrp="1"/>
          </p:cNvSpPr>
          <p:nvPr>
            <p:ph idx="1"/>
          </p:nvPr>
        </p:nvSpPr>
        <p:spPr>
          <a:xfrm>
            <a:off x="1606328" y="5171822"/>
            <a:ext cx="8722329" cy="826160"/>
          </a:xfrm>
        </p:spPr>
        <p:txBody>
          <a:bodyPr>
            <a:noAutofit/>
          </a:bodyPr>
          <a:lstStyle/>
          <a:p>
            <a:pPr marL="0" indent="0">
              <a:lnSpc>
                <a:spcPct val="150000"/>
              </a:lnSpc>
              <a:spcBef>
                <a:spcPts val="0"/>
              </a:spcBef>
              <a:buNone/>
            </a:pPr>
            <a:r>
              <a:rPr lang="en-US" sz="1200" dirty="0">
                <a:solidFill>
                  <a:prstClr val="black"/>
                </a:solidFill>
                <a:latin typeface="Arial" panose="020B0604020202020204" pitchFamily="34" charset="0"/>
                <a:cs typeface="Arial" panose="020B0604020202020204" pitchFamily="34" charset="0"/>
              </a:rPr>
              <a:t>To begin, select a year from this overview page.  You can navigate through the years using the forward and backwards buttons, or return to this overview to move to a new time period.  </a:t>
            </a:r>
          </a:p>
          <a:p>
            <a:pPr>
              <a:lnSpc>
                <a:spcPct val="100000"/>
              </a:lnSpc>
              <a:spcBef>
                <a:spcPts val="0"/>
              </a:spcBef>
            </a:pPr>
            <a:r>
              <a:rPr lang="en-US" sz="1100" dirty="0">
                <a:solidFill>
                  <a:prstClr val="black"/>
                </a:solidFill>
                <a:latin typeface="Arial" panose="020B0604020202020204" pitchFamily="34" charset="0"/>
                <a:cs typeface="Arial" panose="020B0604020202020204" pitchFamily="34" charset="0"/>
              </a:rPr>
              <a:t>Click on the colored dots for more information about each milestone; click the “Done” button to clear impact details.  </a:t>
            </a:r>
          </a:p>
          <a:p>
            <a:pPr>
              <a:lnSpc>
                <a:spcPct val="100000"/>
              </a:lnSpc>
              <a:spcBef>
                <a:spcPts val="0"/>
              </a:spcBef>
            </a:pPr>
            <a:r>
              <a:rPr lang="en-US" sz="1100" dirty="0">
                <a:solidFill>
                  <a:prstClr val="black"/>
                </a:solidFill>
                <a:latin typeface="Arial" panose="020B0604020202020204" pitchFamily="34" charset="0"/>
                <a:cs typeface="Arial" panose="020B0604020202020204" pitchFamily="34" charset="0"/>
              </a:rPr>
              <a:t>Double click the “Done” button to return from an activated web link to an outside source.</a:t>
            </a:r>
          </a:p>
        </p:txBody>
      </p:sp>
    </p:spTree>
    <p:extLst>
      <p:ext uri="{BB962C8B-B14F-4D97-AF65-F5344CB8AC3E}">
        <p14:creationId xmlns:p14="http://schemas.microsoft.com/office/powerpoint/2010/main" val="708711611"/>
      </p:ext>
    </p:extLst>
  </p:cSld>
  <p:clrMapOvr>
    <a:masterClrMapping/>
  </p:clrMapOvr>
  <p:transition spd="slow" advClick="0">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72" name="overview button">
            <a:hlinkClick r:id="rId3" action="ppaction://hlinksldjump"/>
            <a:extLst>
              <a:ext uri="{FF2B5EF4-FFF2-40B4-BE49-F238E27FC236}">
                <a16:creationId xmlns:a16="http://schemas.microsoft.com/office/drawing/2014/main" id="{7B36D63C-5100-CF4B-8F87-6364DB59454F}"/>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vertical lines">
            <a:extLst>
              <a:ext uri="{FF2B5EF4-FFF2-40B4-BE49-F238E27FC236}">
                <a16:creationId xmlns:a16="http://schemas.microsoft.com/office/drawing/2014/main" id="{74A620AD-B104-D447-8D83-A281783F15A3}"/>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dates">
            <a:extLst>
              <a:ext uri="{FF2B5EF4-FFF2-40B4-BE49-F238E27FC236}">
                <a16:creationId xmlns:a16="http://schemas.microsoft.com/office/drawing/2014/main" id="{277AB36D-3303-BB4F-8B78-B6CB576B9119}"/>
              </a:ext>
            </a:extLst>
          </p:cNvPr>
          <p:cNvGrpSpPr/>
          <p:nvPr/>
        </p:nvGrpSpPr>
        <p:grpSpPr>
          <a:xfrm>
            <a:off x="846197" y="539234"/>
            <a:ext cx="9831203" cy="369332"/>
            <a:chOff x="1049397" y="539234"/>
            <a:chExt cx="9831203" cy="369332"/>
          </a:xfrm>
        </p:grpSpPr>
        <p:sp>
          <p:nvSpPr>
            <p:cNvPr id="41" name="1995">
              <a:extLst>
                <a:ext uri="{FF2B5EF4-FFF2-40B4-BE49-F238E27FC236}">
                  <a16:creationId xmlns:a16="http://schemas.microsoft.com/office/drawing/2014/main" id="{01592235-71EE-D541-9691-CE8EADC5BF87}"/>
                </a:ext>
              </a:extLst>
            </p:cNvPr>
            <p:cNvSpPr txBox="1"/>
            <p:nvPr/>
          </p:nvSpPr>
          <p:spPr>
            <a:xfrm>
              <a:off x="1049397" y="539234"/>
              <a:ext cx="742511" cy="369332"/>
            </a:xfrm>
            <a:prstGeom prst="rect">
              <a:avLst/>
            </a:prstGeom>
            <a:noFill/>
          </p:spPr>
          <p:txBody>
            <a:bodyPr wrap="none" rtlCol="0">
              <a:spAutoFit/>
            </a:bodyPr>
            <a:lstStyle/>
            <a:p>
              <a:r>
                <a:rPr lang="en-US" dirty="0"/>
                <a:t>1700s</a:t>
              </a:r>
            </a:p>
          </p:txBody>
        </p:sp>
        <p:sp>
          <p:nvSpPr>
            <p:cNvPr id="42" name="1996">
              <a:extLst>
                <a:ext uri="{FF2B5EF4-FFF2-40B4-BE49-F238E27FC236}">
                  <a16:creationId xmlns:a16="http://schemas.microsoft.com/office/drawing/2014/main" id="{615D93FE-5593-F74F-BA18-995EA25BE4B7}"/>
                </a:ext>
              </a:extLst>
            </p:cNvPr>
            <p:cNvSpPr txBox="1"/>
            <p:nvPr/>
          </p:nvSpPr>
          <p:spPr>
            <a:xfrm>
              <a:off x="2884125" y="539234"/>
              <a:ext cx="742511" cy="369332"/>
            </a:xfrm>
            <a:prstGeom prst="rect">
              <a:avLst/>
            </a:prstGeom>
            <a:noFill/>
          </p:spPr>
          <p:txBody>
            <a:bodyPr wrap="none" rtlCol="0">
              <a:spAutoFit/>
            </a:bodyPr>
            <a:lstStyle/>
            <a:p>
              <a:r>
                <a:rPr lang="en-US" dirty="0"/>
                <a:t>1800s</a:t>
              </a:r>
            </a:p>
          </p:txBody>
        </p:sp>
        <p:sp>
          <p:nvSpPr>
            <p:cNvPr id="43" name="199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1900</a:t>
              </a:r>
            </a:p>
          </p:txBody>
        </p:sp>
        <p:sp>
          <p:nvSpPr>
            <p:cNvPr id="44" name="199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1925</a:t>
              </a:r>
            </a:p>
          </p:txBody>
        </p:sp>
        <p:sp>
          <p:nvSpPr>
            <p:cNvPr id="45" name="199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1950</a:t>
              </a:r>
            </a:p>
          </p:txBody>
        </p:sp>
        <p:sp>
          <p:nvSpPr>
            <p:cNvPr id="46" name="200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solidFill>
                    <a:srgbClr val="FF0000"/>
                  </a:solidFill>
                </a:rPr>
                <a:t>1970</a:t>
              </a:r>
            </a:p>
          </p:txBody>
        </p:sp>
      </p:grpSp>
      <p:grpSp>
        <p:nvGrpSpPr>
          <p:cNvPr id="87" name="1970 purple">
            <a:extLst>
              <a:ext uri="{FF2B5EF4-FFF2-40B4-BE49-F238E27FC236}">
                <a16:creationId xmlns:a16="http://schemas.microsoft.com/office/drawing/2014/main" id="{F4A6C209-48C0-514C-B837-EBE29D3CB837}"/>
              </a:ext>
            </a:extLst>
          </p:cNvPr>
          <p:cNvGrpSpPr/>
          <p:nvPr/>
        </p:nvGrpSpPr>
        <p:grpSpPr>
          <a:xfrm>
            <a:off x="10268294" y="4490725"/>
            <a:ext cx="1850480" cy="374461"/>
            <a:chOff x="5191225" y="2672397"/>
            <a:chExt cx="1850480" cy="374461"/>
          </a:xfrm>
        </p:grpSpPr>
        <p:sp>
          <p:nvSpPr>
            <p:cNvPr id="88" name="Oval 87">
              <a:extLst>
                <a:ext uri="{FF2B5EF4-FFF2-40B4-BE49-F238E27FC236}">
                  <a16:creationId xmlns:a16="http://schemas.microsoft.com/office/drawing/2014/main" id="{226AA897-832E-F640-90C3-48312580EE04}"/>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9" name="TextBox 88">
              <a:extLst>
                <a:ext uri="{FF2B5EF4-FFF2-40B4-BE49-F238E27FC236}">
                  <a16:creationId xmlns:a16="http://schemas.microsoft.com/office/drawing/2014/main" id="{C04D752D-4BAF-6B45-A14A-3733E659A48E}"/>
                </a:ext>
              </a:extLst>
            </p:cNvPr>
            <p:cNvSpPr txBox="1"/>
            <p:nvPr/>
          </p:nvSpPr>
          <p:spPr>
            <a:xfrm>
              <a:off x="5285505" y="2672397"/>
              <a:ext cx="1756200" cy="374461"/>
            </a:xfrm>
            <a:prstGeom prst="rect">
              <a:avLst/>
            </a:prstGeom>
            <a:noFill/>
          </p:spPr>
          <p:txBody>
            <a:bodyPr wrap="square" lIns="182880" rtlCol="0">
              <a:spAutoFit/>
            </a:bodyPr>
            <a:lstStyle/>
            <a:p>
              <a:pPr>
                <a:lnSpc>
                  <a:spcPts val="1050"/>
                </a:lnSpc>
              </a:pPr>
              <a:r>
                <a:rPr lang="en-US" sz="1000" dirty="0"/>
                <a:t>Benzimidazoles </a:t>
              </a:r>
            </a:p>
            <a:p>
              <a:pPr>
                <a:lnSpc>
                  <a:spcPts val="1050"/>
                </a:lnSpc>
              </a:pPr>
              <a:r>
                <a:rPr lang="en-US" sz="1000" dirty="0"/>
                <a:t>fungicide</a:t>
              </a:r>
              <a:endParaRPr lang="en-US" sz="1000" i="1" dirty="0"/>
            </a:p>
          </p:txBody>
        </p:sp>
        <p:cxnSp>
          <p:nvCxnSpPr>
            <p:cNvPr id="90" name="Straight Connector 89">
              <a:extLst>
                <a:ext uri="{FF2B5EF4-FFF2-40B4-BE49-F238E27FC236}">
                  <a16:creationId xmlns:a16="http://schemas.microsoft.com/office/drawing/2014/main" id="{7273494B-D33A-AC49-91F5-524ABD9BC0D2}"/>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80" name="1970 orange">
            <a:extLst>
              <a:ext uri="{FF2B5EF4-FFF2-40B4-BE49-F238E27FC236}">
                <a16:creationId xmlns:a16="http://schemas.microsoft.com/office/drawing/2014/main" id="{33896B7D-0F93-8A43-82F9-BC7F49BE1E8B}"/>
              </a:ext>
            </a:extLst>
          </p:cNvPr>
          <p:cNvGrpSpPr/>
          <p:nvPr/>
        </p:nvGrpSpPr>
        <p:grpSpPr>
          <a:xfrm>
            <a:off x="10268294" y="2672397"/>
            <a:ext cx="1600561" cy="233397"/>
            <a:chOff x="5191225" y="2672397"/>
            <a:chExt cx="1600561" cy="233397"/>
          </a:xfrm>
        </p:grpSpPr>
        <p:sp>
          <p:nvSpPr>
            <p:cNvPr id="81" name="Oval 80">
              <a:extLst>
                <a:ext uri="{FF2B5EF4-FFF2-40B4-BE49-F238E27FC236}">
                  <a16:creationId xmlns:a16="http://schemas.microsoft.com/office/drawing/2014/main" id="{829A97F5-45E8-514A-B5D7-F5C5A0D808DB}"/>
                </a:ext>
              </a:extLst>
            </p:cNvPr>
            <p:cNvSpPr/>
            <p:nvPr/>
          </p:nvSpPr>
          <p:spPr>
            <a:xfrm>
              <a:off x="51912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TextBox 81">
              <a:extLst>
                <a:ext uri="{FF2B5EF4-FFF2-40B4-BE49-F238E27FC236}">
                  <a16:creationId xmlns:a16="http://schemas.microsoft.com/office/drawing/2014/main" id="{11E57DF7-7241-DE41-87BB-1CD339BFA379}"/>
                </a:ext>
              </a:extLst>
            </p:cNvPr>
            <p:cNvSpPr txBox="1"/>
            <p:nvPr/>
          </p:nvSpPr>
          <p:spPr>
            <a:xfrm>
              <a:off x="5285506" y="2672397"/>
              <a:ext cx="1506280" cy="233397"/>
            </a:xfrm>
            <a:prstGeom prst="rect">
              <a:avLst/>
            </a:prstGeom>
            <a:noFill/>
          </p:spPr>
          <p:txBody>
            <a:bodyPr wrap="square" lIns="182880" rtlCol="0">
              <a:spAutoFit/>
            </a:bodyPr>
            <a:lstStyle/>
            <a:p>
              <a:pPr>
                <a:lnSpc>
                  <a:spcPts val="1050"/>
                </a:lnSpc>
              </a:pPr>
              <a:r>
                <a:rPr lang="en-US" sz="1000" dirty="0"/>
                <a:t>Formation of the EPA</a:t>
              </a:r>
              <a:endParaRPr lang="en-US" sz="1000" i="1" dirty="0"/>
            </a:p>
          </p:txBody>
        </p:sp>
        <p:cxnSp>
          <p:nvCxnSpPr>
            <p:cNvPr id="83" name="Straight Connector 82">
              <a:extLst>
                <a:ext uri="{FF2B5EF4-FFF2-40B4-BE49-F238E27FC236}">
                  <a16:creationId xmlns:a16="http://schemas.microsoft.com/office/drawing/2014/main" id="{68A69BB3-BCEB-1A41-93A1-1060C9342A09}"/>
                </a:ext>
              </a:extLst>
            </p:cNvPr>
            <p:cNvCxnSpPr>
              <a:cxnSpLocks/>
            </p:cNvCxnSpPr>
            <p:nvPr/>
          </p:nvCxnSpPr>
          <p:spPr>
            <a:xfrm>
              <a:off x="5316285"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40" name="1970 gold">
            <a:extLst>
              <a:ext uri="{FF2B5EF4-FFF2-40B4-BE49-F238E27FC236}">
                <a16:creationId xmlns:a16="http://schemas.microsoft.com/office/drawing/2014/main" id="{74C9FD4B-3345-AC4C-8BF2-57680A7EC121}"/>
              </a:ext>
            </a:extLst>
          </p:cNvPr>
          <p:cNvGrpSpPr/>
          <p:nvPr/>
        </p:nvGrpSpPr>
        <p:grpSpPr>
          <a:xfrm>
            <a:off x="10268294" y="1155960"/>
            <a:ext cx="1446829" cy="515526"/>
            <a:chOff x="10744200" y="4717473"/>
            <a:chExt cx="1446829" cy="515526"/>
          </a:xfrm>
        </p:grpSpPr>
        <p:sp>
          <p:nvSpPr>
            <p:cNvPr id="141" name="TextBox 140">
              <a:extLst>
                <a:ext uri="{FF2B5EF4-FFF2-40B4-BE49-F238E27FC236}">
                  <a16:creationId xmlns:a16="http://schemas.microsoft.com/office/drawing/2014/main" id="{2C2BEB6D-E285-1749-9E8A-8DB62A0ED725}"/>
                </a:ext>
              </a:extLst>
            </p:cNvPr>
            <p:cNvSpPr txBox="1"/>
            <p:nvPr/>
          </p:nvSpPr>
          <p:spPr>
            <a:xfrm>
              <a:off x="10820400" y="4717473"/>
              <a:ext cx="1370629" cy="515526"/>
            </a:xfrm>
            <a:prstGeom prst="rect">
              <a:avLst/>
            </a:prstGeom>
            <a:noFill/>
          </p:spPr>
          <p:txBody>
            <a:bodyPr wrap="square" lIns="182880" rtlCol="0">
              <a:spAutoFit/>
            </a:bodyPr>
            <a:lstStyle/>
            <a:p>
              <a:pPr>
                <a:lnSpc>
                  <a:spcPts val="1050"/>
                </a:lnSpc>
              </a:pPr>
              <a:r>
                <a:rPr lang="en-US" sz="1000" b="1" dirty="0"/>
                <a:t>Full Division Status for Division of Pesticides</a:t>
              </a:r>
              <a:endParaRPr lang="en-US" sz="1000" b="1" i="1" dirty="0"/>
            </a:p>
          </p:txBody>
        </p:sp>
        <p:sp>
          <p:nvSpPr>
            <p:cNvPr id="142" name="Oval 141">
              <a:extLst>
                <a:ext uri="{FF2B5EF4-FFF2-40B4-BE49-F238E27FC236}">
                  <a16:creationId xmlns:a16="http://schemas.microsoft.com/office/drawing/2014/main" id="{CBF9921A-ED5B-7847-8808-5FF332487047}"/>
                </a:ext>
              </a:extLst>
            </p:cNvPr>
            <p:cNvSpPr/>
            <p:nvPr/>
          </p:nvSpPr>
          <p:spPr>
            <a:xfrm>
              <a:off x="10744200" y="474914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3" name="Straight Connector 142">
              <a:extLst>
                <a:ext uri="{FF2B5EF4-FFF2-40B4-BE49-F238E27FC236}">
                  <a16:creationId xmlns:a16="http://schemas.microsoft.com/office/drawing/2014/main" id="{AC45A173-1A69-2743-9354-10B2797AABF3}"/>
                </a:ext>
              </a:extLst>
            </p:cNvPr>
            <p:cNvCxnSpPr>
              <a:cxnSpLocks/>
            </p:cNvCxnSpPr>
            <p:nvPr/>
          </p:nvCxnSpPr>
          <p:spPr>
            <a:xfrm>
              <a:off x="10851179" y="4837048"/>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81" name="1961 purple">
            <a:extLst>
              <a:ext uri="{FF2B5EF4-FFF2-40B4-BE49-F238E27FC236}">
                <a16:creationId xmlns:a16="http://schemas.microsoft.com/office/drawing/2014/main" id="{ED58009D-0BC9-654C-A85E-61C11A47EF91}"/>
              </a:ext>
            </a:extLst>
          </p:cNvPr>
          <p:cNvGrpSpPr/>
          <p:nvPr/>
        </p:nvGrpSpPr>
        <p:grpSpPr>
          <a:xfrm>
            <a:off x="8676862" y="4995983"/>
            <a:ext cx="1470638" cy="374461"/>
            <a:chOff x="3801979" y="2913474"/>
            <a:chExt cx="1470638" cy="374461"/>
          </a:xfrm>
        </p:grpSpPr>
        <p:sp>
          <p:nvSpPr>
            <p:cNvPr id="182" name="Oval 181">
              <a:extLst>
                <a:ext uri="{FF2B5EF4-FFF2-40B4-BE49-F238E27FC236}">
                  <a16:creationId xmlns:a16="http://schemas.microsoft.com/office/drawing/2014/main" id="{DEAEB6AA-310D-B344-9996-B3E87002E241}"/>
                </a:ext>
              </a:extLst>
            </p:cNvPr>
            <p:cNvSpPr/>
            <p:nvPr/>
          </p:nvSpPr>
          <p:spPr>
            <a:xfrm>
              <a:off x="3801979" y="2930783"/>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TextBox 182">
              <a:extLst>
                <a:ext uri="{FF2B5EF4-FFF2-40B4-BE49-F238E27FC236}">
                  <a16:creationId xmlns:a16="http://schemas.microsoft.com/office/drawing/2014/main" id="{7ECE91AC-694F-034C-8D0F-1FD144F2FE8D}"/>
                </a:ext>
              </a:extLst>
            </p:cNvPr>
            <p:cNvSpPr txBox="1"/>
            <p:nvPr/>
          </p:nvSpPr>
          <p:spPr>
            <a:xfrm>
              <a:off x="3901988" y="2913474"/>
              <a:ext cx="1370629" cy="374461"/>
            </a:xfrm>
            <a:prstGeom prst="rect">
              <a:avLst/>
            </a:prstGeom>
            <a:noFill/>
          </p:spPr>
          <p:txBody>
            <a:bodyPr wrap="square" lIns="182880" rtlCol="0">
              <a:spAutoFit/>
            </a:bodyPr>
            <a:lstStyle/>
            <a:p>
              <a:pPr>
                <a:lnSpc>
                  <a:spcPts val="1050"/>
                </a:lnSpc>
              </a:pPr>
              <a:r>
                <a:rPr lang="en-US" sz="1000" b="1" dirty="0"/>
                <a:t>1961</a:t>
              </a:r>
              <a:r>
                <a:rPr lang="en-US" sz="1000" dirty="0"/>
                <a:t> - Bacillus thuringiensis</a:t>
              </a:r>
              <a:endParaRPr lang="en-US" sz="1000" i="1" dirty="0"/>
            </a:p>
          </p:txBody>
        </p:sp>
        <p:cxnSp>
          <p:nvCxnSpPr>
            <p:cNvPr id="184" name="Straight Connector 183">
              <a:extLst>
                <a:ext uri="{FF2B5EF4-FFF2-40B4-BE49-F238E27FC236}">
                  <a16:creationId xmlns:a16="http://schemas.microsoft.com/office/drawing/2014/main" id="{8D0D6AB9-1EFB-8447-B1EE-67ACDE8574FB}"/>
                </a:ext>
              </a:extLst>
            </p:cNvPr>
            <p:cNvCxnSpPr>
              <a:cxnSpLocks/>
            </p:cNvCxnSpPr>
            <p:nvPr/>
          </p:nvCxnSpPr>
          <p:spPr>
            <a:xfrm>
              <a:off x="3932767" y="30130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77" name="1954 purple">
            <a:extLst>
              <a:ext uri="{FF2B5EF4-FFF2-40B4-BE49-F238E27FC236}">
                <a16:creationId xmlns:a16="http://schemas.microsoft.com/office/drawing/2014/main" id="{A2E4BCA5-9C99-7A41-80CA-8726CCB98A6D}"/>
              </a:ext>
            </a:extLst>
          </p:cNvPr>
          <p:cNvGrpSpPr/>
          <p:nvPr/>
        </p:nvGrpSpPr>
        <p:grpSpPr>
          <a:xfrm>
            <a:off x="8676862" y="4488736"/>
            <a:ext cx="1590261" cy="515526"/>
            <a:chOff x="3801979" y="2913474"/>
            <a:chExt cx="1590261" cy="515526"/>
          </a:xfrm>
        </p:grpSpPr>
        <p:sp>
          <p:nvSpPr>
            <p:cNvPr id="178" name="Oval 177">
              <a:extLst>
                <a:ext uri="{FF2B5EF4-FFF2-40B4-BE49-F238E27FC236}">
                  <a16:creationId xmlns:a16="http://schemas.microsoft.com/office/drawing/2014/main" id="{815E7BCE-9707-D049-9AB4-860018B9D95E}"/>
                </a:ext>
              </a:extLst>
            </p:cNvPr>
            <p:cNvSpPr/>
            <p:nvPr/>
          </p:nvSpPr>
          <p:spPr>
            <a:xfrm>
              <a:off x="3801979" y="2930783"/>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TextBox 178">
              <a:extLst>
                <a:ext uri="{FF2B5EF4-FFF2-40B4-BE49-F238E27FC236}">
                  <a16:creationId xmlns:a16="http://schemas.microsoft.com/office/drawing/2014/main" id="{D04EC3C0-4369-1442-AE4A-1429D184FA46}"/>
                </a:ext>
              </a:extLst>
            </p:cNvPr>
            <p:cNvSpPr txBox="1"/>
            <p:nvPr/>
          </p:nvSpPr>
          <p:spPr>
            <a:xfrm>
              <a:off x="3901988" y="2913474"/>
              <a:ext cx="1490252" cy="515526"/>
            </a:xfrm>
            <a:prstGeom prst="rect">
              <a:avLst/>
            </a:prstGeom>
            <a:noFill/>
          </p:spPr>
          <p:txBody>
            <a:bodyPr wrap="square" lIns="182880" rtlCol="0">
              <a:spAutoFit/>
            </a:bodyPr>
            <a:lstStyle/>
            <a:p>
              <a:pPr>
                <a:lnSpc>
                  <a:spcPts val="1050"/>
                </a:lnSpc>
              </a:pPr>
              <a:r>
                <a:rPr lang="en-US" sz="1000" b="1" dirty="0"/>
                <a:t>1954</a:t>
              </a:r>
              <a:r>
                <a:rPr lang="en-US" sz="1000" dirty="0"/>
                <a:t> - Diquat and Paraquat herbicidal properties recognized</a:t>
              </a:r>
              <a:endParaRPr lang="en-US" sz="1000" i="1" dirty="0"/>
            </a:p>
          </p:txBody>
        </p:sp>
        <p:cxnSp>
          <p:nvCxnSpPr>
            <p:cNvPr id="180" name="Straight Connector 179">
              <a:extLst>
                <a:ext uri="{FF2B5EF4-FFF2-40B4-BE49-F238E27FC236}">
                  <a16:creationId xmlns:a16="http://schemas.microsoft.com/office/drawing/2014/main" id="{C691D9D9-F894-6B44-ADCA-A2B140580F9E}"/>
                </a:ext>
              </a:extLst>
            </p:cNvPr>
            <p:cNvCxnSpPr>
              <a:cxnSpLocks/>
            </p:cNvCxnSpPr>
            <p:nvPr/>
          </p:nvCxnSpPr>
          <p:spPr>
            <a:xfrm>
              <a:off x="3932767" y="30130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72" name="1952 purple 2">
            <a:extLst>
              <a:ext uri="{FF2B5EF4-FFF2-40B4-BE49-F238E27FC236}">
                <a16:creationId xmlns:a16="http://schemas.microsoft.com/office/drawing/2014/main" id="{10F069D8-F864-4841-BF4F-ED54787025E8}"/>
              </a:ext>
            </a:extLst>
          </p:cNvPr>
          <p:cNvGrpSpPr/>
          <p:nvPr/>
        </p:nvGrpSpPr>
        <p:grpSpPr>
          <a:xfrm>
            <a:off x="8676862" y="4117084"/>
            <a:ext cx="1590261" cy="374461"/>
            <a:chOff x="3801979" y="2913474"/>
            <a:chExt cx="1590261" cy="374461"/>
          </a:xfrm>
        </p:grpSpPr>
        <p:sp>
          <p:nvSpPr>
            <p:cNvPr id="174" name="Oval 173">
              <a:extLst>
                <a:ext uri="{FF2B5EF4-FFF2-40B4-BE49-F238E27FC236}">
                  <a16:creationId xmlns:a16="http://schemas.microsoft.com/office/drawing/2014/main" id="{DF354D5B-0766-514A-83D3-87AC3ABFDCE6}"/>
                </a:ext>
              </a:extLst>
            </p:cNvPr>
            <p:cNvSpPr/>
            <p:nvPr/>
          </p:nvSpPr>
          <p:spPr>
            <a:xfrm>
              <a:off x="3801979" y="2930783"/>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TextBox 174">
              <a:extLst>
                <a:ext uri="{FF2B5EF4-FFF2-40B4-BE49-F238E27FC236}">
                  <a16:creationId xmlns:a16="http://schemas.microsoft.com/office/drawing/2014/main" id="{2570343A-9835-D54B-BB98-D65F19573A1D}"/>
                </a:ext>
              </a:extLst>
            </p:cNvPr>
            <p:cNvSpPr txBox="1"/>
            <p:nvPr/>
          </p:nvSpPr>
          <p:spPr>
            <a:xfrm>
              <a:off x="3901988" y="2913474"/>
              <a:ext cx="1490252" cy="374461"/>
            </a:xfrm>
            <a:prstGeom prst="rect">
              <a:avLst/>
            </a:prstGeom>
            <a:noFill/>
          </p:spPr>
          <p:txBody>
            <a:bodyPr wrap="square" lIns="182880" rtlCol="0">
              <a:spAutoFit/>
            </a:bodyPr>
            <a:lstStyle/>
            <a:p>
              <a:pPr>
                <a:lnSpc>
                  <a:spcPts val="1050"/>
                </a:lnSpc>
              </a:pPr>
              <a:r>
                <a:rPr lang="en-US" sz="1000" b="1" dirty="0"/>
                <a:t>1952</a:t>
              </a:r>
              <a:r>
                <a:rPr lang="en-US" sz="1000" dirty="0"/>
                <a:t> - Organophosphates</a:t>
              </a:r>
              <a:endParaRPr lang="en-US" sz="1000" i="1" dirty="0"/>
            </a:p>
          </p:txBody>
        </p:sp>
        <p:cxnSp>
          <p:nvCxnSpPr>
            <p:cNvPr id="176" name="Straight Connector 175">
              <a:extLst>
                <a:ext uri="{FF2B5EF4-FFF2-40B4-BE49-F238E27FC236}">
                  <a16:creationId xmlns:a16="http://schemas.microsoft.com/office/drawing/2014/main" id="{FACC4783-94E1-ED41-909B-EA7294B3576C}"/>
                </a:ext>
              </a:extLst>
            </p:cNvPr>
            <p:cNvCxnSpPr>
              <a:cxnSpLocks/>
            </p:cNvCxnSpPr>
            <p:nvPr/>
          </p:nvCxnSpPr>
          <p:spPr>
            <a:xfrm>
              <a:off x="3932767" y="30130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68" name="1952 purple 1">
            <a:extLst>
              <a:ext uri="{FF2B5EF4-FFF2-40B4-BE49-F238E27FC236}">
                <a16:creationId xmlns:a16="http://schemas.microsoft.com/office/drawing/2014/main" id="{361FF02F-19FD-5D43-84A9-48A4F5FE043E}"/>
              </a:ext>
            </a:extLst>
          </p:cNvPr>
          <p:cNvGrpSpPr/>
          <p:nvPr/>
        </p:nvGrpSpPr>
        <p:grpSpPr>
          <a:xfrm>
            <a:off x="8676862" y="3749176"/>
            <a:ext cx="1590261" cy="374461"/>
            <a:chOff x="3801979" y="2913474"/>
            <a:chExt cx="1590261" cy="374461"/>
          </a:xfrm>
        </p:grpSpPr>
        <p:sp>
          <p:nvSpPr>
            <p:cNvPr id="169" name="Oval 168">
              <a:extLst>
                <a:ext uri="{FF2B5EF4-FFF2-40B4-BE49-F238E27FC236}">
                  <a16:creationId xmlns:a16="http://schemas.microsoft.com/office/drawing/2014/main" id="{64DBD15A-D390-F441-99B2-56782067F831}"/>
                </a:ext>
              </a:extLst>
            </p:cNvPr>
            <p:cNvSpPr/>
            <p:nvPr/>
          </p:nvSpPr>
          <p:spPr>
            <a:xfrm>
              <a:off x="3801979" y="2930783"/>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TextBox 169">
              <a:extLst>
                <a:ext uri="{FF2B5EF4-FFF2-40B4-BE49-F238E27FC236}">
                  <a16:creationId xmlns:a16="http://schemas.microsoft.com/office/drawing/2014/main" id="{88936F7D-CCFB-9B44-88FC-3CEDC8E32034}"/>
                </a:ext>
              </a:extLst>
            </p:cNvPr>
            <p:cNvSpPr txBox="1"/>
            <p:nvPr/>
          </p:nvSpPr>
          <p:spPr>
            <a:xfrm>
              <a:off x="3901988" y="2913474"/>
              <a:ext cx="1490252" cy="374461"/>
            </a:xfrm>
            <a:prstGeom prst="rect">
              <a:avLst/>
            </a:prstGeom>
            <a:noFill/>
          </p:spPr>
          <p:txBody>
            <a:bodyPr wrap="square" lIns="182880" rtlCol="0">
              <a:spAutoFit/>
            </a:bodyPr>
            <a:lstStyle/>
            <a:p>
              <a:pPr>
                <a:lnSpc>
                  <a:spcPts val="1050"/>
                </a:lnSpc>
              </a:pPr>
              <a:r>
                <a:rPr lang="en-US" sz="1000" b="1" dirty="0"/>
                <a:t>1952</a:t>
              </a:r>
              <a:r>
                <a:rPr lang="en-US" sz="1000" dirty="0"/>
                <a:t> - Triazine herbicides discovered</a:t>
              </a:r>
              <a:endParaRPr lang="en-US" sz="1000" i="1" dirty="0"/>
            </a:p>
          </p:txBody>
        </p:sp>
        <p:cxnSp>
          <p:nvCxnSpPr>
            <p:cNvPr id="171" name="Straight Connector 170">
              <a:extLst>
                <a:ext uri="{FF2B5EF4-FFF2-40B4-BE49-F238E27FC236}">
                  <a16:creationId xmlns:a16="http://schemas.microsoft.com/office/drawing/2014/main" id="{95A020A0-0B97-D148-9751-0BED24E0AB25}"/>
                </a:ext>
              </a:extLst>
            </p:cNvPr>
            <p:cNvCxnSpPr>
              <a:cxnSpLocks/>
            </p:cNvCxnSpPr>
            <p:nvPr/>
          </p:nvCxnSpPr>
          <p:spPr>
            <a:xfrm>
              <a:off x="3932767" y="30130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93" name="1962 teal">
            <a:extLst>
              <a:ext uri="{FF2B5EF4-FFF2-40B4-BE49-F238E27FC236}">
                <a16:creationId xmlns:a16="http://schemas.microsoft.com/office/drawing/2014/main" id="{A87E2F96-F410-E34F-B7A5-839542AF3A41}"/>
              </a:ext>
            </a:extLst>
          </p:cNvPr>
          <p:cNvGrpSpPr/>
          <p:nvPr/>
        </p:nvGrpSpPr>
        <p:grpSpPr>
          <a:xfrm>
            <a:off x="8676862" y="3234499"/>
            <a:ext cx="1470638" cy="515526"/>
            <a:chOff x="3801979" y="2913474"/>
            <a:chExt cx="1470638" cy="515526"/>
          </a:xfrm>
        </p:grpSpPr>
        <p:sp>
          <p:nvSpPr>
            <p:cNvPr id="194" name="Oval 193">
              <a:extLst>
                <a:ext uri="{FF2B5EF4-FFF2-40B4-BE49-F238E27FC236}">
                  <a16:creationId xmlns:a16="http://schemas.microsoft.com/office/drawing/2014/main" id="{34747A0B-2F72-8046-8FA5-9ED57B9EC193}"/>
                </a:ext>
              </a:extLst>
            </p:cNvPr>
            <p:cNvSpPr/>
            <p:nvPr/>
          </p:nvSpPr>
          <p:spPr>
            <a:xfrm>
              <a:off x="3801979" y="2930783"/>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TextBox 194">
              <a:extLst>
                <a:ext uri="{FF2B5EF4-FFF2-40B4-BE49-F238E27FC236}">
                  <a16:creationId xmlns:a16="http://schemas.microsoft.com/office/drawing/2014/main" id="{34A0B3BF-3DD2-D447-B20C-312D172F2ACF}"/>
                </a:ext>
              </a:extLst>
            </p:cNvPr>
            <p:cNvSpPr txBox="1"/>
            <p:nvPr/>
          </p:nvSpPr>
          <p:spPr>
            <a:xfrm>
              <a:off x="3901988" y="2913474"/>
              <a:ext cx="1370629" cy="515526"/>
            </a:xfrm>
            <a:prstGeom prst="rect">
              <a:avLst/>
            </a:prstGeom>
            <a:noFill/>
          </p:spPr>
          <p:txBody>
            <a:bodyPr wrap="square" lIns="182880" rtlCol="0">
              <a:spAutoFit/>
            </a:bodyPr>
            <a:lstStyle/>
            <a:p>
              <a:pPr>
                <a:lnSpc>
                  <a:spcPts val="1050"/>
                </a:lnSpc>
              </a:pPr>
              <a:r>
                <a:rPr lang="en-US" sz="1000" b="1" dirty="0"/>
                <a:t>1962</a:t>
              </a:r>
              <a:r>
                <a:rPr lang="en-US" sz="1000" dirty="0"/>
                <a:t> - Rachel Carson publishes landmark book </a:t>
              </a:r>
              <a:r>
                <a:rPr lang="en-US" sz="1000" i="1" dirty="0"/>
                <a:t>Silent Spring</a:t>
              </a:r>
            </a:p>
          </p:txBody>
        </p:sp>
        <p:cxnSp>
          <p:nvCxnSpPr>
            <p:cNvPr id="196" name="Straight Connector 195">
              <a:extLst>
                <a:ext uri="{FF2B5EF4-FFF2-40B4-BE49-F238E27FC236}">
                  <a16:creationId xmlns:a16="http://schemas.microsoft.com/office/drawing/2014/main" id="{CBC398A0-8A9B-7847-9431-C7B6F3A5C564}"/>
                </a:ext>
              </a:extLst>
            </p:cNvPr>
            <p:cNvCxnSpPr>
              <a:cxnSpLocks/>
            </p:cNvCxnSpPr>
            <p:nvPr/>
          </p:nvCxnSpPr>
          <p:spPr>
            <a:xfrm>
              <a:off x="3932767" y="301307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5" name="1969 gold 2">
            <a:extLst>
              <a:ext uri="{FF2B5EF4-FFF2-40B4-BE49-F238E27FC236}">
                <a16:creationId xmlns:a16="http://schemas.microsoft.com/office/drawing/2014/main" id="{7B50C9AD-24DA-DF42-9716-AEE74CB28A77}"/>
              </a:ext>
            </a:extLst>
          </p:cNvPr>
          <p:cNvGrpSpPr/>
          <p:nvPr/>
        </p:nvGrpSpPr>
        <p:grpSpPr>
          <a:xfrm>
            <a:off x="8676862" y="2715856"/>
            <a:ext cx="1446829" cy="515526"/>
            <a:chOff x="8438917" y="4199604"/>
            <a:chExt cx="1446829" cy="515526"/>
          </a:xfrm>
        </p:grpSpPr>
        <p:sp>
          <p:nvSpPr>
            <p:cNvPr id="137" name="Oval 136">
              <a:extLst>
                <a:ext uri="{FF2B5EF4-FFF2-40B4-BE49-F238E27FC236}">
                  <a16:creationId xmlns:a16="http://schemas.microsoft.com/office/drawing/2014/main" id="{E3CD1F11-5D1A-D146-9B5B-C98F923C5C4F}"/>
                </a:ext>
              </a:extLst>
            </p:cNvPr>
            <p:cNvSpPr/>
            <p:nvPr/>
          </p:nvSpPr>
          <p:spPr>
            <a:xfrm>
              <a:off x="8438917"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TextBox 137">
              <a:extLst>
                <a:ext uri="{FF2B5EF4-FFF2-40B4-BE49-F238E27FC236}">
                  <a16:creationId xmlns:a16="http://schemas.microsoft.com/office/drawing/2014/main" id="{33F9A1DC-1316-2B48-83A9-56E0815D81D6}"/>
                </a:ext>
              </a:extLst>
            </p:cNvPr>
            <p:cNvSpPr txBox="1"/>
            <p:nvPr/>
          </p:nvSpPr>
          <p:spPr>
            <a:xfrm>
              <a:off x="8515117" y="4199604"/>
              <a:ext cx="1370629" cy="515526"/>
            </a:xfrm>
            <a:prstGeom prst="rect">
              <a:avLst/>
            </a:prstGeom>
            <a:noFill/>
          </p:spPr>
          <p:txBody>
            <a:bodyPr wrap="square" lIns="182880" rtlCol="0">
              <a:spAutoFit/>
            </a:bodyPr>
            <a:lstStyle/>
            <a:p>
              <a:pPr>
                <a:lnSpc>
                  <a:spcPts val="1050"/>
                </a:lnSpc>
              </a:pPr>
              <a:r>
                <a:rPr lang="en-US" sz="1000" b="1" dirty="0"/>
                <a:t>1969</a:t>
              </a:r>
              <a:r>
                <a:rPr lang="en-US" sz="1000" dirty="0"/>
                <a:t> - Division of Pesticide Chemistry </a:t>
              </a:r>
              <a:r>
                <a:rPr lang="en-US" sz="1000" i="1" dirty="0"/>
                <a:t>forming</a:t>
              </a:r>
            </a:p>
          </p:txBody>
        </p:sp>
        <p:cxnSp>
          <p:nvCxnSpPr>
            <p:cNvPr id="139" name="Straight Connector 138">
              <a:extLst>
                <a:ext uri="{FF2B5EF4-FFF2-40B4-BE49-F238E27FC236}">
                  <a16:creationId xmlns:a16="http://schemas.microsoft.com/office/drawing/2014/main" id="{9BA53815-3007-F245-8384-2F835780BBE0}"/>
                </a:ext>
              </a:extLst>
            </p:cNvPr>
            <p:cNvCxnSpPr>
              <a:cxnSpLocks/>
            </p:cNvCxnSpPr>
            <p:nvPr/>
          </p:nvCxnSpPr>
          <p:spPr>
            <a:xfrm>
              <a:off x="8545896" y="4312560"/>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01" name="1969 gold 1">
            <a:extLst>
              <a:ext uri="{FF2B5EF4-FFF2-40B4-BE49-F238E27FC236}">
                <a16:creationId xmlns:a16="http://schemas.microsoft.com/office/drawing/2014/main" id="{29E99E50-95DC-614B-A3C6-66DED1474029}"/>
              </a:ext>
            </a:extLst>
          </p:cNvPr>
          <p:cNvGrpSpPr/>
          <p:nvPr/>
        </p:nvGrpSpPr>
        <p:grpSpPr>
          <a:xfrm>
            <a:off x="8676862" y="2057231"/>
            <a:ext cx="1446829" cy="656590"/>
            <a:chOff x="8438917" y="4199604"/>
            <a:chExt cx="1446829" cy="656590"/>
          </a:xfrm>
        </p:grpSpPr>
        <p:sp>
          <p:nvSpPr>
            <p:cNvPr id="202" name="Oval 201">
              <a:extLst>
                <a:ext uri="{FF2B5EF4-FFF2-40B4-BE49-F238E27FC236}">
                  <a16:creationId xmlns:a16="http://schemas.microsoft.com/office/drawing/2014/main" id="{B50FDB5D-C237-7347-8909-E3F92672C04A}"/>
                </a:ext>
              </a:extLst>
            </p:cNvPr>
            <p:cNvSpPr/>
            <p:nvPr/>
          </p:nvSpPr>
          <p:spPr>
            <a:xfrm>
              <a:off x="8438917"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TextBox 202">
              <a:extLst>
                <a:ext uri="{FF2B5EF4-FFF2-40B4-BE49-F238E27FC236}">
                  <a16:creationId xmlns:a16="http://schemas.microsoft.com/office/drawing/2014/main" id="{52D74451-D372-2047-9491-469A571408BB}"/>
                </a:ext>
              </a:extLst>
            </p:cNvPr>
            <p:cNvSpPr txBox="1"/>
            <p:nvPr/>
          </p:nvSpPr>
          <p:spPr>
            <a:xfrm>
              <a:off x="8515117" y="4199604"/>
              <a:ext cx="1370629" cy="656590"/>
            </a:xfrm>
            <a:prstGeom prst="rect">
              <a:avLst/>
            </a:prstGeom>
            <a:noFill/>
          </p:spPr>
          <p:txBody>
            <a:bodyPr wrap="square" lIns="182880" rtlCol="0">
              <a:spAutoFit/>
            </a:bodyPr>
            <a:lstStyle/>
            <a:p>
              <a:pPr>
                <a:lnSpc>
                  <a:spcPts val="1050"/>
                </a:lnSpc>
              </a:pPr>
              <a:r>
                <a:rPr lang="en-US" sz="1000" b="1" dirty="0"/>
                <a:t>1969</a:t>
              </a:r>
              <a:r>
                <a:rPr lang="en-US" sz="1000" dirty="0"/>
                <a:t> - First International Award for our Division: </a:t>
              </a:r>
              <a:br>
                <a:rPr lang="en-US" sz="1000" dirty="0"/>
              </a:br>
              <a:r>
                <a:rPr lang="en-US" sz="1000" dirty="0"/>
                <a:t>John </a:t>
              </a:r>
              <a:r>
                <a:rPr lang="en-US" sz="1000" dirty="0" err="1"/>
                <a:t>Casida</a:t>
              </a:r>
              <a:endParaRPr lang="en-US" sz="1000" i="1" dirty="0"/>
            </a:p>
          </p:txBody>
        </p:sp>
        <p:cxnSp>
          <p:nvCxnSpPr>
            <p:cNvPr id="204" name="Straight Connector 203">
              <a:extLst>
                <a:ext uri="{FF2B5EF4-FFF2-40B4-BE49-F238E27FC236}">
                  <a16:creationId xmlns:a16="http://schemas.microsoft.com/office/drawing/2014/main" id="{E63ECDD6-CD84-9F4B-BBEF-7D3FB7A53E78}"/>
                </a:ext>
              </a:extLst>
            </p:cNvPr>
            <p:cNvCxnSpPr>
              <a:cxnSpLocks/>
            </p:cNvCxnSpPr>
            <p:nvPr/>
          </p:nvCxnSpPr>
          <p:spPr>
            <a:xfrm>
              <a:off x="8545896" y="4312560"/>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97" name="1953 gold">
            <a:extLst>
              <a:ext uri="{FF2B5EF4-FFF2-40B4-BE49-F238E27FC236}">
                <a16:creationId xmlns:a16="http://schemas.microsoft.com/office/drawing/2014/main" id="{E1F62FC7-9417-CD4D-8CA6-BF1B04934200}"/>
              </a:ext>
            </a:extLst>
          </p:cNvPr>
          <p:cNvGrpSpPr/>
          <p:nvPr/>
        </p:nvGrpSpPr>
        <p:grpSpPr>
          <a:xfrm>
            <a:off x="8676862" y="1682783"/>
            <a:ext cx="1446829" cy="374461"/>
            <a:chOff x="8438917" y="4199604"/>
            <a:chExt cx="1446829" cy="374461"/>
          </a:xfrm>
        </p:grpSpPr>
        <p:sp>
          <p:nvSpPr>
            <p:cNvPr id="198" name="Oval 197">
              <a:extLst>
                <a:ext uri="{FF2B5EF4-FFF2-40B4-BE49-F238E27FC236}">
                  <a16:creationId xmlns:a16="http://schemas.microsoft.com/office/drawing/2014/main" id="{10484C45-E1DD-FE4F-81AE-B3C069B628A7}"/>
                </a:ext>
              </a:extLst>
            </p:cNvPr>
            <p:cNvSpPr/>
            <p:nvPr/>
          </p:nvSpPr>
          <p:spPr>
            <a:xfrm>
              <a:off x="8438917"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TextBox 198">
              <a:extLst>
                <a:ext uri="{FF2B5EF4-FFF2-40B4-BE49-F238E27FC236}">
                  <a16:creationId xmlns:a16="http://schemas.microsoft.com/office/drawing/2014/main" id="{DF8C399F-5712-E743-9CD1-3350A226EC4F}"/>
                </a:ext>
              </a:extLst>
            </p:cNvPr>
            <p:cNvSpPr txBox="1"/>
            <p:nvPr/>
          </p:nvSpPr>
          <p:spPr>
            <a:xfrm>
              <a:off x="8515117" y="4199604"/>
              <a:ext cx="1370629" cy="374461"/>
            </a:xfrm>
            <a:prstGeom prst="rect">
              <a:avLst/>
            </a:prstGeom>
            <a:noFill/>
          </p:spPr>
          <p:txBody>
            <a:bodyPr wrap="square" lIns="182880" rtlCol="0">
              <a:spAutoFit/>
            </a:bodyPr>
            <a:lstStyle/>
            <a:p>
              <a:pPr>
                <a:lnSpc>
                  <a:spcPts val="1050"/>
                </a:lnSpc>
              </a:pPr>
              <a:r>
                <a:rPr lang="en-US" sz="1000" b="1" dirty="0"/>
                <a:t>1953</a:t>
              </a:r>
              <a:r>
                <a:rPr lang="en-US" sz="1000" dirty="0"/>
                <a:t> - JAFC is established by ACS</a:t>
              </a:r>
              <a:endParaRPr lang="en-US" sz="1000" i="1" dirty="0"/>
            </a:p>
          </p:txBody>
        </p:sp>
        <p:cxnSp>
          <p:nvCxnSpPr>
            <p:cNvPr id="200" name="Straight Connector 199">
              <a:extLst>
                <a:ext uri="{FF2B5EF4-FFF2-40B4-BE49-F238E27FC236}">
                  <a16:creationId xmlns:a16="http://schemas.microsoft.com/office/drawing/2014/main" id="{C091E871-6F62-DD49-888B-552D21DC591F}"/>
                </a:ext>
              </a:extLst>
            </p:cNvPr>
            <p:cNvCxnSpPr>
              <a:cxnSpLocks/>
            </p:cNvCxnSpPr>
            <p:nvPr/>
          </p:nvCxnSpPr>
          <p:spPr>
            <a:xfrm>
              <a:off x="8545896" y="4312560"/>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76" name="1951 gold">
            <a:extLst>
              <a:ext uri="{FF2B5EF4-FFF2-40B4-BE49-F238E27FC236}">
                <a16:creationId xmlns:a16="http://schemas.microsoft.com/office/drawing/2014/main" id="{4F93CCF6-298B-F84A-9070-F1DA520F736C}"/>
              </a:ext>
            </a:extLst>
          </p:cNvPr>
          <p:cNvGrpSpPr/>
          <p:nvPr/>
        </p:nvGrpSpPr>
        <p:grpSpPr>
          <a:xfrm>
            <a:off x="8676862" y="1090323"/>
            <a:ext cx="1602444" cy="656590"/>
            <a:chOff x="8438917" y="4138644"/>
            <a:chExt cx="1602444" cy="656590"/>
          </a:xfrm>
        </p:grpSpPr>
        <p:sp>
          <p:nvSpPr>
            <p:cNvPr id="77" name="Oval 76">
              <a:extLst>
                <a:ext uri="{FF2B5EF4-FFF2-40B4-BE49-F238E27FC236}">
                  <a16:creationId xmlns:a16="http://schemas.microsoft.com/office/drawing/2014/main" id="{BFC0F254-EB93-D64B-8ACF-F9A9CB26A508}"/>
                </a:ext>
              </a:extLst>
            </p:cNvPr>
            <p:cNvSpPr/>
            <p:nvPr/>
          </p:nvSpPr>
          <p:spPr>
            <a:xfrm>
              <a:off x="8438917"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a:extLst>
                <a:ext uri="{FF2B5EF4-FFF2-40B4-BE49-F238E27FC236}">
                  <a16:creationId xmlns:a16="http://schemas.microsoft.com/office/drawing/2014/main" id="{B534CC83-8703-304C-9529-F33FDCF2AB04}"/>
                </a:ext>
              </a:extLst>
            </p:cNvPr>
            <p:cNvSpPr txBox="1"/>
            <p:nvPr/>
          </p:nvSpPr>
          <p:spPr>
            <a:xfrm>
              <a:off x="8515117" y="4138644"/>
              <a:ext cx="1526244" cy="656590"/>
            </a:xfrm>
            <a:prstGeom prst="rect">
              <a:avLst/>
            </a:prstGeom>
            <a:noFill/>
          </p:spPr>
          <p:txBody>
            <a:bodyPr wrap="square" lIns="182880" rtlCol="0">
              <a:spAutoFit/>
            </a:bodyPr>
            <a:lstStyle/>
            <a:p>
              <a:pPr>
                <a:lnSpc>
                  <a:spcPts val="1050"/>
                </a:lnSpc>
              </a:pPr>
              <a:r>
                <a:rPr lang="en-US" sz="1000" b="1" dirty="0"/>
                <a:t>1951</a:t>
              </a:r>
              <a:r>
                <a:rPr lang="en-US" sz="1000" dirty="0"/>
                <a:t> - Nucleus of Division </a:t>
              </a:r>
              <a:br>
                <a:rPr lang="en-US" sz="1000" dirty="0"/>
              </a:br>
              <a:r>
                <a:rPr lang="en-US" sz="1000" dirty="0"/>
                <a:t>formed as </a:t>
              </a:r>
              <a:r>
                <a:rPr lang="en-US" sz="1000" dirty="0" err="1"/>
                <a:t>subdivison</a:t>
              </a:r>
              <a:r>
                <a:rPr lang="en-US" sz="1000" dirty="0"/>
                <a:t> within AGFD</a:t>
              </a:r>
              <a:endParaRPr lang="en-US" sz="1000" i="1" dirty="0"/>
            </a:p>
          </p:txBody>
        </p:sp>
        <p:cxnSp>
          <p:nvCxnSpPr>
            <p:cNvPr id="79" name="Straight Connector 78">
              <a:extLst>
                <a:ext uri="{FF2B5EF4-FFF2-40B4-BE49-F238E27FC236}">
                  <a16:creationId xmlns:a16="http://schemas.microsoft.com/office/drawing/2014/main" id="{3BF6A778-F582-3249-8E9F-1729AC8FAA35}"/>
                </a:ext>
              </a:extLst>
            </p:cNvPr>
            <p:cNvCxnSpPr>
              <a:cxnSpLocks/>
            </p:cNvCxnSpPr>
            <p:nvPr/>
          </p:nvCxnSpPr>
          <p:spPr>
            <a:xfrm>
              <a:off x="8545896" y="4312560"/>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64" name="1949 purple">
            <a:extLst>
              <a:ext uri="{FF2B5EF4-FFF2-40B4-BE49-F238E27FC236}">
                <a16:creationId xmlns:a16="http://schemas.microsoft.com/office/drawing/2014/main" id="{A65F40B9-CA99-974D-B9E4-BBFD3233CBD7}"/>
              </a:ext>
            </a:extLst>
          </p:cNvPr>
          <p:cNvGrpSpPr/>
          <p:nvPr/>
        </p:nvGrpSpPr>
        <p:grpSpPr>
          <a:xfrm>
            <a:off x="6834147" y="3482672"/>
            <a:ext cx="1590261" cy="374461"/>
            <a:chOff x="3801979" y="2913474"/>
            <a:chExt cx="1590261" cy="374461"/>
          </a:xfrm>
        </p:grpSpPr>
        <p:sp>
          <p:nvSpPr>
            <p:cNvPr id="165" name="Oval 164">
              <a:extLst>
                <a:ext uri="{FF2B5EF4-FFF2-40B4-BE49-F238E27FC236}">
                  <a16:creationId xmlns:a16="http://schemas.microsoft.com/office/drawing/2014/main" id="{22B46A27-2EE1-4146-8A19-C9D5897A247C}"/>
                </a:ext>
              </a:extLst>
            </p:cNvPr>
            <p:cNvSpPr/>
            <p:nvPr/>
          </p:nvSpPr>
          <p:spPr>
            <a:xfrm>
              <a:off x="3801979" y="2930783"/>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TextBox 165">
              <a:extLst>
                <a:ext uri="{FF2B5EF4-FFF2-40B4-BE49-F238E27FC236}">
                  <a16:creationId xmlns:a16="http://schemas.microsoft.com/office/drawing/2014/main" id="{5B0E6D15-406F-7645-B5D3-D426E576E573}"/>
                </a:ext>
              </a:extLst>
            </p:cNvPr>
            <p:cNvSpPr txBox="1"/>
            <p:nvPr/>
          </p:nvSpPr>
          <p:spPr>
            <a:xfrm>
              <a:off x="3901988" y="2913474"/>
              <a:ext cx="1490252" cy="374461"/>
            </a:xfrm>
            <a:prstGeom prst="rect">
              <a:avLst/>
            </a:prstGeom>
            <a:noFill/>
          </p:spPr>
          <p:txBody>
            <a:bodyPr wrap="square" lIns="182880" rtlCol="0">
              <a:spAutoFit/>
            </a:bodyPr>
            <a:lstStyle/>
            <a:p>
              <a:pPr>
                <a:lnSpc>
                  <a:spcPts val="1050"/>
                </a:lnSpc>
              </a:pPr>
              <a:r>
                <a:rPr lang="en-US" sz="1000" b="1" dirty="0"/>
                <a:t>1949</a:t>
              </a:r>
              <a:r>
                <a:rPr lang="en-US" sz="1000" dirty="0"/>
                <a:t> - Synthetic Pyrethroids </a:t>
              </a:r>
              <a:endParaRPr lang="en-US" sz="1000" i="1" dirty="0"/>
            </a:p>
          </p:txBody>
        </p:sp>
        <p:cxnSp>
          <p:nvCxnSpPr>
            <p:cNvPr id="167" name="Straight Connector 166">
              <a:extLst>
                <a:ext uri="{FF2B5EF4-FFF2-40B4-BE49-F238E27FC236}">
                  <a16:creationId xmlns:a16="http://schemas.microsoft.com/office/drawing/2014/main" id="{72661AB3-48D2-EE43-AA39-91ABFEE3BB3B}"/>
                </a:ext>
              </a:extLst>
            </p:cNvPr>
            <p:cNvCxnSpPr>
              <a:cxnSpLocks/>
            </p:cNvCxnSpPr>
            <p:nvPr/>
          </p:nvCxnSpPr>
          <p:spPr>
            <a:xfrm>
              <a:off x="3932767" y="30130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60" name="1948 purple">
            <a:extLst>
              <a:ext uri="{FF2B5EF4-FFF2-40B4-BE49-F238E27FC236}">
                <a16:creationId xmlns:a16="http://schemas.microsoft.com/office/drawing/2014/main" id="{61C38857-30FD-D141-96AF-62E52819AC32}"/>
              </a:ext>
            </a:extLst>
          </p:cNvPr>
          <p:cNvGrpSpPr/>
          <p:nvPr/>
        </p:nvGrpSpPr>
        <p:grpSpPr>
          <a:xfrm>
            <a:off x="6834147" y="2790906"/>
            <a:ext cx="1590261" cy="656590"/>
            <a:chOff x="3801979" y="2913474"/>
            <a:chExt cx="1590261" cy="656590"/>
          </a:xfrm>
        </p:grpSpPr>
        <p:sp>
          <p:nvSpPr>
            <p:cNvPr id="161" name="Oval 160">
              <a:extLst>
                <a:ext uri="{FF2B5EF4-FFF2-40B4-BE49-F238E27FC236}">
                  <a16:creationId xmlns:a16="http://schemas.microsoft.com/office/drawing/2014/main" id="{1B587B2F-3908-7B41-BFB8-DB5C58800A3D}"/>
                </a:ext>
              </a:extLst>
            </p:cNvPr>
            <p:cNvSpPr/>
            <p:nvPr/>
          </p:nvSpPr>
          <p:spPr>
            <a:xfrm>
              <a:off x="3801979" y="2930783"/>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TextBox 161">
              <a:extLst>
                <a:ext uri="{FF2B5EF4-FFF2-40B4-BE49-F238E27FC236}">
                  <a16:creationId xmlns:a16="http://schemas.microsoft.com/office/drawing/2014/main" id="{818E8E89-41A2-AE43-B276-4E5A1E5C7450}"/>
                </a:ext>
              </a:extLst>
            </p:cNvPr>
            <p:cNvSpPr txBox="1"/>
            <p:nvPr/>
          </p:nvSpPr>
          <p:spPr>
            <a:xfrm>
              <a:off x="3901988" y="2913474"/>
              <a:ext cx="1490252" cy="656590"/>
            </a:xfrm>
            <a:prstGeom prst="rect">
              <a:avLst/>
            </a:prstGeom>
            <a:noFill/>
          </p:spPr>
          <p:txBody>
            <a:bodyPr wrap="square" lIns="182880" rtlCol="0">
              <a:spAutoFit/>
            </a:bodyPr>
            <a:lstStyle/>
            <a:p>
              <a:pPr>
                <a:lnSpc>
                  <a:spcPts val="1050"/>
                </a:lnSpc>
              </a:pPr>
              <a:r>
                <a:rPr lang="en-US" sz="1000" b="1" dirty="0"/>
                <a:t>1948</a:t>
              </a:r>
              <a:r>
                <a:rPr lang="en-US" sz="1000" dirty="0"/>
                <a:t> - Nobel Prize in Medicine/Physiology </a:t>
              </a:r>
            </a:p>
            <a:p>
              <a:pPr>
                <a:lnSpc>
                  <a:spcPts val="1050"/>
                </a:lnSpc>
              </a:pPr>
              <a:r>
                <a:rPr lang="en-US" sz="1000" dirty="0"/>
                <a:t>to  Paul Müller (Geigy) for DDT</a:t>
              </a:r>
              <a:endParaRPr lang="en-US" sz="1000" i="1" dirty="0"/>
            </a:p>
          </p:txBody>
        </p:sp>
        <p:cxnSp>
          <p:nvCxnSpPr>
            <p:cNvPr id="163" name="Straight Connector 162">
              <a:extLst>
                <a:ext uri="{FF2B5EF4-FFF2-40B4-BE49-F238E27FC236}">
                  <a16:creationId xmlns:a16="http://schemas.microsoft.com/office/drawing/2014/main" id="{1567C241-4D67-FF4B-A699-5DE9FB28C28D}"/>
                </a:ext>
              </a:extLst>
            </p:cNvPr>
            <p:cNvCxnSpPr>
              <a:cxnSpLocks/>
            </p:cNvCxnSpPr>
            <p:nvPr/>
          </p:nvCxnSpPr>
          <p:spPr>
            <a:xfrm>
              <a:off x="3932767" y="30130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56" name="1940 purple">
            <a:extLst>
              <a:ext uri="{FF2B5EF4-FFF2-40B4-BE49-F238E27FC236}">
                <a16:creationId xmlns:a16="http://schemas.microsoft.com/office/drawing/2014/main" id="{6C09486E-38AD-5D44-B5CE-74735D0842C5}"/>
              </a:ext>
            </a:extLst>
          </p:cNvPr>
          <p:cNvGrpSpPr/>
          <p:nvPr/>
        </p:nvGrpSpPr>
        <p:grpSpPr>
          <a:xfrm>
            <a:off x="6834147" y="2241604"/>
            <a:ext cx="1590261" cy="515526"/>
            <a:chOff x="3801979" y="2913474"/>
            <a:chExt cx="1590261" cy="515526"/>
          </a:xfrm>
        </p:grpSpPr>
        <p:sp>
          <p:nvSpPr>
            <p:cNvPr id="157" name="Oval 156">
              <a:extLst>
                <a:ext uri="{FF2B5EF4-FFF2-40B4-BE49-F238E27FC236}">
                  <a16:creationId xmlns:a16="http://schemas.microsoft.com/office/drawing/2014/main" id="{634B2375-A83D-1B4F-8EE2-F8ADFAB1EDBA}"/>
                </a:ext>
              </a:extLst>
            </p:cNvPr>
            <p:cNvSpPr/>
            <p:nvPr/>
          </p:nvSpPr>
          <p:spPr>
            <a:xfrm>
              <a:off x="3801979" y="2930783"/>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TextBox 157">
              <a:extLst>
                <a:ext uri="{FF2B5EF4-FFF2-40B4-BE49-F238E27FC236}">
                  <a16:creationId xmlns:a16="http://schemas.microsoft.com/office/drawing/2014/main" id="{115235B0-54D9-F747-A1C8-85E69F74DB27}"/>
                </a:ext>
              </a:extLst>
            </p:cNvPr>
            <p:cNvSpPr txBox="1"/>
            <p:nvPr/>
          </p:nvSpPr>
          <p:spPr>
            <a:xfrm>
              <a:off x="3901988" y="2913474"/>
              <a:ext cx="1490252" cy="515526"/>
            </a:xfrm>
            <a:prstGeom prst="rect">
              <a:avLst/>
            </a:prstGeom>
            <a:noFill/>
          </p:spPr>
          <p:txBody>
            <a:bodyPr wrap="square" lIns="182880" rtlCol="0">
              <a:spAutoFit/>
            </a:bodyPr>
            <a:lstStyle/>
            <a:p>
              <a:pPr>
                <a:lnSpc>
                  <a:spcPts val="1050"/>
                </a:lnSpc>
              </a:pPr>
              <a:r>
                <a:rPr lang="en-US" sz="1000" b="1" dirty="0"/>
                <a:t>1940</a:t>
              </a:r>
              <a:r>
                <a:rPr lang="en-US" sz="1000" dirty="0"/>
                <a:t> - </a:t>
              </a:r>
              <a:r>
                <a:rPr lang="en-US" sz="1000" dirty="0" err="1"/>
                <a:t>Dithiocarbamates</a:t>
              </a:r>
              <a:r>
                <a:rPr lang="en-US" sz="1000" dirty="0"/>
                <a:t>- fungicide</a:t>
              </a:r>
              <a:endParaRPr lang="en-US" sz="1000" i="1" dirty="0"/>
            </a:p>
          </p:txBody>
        </p:sp>
        <p:cxnSp>
          <p:nvCxnSpPr>
            <p:cNvPr id="159" name="Straight Connector 158">
              <a:extLst>
                <a:ext uri="{FF2B5EF4-FFF2-40B4-BE49-F238E27FC236}">
                  <a16:creationId xmlns:a16="http://schemas.microsoft.com/office/drawing/2014/main" id="{2F8B31FA-7533-B54E-ADA3-4C54B3A08A2F}"/>
                </a:ext>
              </a:extLst>
            </p:cNvPr>
            <p:cNvCxnSpPr>
              <a:cxnSpLocks/>
            </p:cNvCxnSpPr>
            <p:nvPr/>
          </p:nvCxnSpPr>
          <p:spPr>
            <a:xfrm>
              <a:off x="3932767" y="30130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52" name="1939 purple">
            <a:extLst>
              <a:ext uri="{FF2B5EF4-FFF2-40B4-BE49-F238E27FC236}">
                <a16:creationId xmlns:a16="http://schemas.microsoft.com/office/drawing/2014/main" id="{E8232764-B2ED-4741-B980-EFE7868BBC8D}"/>
              </a:ext>
            </a:extLst>
          </p:cNvPr>
          <p:cNvGrpSpPr/>
          <p:nvPr/>
        </p:nvGrpSpPr>
        <p:grpSpPr>
          <a:xfrm>
            <a:off x="6834147" y="1710856"/>
            <a:ext cx="1590261" cy="515526"/>
            <a:chOff x="3801979" y="2913474"/>
            <a:chExt cx="1590261" cy="515526"/>
          </a:xfrm>
        </p:grpSpPr>
        <p:sp>
          <p:nvSpPr>
            <p:cNvPr id="153" name="Oval 152">
              <a:extLst>
                <a:ext uri="{FF2B5EF4-FFF2-40B4-BE49-F238E27FC236}">
                  <a16:creationId xmlns:a16="http://schemas.microsoft.com/office/drawing/2014/main" id="{26783912-29F0-1948-B30D-48CCB681F8A0}"/>
                </a:ext>
              </a:extLst>
            </p:cNvPr>
            <p:cNvSpPr/>
            <p:nvPr/>
          </p:nvSpPr>
          <p:spPr>
            <a:xfrm>
              <a:off x="3801979" y="2930783"/>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4" name="TextBox 153">
              <a:extLst>
                <a:ext uri="{FF2B5EF4-FFF2-40B4-BE49-F238E27FC236}">
                  <a16:creationId xmlns:a16="http://schemas.microsoft.com/office/drawing/2014/main" id="{6F59DF01-8817-A940-83A7-B2814A36A083}"/>
                </a:ext>
              </a:extLst>
            </p:cNvPr>
            <p:cNvSpPr txBox="1"/>
            <p:nvPr/>
          </p:nvSpPr>
          <p:spPr>
            <a:xfrm>
              <a:off x="3901988" y="2913474"/>
              <a:ext cx="1490252" cy="515526"/>
            </a:xfrm>
            <a:prstGeom prst="rect">
              <a:avLst/>
            </a:prstGeom>
            <a:noFill/>
          </p:spPr>
          <p:txBody>
            <a:bodyPr wrap="square" lIns="182880" rtlCol="0">
              <a:spAutoFit/>
            </a:bodyPr>
            <a:lstStyle/>
            <a:p>
              <a:pPr>
                <a:lnSpc>
                  <a:spcPts val="1050"/>
                </a:lnSpc>
              </a:pPr>
              <a:r>
                <a:rPr lang="en-US" sz="1000" b="1" dirty="0"/>
                <a:t>1939</a:t>
              </a:r>
              <a:r>
                <a:rPr lang="en-US" sz="1000" dirty="0"/>
                <a:t> - DDT identified as a potent persistent insecticide</a:t>
              </a:r>
              <a:endParaRPr lang="en-US" sz="1000" i="1" dirty="0"/>
            </a:p>
          </p:txBody>
        </p:sp>
        <p:cxnSp>
          <p:nvCxnSpPr>
            <p:cNvPr id="155" name="Straight Connector 154">
              <a:extLst>
                <a:ext uri="{FF2B5EF4-FFF2-40B4-BE49-F238E27FC236}">
                  <a16:creationId xmlns:a16="http://schemas.microsoft.com/office/drawing/2014/main" id="{CF580236-46B3-7A46-81A7-52C95AD1B25A}"/>
                </a:ext>
              </a:extLst>
            </p:cNvPr>
            <p:cNvCxnSpPr>
              <a:cxnSpLocks/>
            </p:cNvCxnSpPr>
            <p:nvPr/>
          </p:nvCxnSpPr>
          <p:spPr>
            <a:xfrm>
              <a:off x="3932767" y="30130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48" name="1935 purple">
            <a:extLst>
              <a:ext uri="{FF2B5EF4-FFF2-40B4-BE49-F238E27FC236}">
                <a16:creationId xmlns:a16="http://schemas.microsoft.com/office/drawing/2014/main" id="{57EF8A4C-B4EB-7E47-9B67-EE9A0B6A17BA}"/>
              </a:ext>
            </a:extLst>
          </p:cNvPr>
          <p:cNvGrpSpPr/>
          <p:nvPr/>
        </p:nvGrpSpPr>
        <p:grpSpPr>
          <a:xfrm>
            <a:off x="6834147" y="1161222"/>
            <a:ext cx="1470638" cy="515526"/>
            <a:chOff x="3801979" y="2913474"/>
            <a:chExt cx="1470638" cy="515526"/>
          </a:xfrm>
        </p:grpSpPr>
        <p:sp>
          <p:nvSpPr>
            <p:cNvPr id="149" name="Oval 148">
              <a:extLst>
                <a:ext uri="{FF2B5EF4-FFF2-40B4-BE49-F238E27FC236}">
                  <a16:creationId xmlns:a16="http://schemas.microsoft.com/office/drawing/2014/main" id="{D92A2BE4-C4DD-3C4A-B173-D3A90647AAE4}"/>
                </a:ext>
              </a:extLst>
            </p:cNvPr>
            <p:cNvSpPr/>
            <p:nvPr/>
          </p:nvSpPr>
          <p:spPr>
            <a:xfrm>
              <a:off x="3801979" y="2930783"/>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TextBox 149">
              <a:extLst>
                <a:ext uri="{FF2B5EF4-FFF2-40B4-BE49-F238E27FC236}">
                  <a16:creationId xmlns:a16="http://schemas.microsoft.com/office/drawing/2014/main" id="{3B382729-B49D-AA47-B3AB-B7F9E94F7873}"/>
                </a:ext>
              </a:extLst>
            </p:cNvPr>
            <p:cNvSpPr txBox="1"/>
            <p:nvPr/>
          </p:nvSpPr>
          <p:spPr>
            <a:xfrm>
              <a:off x="3901988" y="2913474"/>
              <a:ext cx="1370629" cy="515526"/>
            </a:xfrm>
            <a:prstGeom prst="rect">
              <a:avLst/>
            </a:prstGeom>
            <a:noFill/>
          </p:spPr>
          <p:txBody>
            <a:bodyPr wrap="square" lIns="182880" rtlCol="0">
              <a:spAutoFit/>
            </a:bodyPr>
            <a:lstStyle/>
            <a:p>
              <a:pPr>
                <a:lnSpc>
                  <a:spcPts val="1050"/>
                </a:lnSpc>
              </a:pPr>
              <a:r>
                <a:rPr lang="en-US" sz="1000" b="1" dirty="0"/>
                <a:t>1935</a:t>
              </a:r>
              <a:r>
                <a:rPr lang="en-US" sz="1000" dirty="0"/>
                <a:t> - Geigy production of synthetic insecticides</a:t>
              </a:r>
              <a:endParaRPr lang="en-US" sz="1000" i="1" dirty="0"/>
            </a:p>
          </p:txBody>
        </p:sp>
        <p:cxnSp>
          <p:nvCxnSpPr>
            <p:cNvPr id="151" name="Straight Connector 150">
              <a:extLst>
                <a:ext uri="{FF2B5EF4-FFF2-40B4-BE49-F238E27FC236}">
                  <a16:creationId xmlns:a16="http://schemas.microsoft.com/office/drawing/2014/main" id="{8BF82F01-82CB-2B49-B31D-D9DD62448DFE}"/>
                </a:ext>
              </a:extLst>
            </p:cNvPr>
            <p:cNvCxnSpPr>
              <a:cxnSpLocks/>
            </p:cNvCxnSpPr>
            <p:nvPr/>
          </p:nvCxnSpPr>
          <p:spPr>
            <a:xfrm>
              <a:off x="3932767" y="301307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44" name="1906 orange">
            <a:extLst>
              <a:ext uri="{FF2B5EF4-FFF2-40B4-BE49-F238E27FC236}">
                <a16:creationId xmlns:a16="http://schemas.microsoft.com/office/drawing/2014/main" id="{F1AD2C59-46A8-DF47-9CBD-E806ED295258}"/>
              </a:ext>
            </a:extLst>
          </p:cNvPr>
          <p:cNvGrpSpPr/>
          <p:nvPr/>
        </p:nvGrpSpPr>
        <p:grpSpPr>
          <a:xfrm>
            <a:off x="4989443" y="1595893"/>
            <a:ext cx="1470638" cy="374461"/>
            <a:chOff x="3801979" y="2913474"/>
            <a:chExt cx="1470638" cy="374461"/>
          </a:xfrm>
        </p:grpSpPr>
        <p:sp>
          <p:nvSpPr>
            <p:cNvPr id="145" name="Oval 144">
              <a:extLst>
                <a:ext uri="{FF2B5EF4-FFF2-40B4-BE49-F238E27FC236}">
                  <a16:creationId xmlns:a16="http://schemas.microsoft.com/office/drawing/2014/main" id="{44295C87-B96D-AE4F-8E1C-1E5D159D40DD}"/>
                </a:ext>
              </a:extLst>
            </p:cNvPr>
            <p:cNvSpPr/>
            <p:nvPr/>
          </p:nvSpPr>
          <p:spPr>
            <a:xfrm>
              <a:off x="3801979" y="2930783"/>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TextBox 145">
              <a:extLst>
                <a:ext uri="{FF2B5EF4-FFF2-40B4-BE49-F238E27FC236}">
                  <a16:creationId xmlns:a16="http://schemas.microsoft.com/office/drawing/2014/main" id="{216144C1-91B5-D74F-82D7-B01459CD30E2}"/>
                </a:ext>
              </a:extLst>
            </p:cNvPr>
            <p:cNvSpPr txBox="1"/>
            <p:nvPr/>
          </p:nvSpPr>
          <p:spPr>
            <a:xfrm>
              <a:off x="3901988" y="2913474"/>
              <a:ext cx="1370629" cy="374461"/>
            </a:xfrm>
            <a:prstGeom prst="rect">
              <a:avLst/>
            </a:prstGeom>
            <a:noFill/>
          </p:spPr>
          <p:txBody>
            <a:bodyPr wrap="square" lIns="182880" rtlCol="0">
              <a:spAutoFit/>
            </a:bodyPr>
            <a:lstStyle/>
            <a:p>
              <a:pPr>
                <a:lnSpc>
                  <a:spcPts val="1050"/>
                </a:lnSpc>
              </a:pPr>
              <a:r>
                <a:rPr lang="en-US" sz="1000" b="1" dirty="0"/>
                <a:t>1906</a:t>
              </a:r>
              <a:r>
                <a:rPr lang="en-US" sz="1000" dirty="0"/>
                <a:t> - Formation </a:t>
              </a:r>
              <a:br>
                <a:rPr lang="en-US" sz="1000" dirty="0"/>
              </a:br>
              <a:r>
                <a:rPr lang="en-US" sz="1000" dirty="0"/>
                <a:t>of FDA</a:t>
              </a:r>
              <a:endParaRPr lang="en-US" sz="1000" i="1" dirty="0"/>
            </a:p>
          </p:txBody>
        </p:sp>
        <p:cxnSp>
          <p:nvCxnSpPr>
            <p:cNvPr id="147" name="Straight Connector 146">
              <a:extLst>
                <a:ext uri="{FF2B5EF4-FFF2-40B4-BE49-F238E27FC236}">
                  <a16:creationId xmlns:a16="http://schemas.microsoft.com/office/drawing/2014/main" id="{66281728-2B5F-524D-B430-47CD35A3B827}"/>
                </a:ext>
              </a:extLst>
            </p:cNvPr>
            <p:cNvCxnSpPr>
              <a:cxnSpLocks/>
            </p:cNvCxnSpPr>
            <p:nvPr/>
          </p:nvCxnSpPr>
          <p:spPr>
            <a:xfrm>
              <a:off x="3932767" y="30130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31" name="1914 green">
            <a:extLst>
              <a:ext uri="{FF2B5EF4-FFF2-40B4-BE49-F238E27FC236}">
                <a16:creationId xmlns:a16="http://schemas.microsoft.com/office/drawing/2014/main" id="{C4B3C1D5-2BB8-AD4B-AFB6-3045D25CB9EE}"/>
              </a:ext>
            </a:extLst>
          </p:cNvPr>
          <p:cNvGrpSpPr/>
          <p:nvPr/>
        </p:nvGrpSpPr>
        <p:grpSpPr>
          <a:xfrm>
            <a:off x="4989443" y="1181100"/>
            <a:ext cx="1470638" cy="374461"/>
            <a:chOff x="3801979" y="2913474"/>
            <a:chExt cx="1470638" cy="374461"/>
          </a:xfrm>
        </p:grpSpPr>
        <p:sp>
          <p:nvSpPr>
            <p:cNvPr id="132" name="Oval 131">
              <a:extLst>
                <a:ext uri="{FF2B5EF4-FFF2-40B4-BE49-F238E27FC236}">
                  <a16:creationId xmlns:a16="http://schemas.microsoft.com/office/drawing/2014/main" id="{E9F898C0-1C30-1C46-A13C-DD577B393508}"/>
                </a:ext>
              </a:extLst>
            </p:cNvPr>
            <p:cNvSpPr/>
            <p:nvPr/>
          </p:nvSpPr>
          <p:spPr>
            <a:xfrm>
              <a:off x="3801979" y="293078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TextBox 132">
              <a:extLst>
                <a:ext uri="{FF2B5EF4-FFF2-40B4-BE49-F238E27FC236}">
                  <a16:creationId xmlns:a16="http://schemas.microsoft.com/office/drawing/2014/main" id="{8E3FABB6-A23B-A64B-8865-B0356420DB6D}"/>
                </a:ext>
              </a:extLst>
            </p:cNvPr>
            <p:cNvSpPr txBox="1"/>
            <p:nvPr/>
          </p:nvSpPr>
          <p:spPr>
            <a:xfrm>
              <a:off x="3901988" y="2913474"/>
              <a:ext cx="1370629" cy="374461"/>
            </a:xfrm>
            <a:prstGeom prst="rect">
              <a:avLst/>
            </a:prstGeom>
            <a:noFill/>
          </p:spPr>
          <p:txBody>
            <a:bodyPr wrap="square" lIns="182880" rtlCol="0">
              <a:spAutoFit/>
            </a:bodyPr>
            <a:lstStyle/>
            <a:p>
              <a:pPr>
                <a:lnSpc>
                  <a:spcPts val="1050"/>
                </a:lnSpc>
              </a:pPr>
              <a:r>
                <a:rPr lang="en-US" sz="1000" b="1" dirty="0"/>
                <a:t>1914</a:t>
              </a:r>
              <a:r>
                <a:rPr lang="en-US" sz="1000" dirty="0"/>
                <a:t> - BASF builds first Ag R&amp;D facility</a:t>
              </a:r>
              <a:endParaRPr lang="en-US" sz="1000" i="1" dirty="0"/>
            </a:p>
          </p:txBody>
        </p:sp>
        <p:cxnSp>
          <p:nvCxnSpPr>
            <p:cNvPr id="134" name="Straight Connector 133">
              <a:extLst>
                <a:ext uri="{FF2B5EF4-FFF2-40B4-BE49-F238E27FC236}">
                  <a16:creationId xmlns:a16="http://schemas.microsoft.com/office/drawing/2014/main" id="{859B7453-3146-CC41-96C8-611F6E64CA80}"/>
                </a:ext>
              </a:extLst>
            </p:cNvPr>
            <p:cNvCxnSpPr>
              <a:cxnSpLocks/>
            </p:cNvCxnSpPr>
            <p:nvPr/>
          </p:nvCxnSpPr>
          <p:spPr>
            <a:xfrm>
              <a:off x="3932767" y="30130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89" name="1881 teal">
            <a:extLst>
              <a:ext uri="{FF2B5EF4-FFF2-40B4-BE49-F238E27FC236}">
                <a16:creationId xmlns:a16="http://schemas.microsoft.com/office/drawing/2014/main" id="{47B12384-67EF-A543-97F6-08D6BDE2C421}"/>
              </a:ext>
            </a:extLst>
          </p:cNvPr>
          <p:cNvGrpSpPr/>
          <p:nvPr/>
        </p:nvGrpSpPr>
        <p:grpSpPr>
          <a:xfrm>
            <a:off x="3196294" y="2815425"/>
            <a:ext cx="1470638" cy="515526"/>
            <a:chOff x="3801979" y="2913474"/>
            <a:chExt cx="1470638" cy="515526"/>
          </a:xfrm>
        </p:grpSpPr>
        <p:sp>
          <p:nvSpPr>
            <p:cNvPr id="190" name="Oval 189">
              <a:extLst>
                <a:ext uri="{FF2B5EF4-FFF2-40B4-BE49-F238E27FC236}">
                  <a16:creationId xmlns:a16="http://schemas.microsoft.com/office/drawing/2014/main" id="{F170026C-1821-0A44-AA9C-8D5BE7B51A16}"/>
                </a:ext>
              </a:extLst>
            </p:cNvPr>
            <p:cNvSpPr/>
            <p:nvPr/>
          </p:nvSpPr>
          <p:spPr>
            <a:xfrm>
              <a:off x="3801979" y="2930783"/>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TextBox 190">
              <a:extLst>
                <a:ext uri="{FF2B5EF4-FFF2-40B4-BE49-F238E27FC236}">
                  <a16:creationId xmlns:a16="http://schemas.microsoft.com/office/drawing/2014/main" id="{1E1AE9AB-EEB4-F343-9D5E-ACCC6C5370CF}"/>
                </a:ext>
              </a:extLst>
            </p:cNvPr>
            <p:cNvSpPr txBox="1"/>
            <p:nvPr/>
          </p:nvSpPr>
          <p:spPr>
            <a:xfrm>
              <a:off x="3901988" y="2913474"/>
              <a:ext cx="1370629" cy="515526"/>
            </a:xfrm>
            <a:prstGeom prst="rect">
              <a:avLst/>
            </a:prstGeom>
            <a:noFill/>
          </p:spPr>
          <p:txBody>
            <a:bodyPr wrap="square" lIns="182880" rtlCol="0">
              <a:spAutoFit/>
            </a:bodyPr>
            <a:lstStyle/>
            <a:p>
              <a:pPr>
                <a:lnSpc>
                  <a:spcPts val="1050"/>
                </a:lnSpc>
              </a:pPr>
              <a:r>
                <a:rPr lang="en-US" sz="1000" b="1" dirty="0"/>
                <a:t>1881</a:t>
              </a:r>
              <a:r>
                <a:rPr lang="en-US" sz="1000" dirty="0"/>
                <a:t> - Pasteur demonstration of anthrax vaccine</a:t>
              </a:r>
              <a:endParaRPr lang="en-US" sz="1000" i="1" dirty="0"/>
            </a:p>
          </p:txBody>
        </p:sp>
        <p:cxnSp>
          <p:nvCxnSpPr>
            <p:cNvPr id="192" name="Straight Connector 191">
              <a:extLst>
                <a:ext uri="{FF2B5EF4-FFF2-40B4-BE49-F238E27FC236}">
                  <a16:creationId xmlns:a16="http://schemas.microsoft.com/office/drawing/2014/main" id="{690567A6-478A-744D-BFEE-B47E23527286}"/>
                </a:ext>
              </a:extLst>
            </p:cNvPr>
            <p:cNvCxnSpPr>
              <a:cxnSpLocks/>
            </p:cNvCxnSpPr>
            <p:nvPr/>
          </p:nvCxnSpPr>
          <p:spPr>
            <a:xfrm>
              <a:off x="3932767" y="301307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07" name="1862 orange">
            <a:extLst>
              <a:ext uri="{FF2B5EF4-FFF2-40B4-BE49-F238E27FC236}">
                <a16:creationId xmlns:a16="http://schemas.microsoft.com/office/drawing/2014/main" id="{7FE3F68E-C5B6-2347-978A-B2EC8FC919DA}"/>
              </a:ext>
            </a:extLst>
          </p:cNvPr>
          <p:cNvGrpSpPr/>
          <p:nvPr/>
        </p:nvGrpSpPr>
        <p:grpSpPr>
          <a:xfrm>
            <a:off x="3196294" y="2402951"/>
            <a:ext cx="1470638" cy="374461"/>
            <a:chOff x="3801979" y="2913474"/>
            <a:chExt cx="1470638" cy="374461"/>
          </a:xfrm>
        </p:grpSpPr>
        <p:sp>
          <p:nvSpPr>
            <p:cNvPr id="108" name="Oval 107">
              <a:extLst>
                <a:ext uri="{FF2B5EF4-FFF2-40B4-BE49-F238E27FC236}">
                  <a16:creationId xmlns:a16="http://schemas.microsoft.com/office/drawing/2014/main" id="{A97A0F69-9C08-7245-84A9-A1DA051893EA}"/>
                </a:ext>
              </a:extLst>
            </p:cNvPr>
            <p:cNvSpPr/>
            <p:nvPr/>
          </p:nvSpPr>
          <p:spPr>
            <a:xfrm>
              <a:off x="3801979" y="2930783"/>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TextBox 108">
              <a:extLst>
                <a:ext uri="{FF2B5EF4-FFF2-40B4-BE49-F238E27FC236}">
                  <a16:creationId xmlns:a16="http://schemas.microsoft.com/office/drawing/2014/main" id="{68F68D1C-F355-034C-9444-2E7958082B2F}"/>
                </a:ext>
              </a:extLst>
            </p:cNvPr>
            <p:cNvSpPr txBox="1"/>
            <p:nvPr/>
          </p:nvSpPr>
          <p:spPr>
            <a:xfrm>
              <a:off x="3901988" y="2913474"/>
              <a:ext cx="1370629" cy="374461"/>
            </a:xfrm>
            <a:prstGeom prst="rect">
              <a:avLst/>
            </a:prstGeom>
            <a:noFill/>
          </p:spPr>
          <p:txBody>
            <a:bodyPr wrap="square" lIns="182880" rtlCol="0">
              <a:spAutoFit/>
            </a:bodyPr>
            <a:lstStyle/>
            <a:p>
              <a:pPr>
                <a:lnSpc>
                  <a:spcPts val="1050"/>
                </a:lnSpc>
              </a:pPr>
              <a:r>
                <a:rPr lang="en-US" sz="1000" b="1" dirty="0"/>
                <a:t>1862</a:t>
              </a:r>
              <a:r>
                <a:rPr lang="en-US" sz="1000" dirty="0"/>
                <a:t> - Formation </a:t>
              </a:r>
              <a:br>
                <a:rPr lang="en-US" sz="1000" dirty="0"/>
              </a:br>
              <a:r>
                <a:rPr lang="en-US" sz="1000" dirty="0"/>
                <a:t>of USDA</a:t>
              </a:r>
              <a:endParaRPr lang="en-US" sz="1000" i="1" dirty="0"/>
            </a:p>
          </p:txBody>
        </p:sp>
        <p:cxnSp>
          <p:nvCxnSpPr>
            <p:cNvPr id="110" name="Straight Connector 109">
              <a:extLst>
                <a:ext uri="{FF2B5EF4-FFF2-40B4-BE49-F238E27FC236}">
                  <a16:creationId xmlns:a16="http://schemas.microsoft.com/office/drawing/2014/main" id="{BEA3C668-0E8B-9845-9A1D-6EA89EE27681}"/>
                </a:ext>
              </a:extLst>
            </p:cNvPr>
            <p:cNvCxnSpPr>
              <a:cxnSpLocks/>
            </p:cNvCxnSpPr>
            <p:nvPr/>
          </p:nvCxnSpPr>
          <p:spPr>
            <a:xfrm>
              <a:off x="3932767" y="30130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27" name="1884 green">
            <a:extLst>
              <a:ext uri="{FF2B5EF4-FFF2-40B4-BE49-F238E27FC236}">
                <a16:creationId xmlns:a16="http://schemas.microsoft.com/office/drawing/2014/main" id="{C548ACF6-F415-2C49-892C-5B71CD21D14E}"/>
              </a:ext>
            </a:extLst>
          </p:cNvPr>
          <p:cNvGrpSpPr/>
          <p:nvPr/>
        </p:nvGrpSpPr>
        <p:grpSpPr>
          <a:xfrm>
            <a:off x="3196294" y="1731065"/>
            <a:ext cx="1470638" cy="656590"/>
            <a:chOff x="3801979" y="2913474"/>
            <a:chExt cx="1470638" cy="656590"/>
          </a:xfrm>
        </p:grpSpPr>
        <p:sp>
          <p:nvSpPr>
            <p:cNvPr id="128" name="Oval 127">
              <a:extLst>
                <a:ext uri="{FF2B5EF4-FFF2-40B4-BE49-F238E27FC236}">
                  <a16:creationId xmlns:a16="http://schemas.microsoft.com/office/drawing/2014/main" id="{E1D8889F-256C-F74E-83DF-78C1DFF71A57}"/>
                </a:ext>
              </a:extLst>
            </p:cNvPr>
            <p:cNvSpPr/>
            <p:nvPr/>
          </p:nvSpPr>
          <p:spPr>
            <a:xfrm>
              <a:off x="3801979" y="293078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TextBox 128">
              <a:extLst>
                <a:ext uri="{FF2B5EF4-FFF2-40B4-BE49-F238E27FC236}">
                  <a16:creationId xmlns:a16="http://schemas.microsoft.com/office/drawing/2014/main" id="{3EFFFF92-438B-F74F-BA0E-363CBA3AF886}"/>
                </a:ext>
              </a:extLst>
            </p:cNvPr>
            <p:cNvSpPr txBox="1"/>
            <p:nvPr/>
          </p:nvSpPr>
          <p:spPr>
            <a:xfrm>
              <a:off x="3901988" y="2913474"/>
              <a:ext cx="1370629" cy="656590"/>
            </a:xfrm>
            <a:prstGeom prst="rect">
              <a:avLst/>
            </a:prstGeom>
            <a:noFill/>
          </p:spPr>
          <p:txBody>
            <a:bodyPr wrap="square" lIns="182880" rtlCol="0">
              <a:spAutoFit/>
            </a:bodyPr>
            <a:lstStyle/>
            <a:p>
              <a:pPr>
                <a:lnSpc>
                  <a:spcPts val="1050"/>
                </a:lnSpc>
              </a:pPr>
              <a:r>
                <a:rPr lang="en-US" sz="1000" b="1" dirty="0"/>
                <a:t>1884</a:t>
              </a:r>
              <a:r>
                <a:rPr lang="en-US" sz="1000" dirty="0"/>
                <a:t> - Ciba started as a silk-dyeing business in Basel, Switzerland</a:t>
              </a:r>
              <a:endParaRPr lang="en-US" sz="1000" i="1" dirty="0"/>
            </a:p>
          </p:txBody>
        </p:sp>
        <p:cxnSp>
          <p:nvCxnSpPr>
            <p:cNvPr id="130" name="Straight Connector 129">
              <a:extLst>
                <a:ext uri="{FF2B5EF4-FFF2-40B4-BE49-F238E27FC236}">
                  <a16:creationId xmlns:a16="http://schemas.microsoft.com/office/drawing/2014/main" id="{81D85FA0-CB0A-2741-B708-6A3E6009E5BF}"/>
                </a:ext>
              </a:extLst>
            </p:cNvPr>
            <p:cNvCxnSpPr>
              <a:cxnSpLocks/>
            </p:cNvCxnSpPr>
            <p:nvPr/>
          </p:nvCxnSpPr>
          <p:spPr>
            <a:xfrm>
              <a:off x="3932767" y="30130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04" name="1876 green">
            <a:extLst>
              <a:ext uri="{FF2B5EF4-FFF2-40B4-BE49-F238E27FC236}">
                <a16:creationId xmlns:a16="http://schemas.microsoft.com/office/drawing/2014/main" id="{B9FC44CA-3A04-0D4C-8529-4748654A7E2C}"/>
              </a:ext>
            </a:extLst>
          </p:cNvPr>
          <p:cNvGrpSpPr/>
          <p:nvPr/>
        </p:nvGrpSpPr>
        <p:grpSpPr>
          <a:xfrm>
            <a:off x="3196294" y="1181100"/>
            <a:ext cx="1470638" cy="515526"/>
            <a:chOff x="3801979" y="2913474"/>
            <a:chExt cx="1470638" cy="515526"/>
          </a:xfrm>
        </p:grpSpPr>
        <p:sp>
          <p:nvSpPr>
            <p:cNvPr id="105" name="Oval 104">
              <a:extLst>
                <a:ext uri="{FF2B5EF4-FFF2-40B4-BE49-F238E27FC236}">
                  <a16:creationId xmlns:a16="http://schemas.microsoft.com/office/drawing/2014/main" id="{20DCAA9F-A5D6-974F-91D7-00983A4F06C8}"/>
                </a:ext>
              </a:extLst>
            </p:cNvPr>
            <p:cNvSpPr/>
            <p:nvPr/>
          </p:nvSpPr>
          <p:spPr>
            <a:xfrm>
              <a:off x="3801979" y="293078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7D9BD469-FB54-C04F-B867-A414B0F2341B}"/>
                </a:ext>
              </a:extLst>
            </p:cNvPr>
            <p:cNvSpPr txBox="1"/>
            <p:nvPr/>
          </p:nvSpPr>
          <p:spPr>
            <a:xfrm>
              <a:off x="3901988" y="2913474"/>
              <a:ext cx="1370629" cy="515526"/>
            </a:xfrm>
            <a:prstGeom prst="rect">
              <a:avLst/>
            </a:prstGeom>
            <a:noFill/>
          </p:spPr>
          <p:txBody>
            <a:bodyPr wrap="square" lIns="182880" rtlCol="0">
              <a:spAutoFit/>
            </a:bodyPr>
            <a:lstStyle/>
            <a:p>
              <a:pPr>
                <a:lnSpc>
                  <a:spcPts val="1050"/>
                </a:lnSpc>
              </a:pPr>
              <a:r>
                <a:rPr lang="en-US" sz="1000" b="1" dirty="0"/>
                <a:t>1876</a:t>
              </a:r>
              <a:r>
                <a:rPr lang="en-US" sz="1000" dirty="0"/>
                <a:t> - Sandoz founded in Basel, Switzerland</a:t>
              </a:r>
              <a:endParaRPr lang="en-US" sz="1000" i="1" dirty="0"/>
            </a:p>
          </p:txBody>
        </p:sp>
        <p:cxnSp>
          <p:nvCxnSpPr>
            <p:cNvPr id="126" name="Straight Connector 125">
              <a:extLst>
                <a:ext uri="{FF2B5EF4-FFF2-40B4-BE49-F238E27FC236}">
                  <a16:creationId xmlns:a16="http://schemas.microsoft.com/office/drawing/2014/main" id="{12B5AC86-91A2-9447-9F24-E2B6FBF22CA4}"/>
                </a:ext>
              </a:extLst>
            </p:cNvPr>
            <p:cNvCxnSpPr>
              <a:cxnSpLocks/>
            </p:cNvCxnSpPr>
            <p:nvPr/>
          </p:nvCxnSpPr>
          <p:spPr>
            <a:xfrm>
              <a:off x="3932767" y="30130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85" name="1761 teal">
            <a:extLst>
              <a:ext uri="{FF2B5EF4-FFF2-40B4-BE49-F238E27FC236}">
                <a16:creationId xmlns:a16="http://schemas.microsoft.com/office/drawing/2014/main" id="{548013BA-3EDA-4946-BA7F-2B4BD4B64181}"/>
              </a:ext>
            </a:extLst>
          </p:cNvPr>
          <p:cNvGrpSpPr/>
          <p:nvPr/>
        </p:nvGrpSpPr>
        <p:grpSpPr>
          <a:xfrm>
            <a:off x="1333700" y="1865245"/>
            <a:ext cx="1470638" cy="515526"/>
            <a:chOff x="3801979" y="2913474"/>
            <a:chExt cx="1470638" cy="515526"/>
          </a:xfrm>
        </p:grpSpPr>
        <p:sp>
          <p:nvSpPr>
            <p:cNvPr id="186" name="Oval 185">
              <a:extLst>
                <a:ext uri="{FF2B5EF4-FFF2-40B4-BE49-F238E27FC236}">
                  <a16:creationId xmlns:a16="http://schemas.microsoft.com/office/drawing/2014/main" id="{70D6CD41-4D9E-DA41-9098-9C0D4EFC6414}"/>
                </a:ext>
              </a:extLst>
            </p:cNvPr>
            <p:cNvSpPr/>
            <p:nvPr/>
          </p:nvSpPr>
          <p:spPr>
            <a:xfrm>
              <a:off x="3801979" y="2930783"/>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TextBox 186">
              <a:extLst>
                <a:ext uri="{FF2B5EF4-FFF2-40B4-BE49-F238E27FC236}">
                  <a16:creationId xmlns:a16="http://schemas.microsoft.com/office/drawing/2014/main" id="{DE8F2C8D-DF83-8D48-930F-3FA01D2D98FF}"/>
                </a:ext>
              </a:extLst>
            </p:cNvPr>
            <p:cNvSpPr txBox="1"/>
            <p:nvPr/>
          </p:nvSpPr>
          <p:spPr>
            <a:xfrm>
              <a:off x="3901988" y="2913474"/>
              <a:ext cx="1370629" cy="515526"/>
            </a:xfrm>
            <a:prstGeom prst="rect">
              <a:avLst/>
            </a:prstGeom>
            <a:noFill/>
          </p:spPr>
          <p:txBody>
            <a:bodyPr wrap="square" lIns="182880" rtlCol="0">
              <a:spAutoFit/>
            </a:bodyPr>
            <a:lstStyle/>
            <a:p>
              <a:pPr>
                <a:lnSpc>
                  <a:spcPts val="1050"/>
                </a:lnSpc>
              </a:pPr>
              <a:r>
                <a:rPr lang="en-US" sz="1000" b="1" dirty="0"/>
                <a:t>1761</a:t>
              </a:r>
              <a:r>
                <a:rPr lang="en-US" sz="1000" dirty="0"/>
                <a:t> - First veterinary school in world - Lyon France</a:t>
              </a:r>
              <a:endParaRPr lang="en-US" sz="1000" i="1" dirty="0"/>
            </a:p>
          </p:txBody>
        </p:sp>
        <p:cxnSp>
          <p:nvCxnSpPr>
            <p:cNvPr id="188" name="Straight Connector 187">
              <a:extLst>
                <a:ext uri="{FF2B5EF4-FFF2-40B4-BE49-F238E27FC236}">
                  <a16:creationId xmlns:a16="http://schemas.microsoft.com/office/drawing/2014/main" id="{209930D1-72E9-204C-B36E-1052997922E6}"/>
                </a:ext>
              </a:extLst>
            </p:cNvPr>
            <p:cNvCxnSpPr>
              <a:cxnSpLocks/>
            </p:cNvCxnSpPr>
            <p:nvPr/>
          </p:nvCxnSpPr>
          <p:spPr>
            <a:xfrm>
              <a:off x="3932767" y="301307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97" name="1758 green">
            <a:extLst>
              <a:ext uri="{FF2B5EF4-FFF2-40B4-BE49-F238E27FC236}">
                <a16:creationId xmlns:a16="http://schemas.microsoft.com/office/drawing/2014/main" id="{7649C36D-E6C9-274A-AD85-1E2FF4253232}"/>
              </a:ext>
            </a:extLst>
          </p:cNvPr>
          <p:cNvGrpSpPr/>
          <p:nvPr/>
        </p:nvGrpSpPr>
        <p:grpSpPr>
          <a:xfrm>
            <a:off x="1333700" y="1181100"/>
            <a:ext cx="1470638" cy="656590"/>
            <a:chOff x="3801979" y="2913474"/>
            <a:chExt cx="1470638" cy="656590"/>
          </a:xfrm>
        </p:grpSpPr>
        <p:sp>
          <p:nvSpPr>
            <p:cNvPr id="98" name="Oval 97">
              <a:extLst>
                <a:ext uri="{FF2B5EF4-FFF2-40B4-BE49-F238E27FC236}">
                  <a16:creationId xmlns:a16="http://schemas.microsoft.com/office/drawing/2014/main" id="{A2AD01FE-5A31-624E-A35C-7E0480AA376C}"/>
                </a:ext>
              </a:extLst>
            </p:cNvPr>
            <p:cNvSpPr/>
            <p:nvPr/>
          </p:nvSpPr>
          <p:spPr>
            <a:xfrm>
              <a:off x="3801979" y="293078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89105E38-8803-4E4D-BE5E-A2F0DC7D3C2F}"/>
                </a:ext>
              </a:extLst>
            </p:cNvPr>
            <p:cNvSpPr txBox="1"/>
            <p:nvPr/>
          </p:nvSpPr>
          <p:spPr>
            <a:xfrm>
              <a:off x="3901988" y="2913474"/>
              <a:ext cx="1370629" cy="656590"/>
            </a:xfrm>
            <a:prstGeom prst="rect">
              <a:avLst/>
            </a:prstGeom>
            <a:noFill/>
          </p:spPr>
          <p:txBody>
            <a:bodyPr wrap="square" lIns="182880" rtlCol="0">
              <a:spAutoFit/>
            </a:bodyPr>
            <a:lstStyle/>
            <a:p>
              <a:pPr>
                <a:lnSpc>
                  <a:spcPts val="1050"/>
                </a:lnSpc>
              </a:pPr>
              <a:r>
                <a:rPr lang="en-US" sz="1000" b="1" dirty="0"/>
                <a:t>1758</a:t>
              </a:r>
              <a:r>
                <a:rPr lang="en-US" sz="1000" dirty="0"/>
                <a:t> - Johann Rudolf Geigy set up a chemist shop in Basel, Switzerland</a:t>
              </a:r>
              <a:endParaRPr lang="en-US" sz="1000" i="1" dirty="0"/>
            </a:p>
          </p:txBody>
        </p:sp>
        <p:cxnSp>
          <p:nvCxnSpPr>
            <p:cNvPr id="103" name="Straight Connector 102">
              <a:extLst>
                <a:ext uri="{FF2B5EF4-FFF2-40B4-BE49-F238E27FC236}">
                  <a16:creationId xmlns:a16="http://schemas.microsoft.com/office/drawing/2014/main" id="{C093934B-9C05-A34B-A2FC-8787116A01AB}"/>
                </a:ext>
              </a:extLst>
            </p:cNvPr>
            <p:cNvCxnSpPr>
              <a:cxnSpLocks/>
            </p:cNvCxnSpPr>
            <p:nvPr/>
          </p:nvCxnSpPr>
          <p:spPr>
            <a:xfrm>
              <a:off x="3932767" y="30130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205" name="1758 Green Box">
            <a:extLst>
              <a:ext uri="{FF2B5EF4-FFF2-40B4-BE49-F238E27FC236}">
                <a16:creationId xmlns:a16="http://schemas.microsoft.com/office/drawing/2014/main" id="{95DA4A1F-FFCA-804A-A632-DFD279818D03}"/>
              </a:ext>
            </a:extLst>
          </p:cNvPr>
          <p:cNvGrpSpPr/>
          <p:nvPr/>
        </p:nvGrpSpPr>
        <p:grpSpPr>
          <a:xfrm>
            <a:off x="8365064" y="1075267"/>
            <a:ext cx="3386667" cy="4222045"/>
            <a:chOff x="8365064" y="1075267"/>
            <a:chExt cx="3386667" cy="4222045"/>
          </a:xfrm>
        </p:grpSpPr>
        <p:sp>
          <p:nvSpPr>
            <p:cNvPr id="206" name="Box">
              <a:extLst>
                <a:ext uri="{FF2B5EF4-FFF2-40B4-BE49-F238E27FC236}">
                  <a16:creationId xmlns:a16="http://schemas.microsoft.com/office/drawing/2014/main" id="{6705C554-FA30-F24A-AAAA-D19206626E9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Geigy would eventually lead to the present-day Syngenta.</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4"/>
                </a:rPr>
                <a:t>http://www.fundinguniverse.com/company-histories/ciba-geigy-ltd-history/</a:t>
              </a:r>
              <a:endParaRPr lang="en-US" sz="1050" dirty="0">
                <a:solidFill>
                  <a:schemeClr val="tx1">
                    <a:lumMod val="75000"/>
                    <a:lumOff val="25000"/>
                  </a:schemeClr>
                </a:solidFill>
              </a:endParaRPr>
            </a:p>
            <a:p>
              <a:pPr>
                <a:spcAft>
                  <a:spcPts val="600"/>
                </a:spcAft>
              </a:pPr>
              <a:endParaRPr lang="en-US" dirty="0"/>
            </a:p>
          </p:txBody>
        </p:sp>
        <p:sp>
          <p:nvSpPr>
            <p:cNvPr id="207" name="done">
              <a:extLst>
                <a:ext uri="{FF2B5EF4-FFF2-40B4-BE49-F238E27FC236}">
                  <a16:creationId xmlns:a16="http://schemas.microsoft.com/office/drawing/2014/main" id="{6587F52B-16F2-9847-B634-DD076A57039A}"/>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09" name="1761 Teal Box">
            <a:extLst>
              <a:ext uri="{FF2B5EF4-FFF2-40B4-BE49-F238E27FC236}">
                <a16:creationId xmlns:a16="http://schemas.microsoft.com/office/drawing/2014/main" id="{F9C13FA3-4A99-6044-82DC-3649DC0E140D}"/>
              </a:ext>
            </a:extLst>
          </p:cNvPr>
          <p:cNvGrpSpPr/>
          <p:nvPr/>
        </p:nvGrpSpPr>
        <p:grpSpPr>
          <a:xfrm>
            <a:off x="8365064" y="1075267"/>
            <a:ext cx="3386667" cy="4222045"/>
            <a:chOff x="8365064" y="1075267"/>
            <a:chExt cx="3386667" cy="4222045"/>
          </a:xfrm>
        </p:grpSpPr>
        <p:sp>
          <p:nvSpPr>
            <p:cNvPr id="210" name="Box">
              <a:extLst>
                <a:ext uri="{FF2B5EF4-FFF2-40B4-BE49-F238E27FC236}">
                  <a16:creationId xmlns:a16="http://schemas.microsoft.com/office/drawing/2014/main" id="{4938770A-F983-A548-B678-6FA38EF991D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Veterinary training becomes science instead of art. First training focused </a:t>
              </a:r>
              <a:br>
                <a:rPr lang="en-US" sz="1400" dirty="0">
                  <a:solidFill>
                    <a:schemeClr val="tx1"/>
                  </a:solidFill>
                </a:rPr>
              </a:br>
              <a:r>
                <a:rPr lang="en-US" sz="1400" dirty="0">
                  <a:solidFill>
                    <a:schemeClr val="tx1"/>
                  </a:solidFill>
                </a:rPr>
                <a:t>on horses but then expanded to </a:t>
              </a:r>
              <a:br>
                <a:rPr lang="en-US" sz="1400" dirty="0">
                  <a:solidFill>
                    <a:schemeClr val="tx1"/>
                  </a:solidFill>
                </a:rPr>
              </a:br>
              <a:r>
                <a:rPr lang="en-US" sz="1400" dirty="0">
                  <a:solidFill>
                    <a:schemeClr val="tx1"/>
                  </a:solidFill>
                </a:rPr>
                <a:t>cattle, both of economic importance </a:t>
              </a:r>
              <a:br>
                <a:rPr lang="en-US" sz="1400" dirty="0">
                  <a:solidFill>
                    <a:schemeClr val="tx1"/>
                  </a:solidFill>
                </a:rPr>
              </a:br>
              <a:r>
                <a:rPr lang="en-US" sz="1400" dirty="0">
                  <a:solidFill>
                    <a:schemeClr val="tx1"/>
                  </a:solidFill>
                </a:rPr>
                <a:t>to society.</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5"/>
                </a:rPr>
                <a:t>https://www.avma.org/News/JAVMANews/Pages/110101a.aspx</a:t>
              </a:r>
              <a:r>
                <a:rPr lang="en-US" sz="1050" dirty="0">
                  <a:solidFill>
                    <a:schemeClr val="tx1">
                      <a:lumMod val="75000"/>
                      <a:lumOff val="25000"/>
                    </a:schemeClr>
                  </a:solidFill>
                </a:rPr>
                <a:t> </a:t>
              </a:r>
              <a:endParaRPr lang="en-US" dirty="0"/>
            </a:p>
          </p:txBody>
        </p:sp>
        <p:sp>
          <p:nvSpPr>
            <p:cNvPr id="211" name="done">
              <a:extLst>
                <a:ext uri="{FF2B5EF4-FFF2-40B4-BE49-F238E27FC236}">
                  <a16:creationId xmlns:a16="http://schemas.microsoft.com/office/drawing/2014/main" id="{9496A775-4959-434F-9AA1-0ADA8E42CD6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12" name="1876 Green Box">
            <a:extLst>
              <a:ext uri="{FF2B5EF4-FFF2-40B4-BE49-F238E27FC236}">
                <a16:creationId xmlns:a16="http://schemas.microsoft.com/office/drawing/2014/main" id="{3E6D60AA-ED44-514D-9A8F-BA64458FDEE9}"/>
              </a:ext>
            </a:extLst>
          </p:cNvPr>
          <p:cNvGrpSpPr/>
          <p:nvPr/>
        </p:nvGrpSpPr>
        <p:grpSpPr>
          <a:xfrm>
            <a:off x="8365064" y="1075267"/>
            <a:ext cx="3386667" cy="4222045"/>
            <a:chOff x="8365064" y="1075267"/>
            <a:chExt cx="3386667" cy="4222045"/>
          </a:xfrm>
        </p:grpSpPr>
        <p:sp>
          <p:nvSpPr>
            <p:cNvPr id="213" name="Box">
              <a:extLst>
                <a:ext uri="{FF2B5EF4-FFF2-40B4-BE49-F238E27FC236}">
                  <a16:creationId xmlns:a16="http://schemas.microsoft.com/office/drawing/2014/main" id="{CB3CEEA2-9739-194B-8FFE-93E63DD7462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Starting as a small chemical company and moving to pharmaceutical research that would later merge </a:t>
              </a:r>
              <a:br>
                <a:rPr lang="en-US" sz="1400" dirty="0">
                  <a:solidFill>
                    <a:schemeClr val="tx1"/>
                  </a:solidFill>
                </a:rPr>
              </a:br>
              <a:r>
                <a:rPr lang="en-US" sz="1400" dirty="0">
                  <a:solidFill>
                    <a:schemeClr val="tx1"/>
                  </a:solidFill>
                </a:rPr>
                <a:t>with Ciba-Geigy to become Novartis.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6"/>
                </a:rPr>
                <a:t>https://www.sandoz.com/about-us/who-we-are/sandoz-brand</a:t>
              </a:r>
              <a:r>
                <a:rPr lang="en-US" sz="1050" dirty="0">
                  <a:solidFill>
                    <a:schemeClr val="tx1">
                      <a:lumMod val="75000"/>
                      <a:lumOff val="25000"/>
                    </a:schemeClr>
                  </a:solidFill>
                </a:rPr>
                <a:t> </a:t>
              </a:r>
              <a:endParaRPr lang="en-US" dirty="0"/>
            </a:p>
          </p:txBody>
        </p:sp>
        <p:sp>
          <p:nvSpPr>
            <p:cNvPr id="214" name="done">
              <a:extLst>
                <a:ext uri="{FF2B5EF4-FFF2-40B4-BE49-F238E27FC236}">
                  <a16:creationId xmlns:a16="http://schemas.microsoft.com/office/drawing/2014/main" id="{07149135-B47A-9D41-ACF9-A1D8E285BA9A}"/>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15" name="1884 Green Box">
            <a:extLst>
              <a:ext uri="{FF2B5EF4-FFF2-40B4-BE49-F238E27FC236}">
                <a16:creationId xmlns:a16="http://schemas.microsoft.com/office/drawing/2014/main" id="{76202975-F48A-3544-8A9A-D7C156C6851C}"/>
              </a:ext>
            </a:extLst>
          </p:cNvPr>
          <p:cNvGrpSpPr/>
          <p:nvPr/>
        </p:nvGrpSpPr>
        <p:grpSpPr>
          <a:xfrm>
            <a:off x="8365064" y="1075267"/>
            <a:ext cx="3386667" cy="4222045"/>
            <a:chOff x="8365064" y="1075267"/>
            <a:chExt cx="3386667" cy="4222045"/>
          </a:xfrm>
        </p:grpSpPr>
        <p:sp>
          <p:nvSpPr>
            <p:cNvPr id="216" name="Box">
              <a:extLst>
                <a:ext uri="{FF2B5EF4-FFF2-40B4-BE49-F238E27FC236}">
                  <a16:creationId xmlns:a16="http://schemas.microsoft.com/office/drawing/2014/main" id="{4A23A1B2-4B46-4347-A74A-7A8543ADDB5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Ciba would join with Geigy and become Ciba-Geigy.</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7"/>
                </a:rPr>
                <a:t>https://www.britannica.com/topic/Ciba-Geigy-AG</a:t>
              </a:r>
              <a:r>
                <a:rPr lang="en-US" sz="1050" dirty="0">
                  <a:solidFill>
                    <a:schemeClr val="tx1">
                      <a:lumMod val="75000"/>
                      <a:lumOff val="25000"/>
                    </a:schemeClr>
                  </a:solidFill>
                </a:rPr>
                <a:t> </a:t>
              </a:r>
              <a:endParaRPr lang="en-US" dirty="0"/>
            </a:p>
          </p:txBody>
        </p:sp>
        <p:sp>
          <p:nvSpPr>
            <p:cNvPr id="217" name="done">
              <a:extLst>
                <a:ext uri="{FF2B5EF4-FFF2-40B4-BE49-F238E27FC236}">
                  <a16:creationId xmlns:a16="http://schemas.microsoft.com/office/drawing/2014/main" id="{3AE6FCE0-54B7-F446-93C7-BC4001011918}"/>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69" name="1862 Orange Box">
            <a:extLst>
              <a:ext uri="{FF2B5EF4-FFF2-40B4-BE49-F238E27FC236}">
                <a16:creationId xmlns:a16="http://schemas.microsoft.com/office/drawing/2014/main" id="{819979DC-4F24-D744-B004-EF97001A6DDE}"/>
              </a:ext>
            </a:extLst>
          </p:cNvPr>
          <p:cNvGrpSpPr/>
          <p:nvPr/>
        </p:nvGrpSpPr>
        <p:grpSpPr>
          <a:xfrm>
            <a:off x="8365064" y="1075267"/>
            <a:ext cx="3386667" cy="4222045"/>
            <a:chOff x="8365064" y="1075267"/>
            <a:chExt cx="3386667" cy="4222045"/>
          </a:xfrm>
        </p:grpSpPr>
        <p:sp>
          <p:nvSpPr>
            <p:cNvPr id="70" name="Box">
              <a:extLst>
                <a:ext uri="{FF2B5EF4-FFF2-40B4-BE49-F238E27FC236}">
                  <a16:creationId xmlns:a16="http://schemas.microsoft.com/office/drawing/2014/main" id="{ADE6A098-1E2A-6442-B656-1B71DF28418A}"/>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On May 15, 1862, President Lincoln signed legislation to establish the USDA and two and a half years later </a:t>
              </a:r>
              <a:br>
                <a:rPr lang="en-US" sz="1400" dirty="0">
                  <a:solidFill>
                    <a:schemeClr val="tx1"/>
                  </a:solidFill>
                </a:rPr>
              </a:br>
              <a:r>
                <a:rPr lang="en-US" sz="1400" dirty="0">
                  <a:solidFill>
                    <a:schemeClr val="tx1"/>
                  </a:solidFill>
                </a:rPr>
                <a:t>in his final message to Congress, Lincoln called USDA "The People's Department." Through our work </a:t>
              </a:r>
              <a:br>
                <a:rPr lang="en-US" sz="1400" dirty="0">
                  <a:solidFill>
                    <a:schemeClr val="tx1"/>
                  </a:solidFill>
                </a:rPr>
              </a:br>
              <a:r>
                <a:rPr lang="en-US" sz="1400" dirty="0">
                  <a:solidFill>
                    <a:schemeClr val="tx1"/>
                  </a:solidFill>
                </a:rPr>
                <a:t>on food, agriculture, economic development, science, natural resource conservation and other issues, USDA has impacted the lives </a:t>
              </a:r>
              <a:br>
                <a:rPr lang="en-US" sz="1400" dirty="0">
                  <a:solidFill>
                    <a:schemeClr val="tx1"/>
                  </a:solidFill>
                </a:rPr>
              </a:br>
              <a:r>
                <a:rPr lang="en-US" sz="1400" dirty="0">
                  <a:solidFill>
                    <a:schemeClr val="tx1"/>
                  </a:solidFill>
                </a:rPr>
                <a:t>of generations of Americans.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8"/>
                </a:rPr>
                <a:t>www.epa.gov/history/origins-epa</a:t>
              </a:r>
              <a:r>
                <a:rPr lang="en-US" sz="1050" dirty="0">
                  <a:solidFill>
                    <a:schemeClr val="tx1">
                      <a:lumMod val="75000"/>
                      <a:lumOff val="25000"/>
                    </a:schemeClr>
                  </a:solidFill>
                </a:rPr>
                <a:t>  and </a:t>
              </a:r>
              <a:r>
                <a:rPr lang="en-US" sz="1050" dirty="0">
                  <a:solidFill>
                    <a:schemeClr val="tx1">
                      <a:lumMod val="75000"/>
                      <a:lumOff val="25000"/>
                    </a:schemeClr>
                  </a:solidFill>
                  <a:hlinkClick r:id="rId9"/>
                </a:rPr>
                <a:t>https://www.usda.gov/our-agency/about-usda</a:t>
              </a:r>
              <a:r>
                <a:rPr lang="en-US" sz="1050" dirty="0">
                  <a:solidFill>
                    <a:schemeClr val="tx1">
                      <a:lumMod val="75000"/>
                      <a:lumOff val="25000"/>
                    </a:schemeClr>
                  </a:solidFill>
                </a:rPr>
                <a:t> </a:t>
              </a:r>
              <a:endParaRPr lang="en-US" dirty="0"/>
            </a:p>
          </p:txBody>
        </p:sp>
        <p:sp>
          <p:nvSpPr>
            <p:cNvPr id="71" name="done">
              <a:extLst>
                <a:ext uri="{FF2B5EF4-FFF2-40B4-BE49-F238E27FC236}">
                  <a16:creationId xmlns:a16="http://schemas.microsoft.com/office/drawing/2014/main" id="{849E1CD1-B8D1-7C45-BBF4-2A7E926C5A6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18" name="1881 Teal Box">
            <a:extLst>
              <a:ext uri="{FF2B5EF4-FFF2-40B4-BE49-F238E27FC236}">
                <a16:creationId xmlns:a16="http://schemas.microsoft.com/office/drawing/2014/main" id="{42A1C908-2980-604C-BA6B-764C82564696}"/>
              </a:ext>
            </a:extLst>
          </p:cNvPr>
          <p:cNvGrpSpPr/>
          <p:nvPr/>
        </p:nvGrpSpPr>
        <p:grpSpPr>
          <a:xfrm>
            <a:off x="8365064" y="1075267"/>
            <a:ext cx="3386667" cy="4222045"/>
            <a:chOff x="8365064" y="1075267"/>
            <a:chExt cx="3386667" cy="4222045"/>
          </a:xfrm>
        </p:grpSpPr>
        <p:sp>
          <p:nvSpPr>
            <p:cNvPr id="219" name="Box">
              <a:extLst>
                <a:ext uri="{FF2B5EF4-FFF2-40B4-BE49-F238E27FC236}">
                  <a16:creationId xmlns:a16="http://schemas.microsoft.com/office/drawing/2014/main" id="{B3EA4419-0EE8-3548-BCF3-6D078AAEDF6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Development of the vaccine </a:t>
              </a:r>
              <a:br>
                <a:rPr lang="en-US" sz="1400" dirty="0">
                  <a:solidFill>
                    <a:schemeClr val="tx1"/>
                  </a:solidFill>
                </a:rPr>
              </a:br>
              <a:r>
                <a:rPr lang="en-US" sz="1400" dirty="0">
                  <a:solidFill>
                    <a:schemeClr val="tx1"/>
                  </a:solidFill>
                </a:rPr>
                <a:t>represents public health and economic importance for minimizing diseases.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0"/>
                </a:rPr>
                <a:t>https://www.passporthealthusa.com/2015/08/louis-pasteur-anthrax-and-rabies/</a:t>
              </a:r>
              <a:r>
                <a:rPr lang="en-US" sz="1050" dirty="0">
                  <a:solidFill>
                    <a:schemeClr val="tx1">
                      <a:lumMod val="75000"/>
                      <a:lumOff val="25000"/>
                    </a:schemeClr>
                  </a:solidFill>
                </a:rPr>
                <a:t> </a:t>
              </a:r>
              <a:endParaRPr lang="en-US" dirty="0"/>
            </a:p>
          </p:txBody>
        </p:sp>
        <p:sp>
          <p:nvSpPr>
            <p:cNvPr id="220" name="done">
              <a:extLst>
                <a:ext uri="{FF2B5EF4-FFF2-40B4-BE49-F238E27FC236}">
                  <a16:creationId xmlns:a16="http://schemas.microsoft.com/office/drawing/2014/main" id="{421F9AE7-1752-C94C-8B87-DB842B469083}"/>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21" name="1914 Green Box">
            <a:extLst>
              <a:ext uri="{FF2B5EF4-FFF2-40B4-BE49-F238E27FC236}">
                <a16:creationId xmlns:a16="http://schemas.microsoft.com/office/drawing/2014/main" id="{F234CC90-5088-AD4F-82BD-BEBD1708F111}"/>
              </a:ext>
            </a:extLst>
          </p:cNvPr>
          <p:cNvGrpSpPr/>
          <p:nvPr/>
        </p:nvGrpSpPr>
        <p:grpSpPr>
          <a:xfrm>
            <a:off x="8365064" y="1075267"/>
            <a:ext cx="3386667" cy="4222045"/>
            <a:chOff x="8365064" y="1075267"/>
            <a:chExt cx="3386667" cy="4222045"/>
          </a:xfrm>
        </p:grpSpPr>
        <p:sp>
          <p:nvSpPr>
            <p:cNvPr id="222" name="Box">
              <a:extLst>
                <a:ext uri="{FF2B5EF4-FFF2-40B4-BE49-F238E27FC236}">
                  <a16:creationId xmlns:a16="http://schemas.microsoft.com/office/drawing/2014/main" id="{88367C00-D880-5940-8EDF-7FAA081F56C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250" dirty="0">
                  <a:solidFill>
                    <a:schemeClr val="tx1"/>
                  </a:solidFill>
                </a:rPr>
                <a:t>BASF built its Agricultural Research Station (research and farm buildings on 225 ha) in </a:t>
              </a:r>
              <a:r>
                <a:rPr lang="en-US" sz="1250" dirty="0" err="1">
                  <a:solidFill>
                    <a:schemeClr val="tx1"/>
                  </a:solidFill>
                </a:rPr>
                <a:t>Limburgerhof</a:t>
              </a:r>
              <a:r>
                <a:rPr lang="en-US" sz="1250" dirty="0">
                  <a:solidFill>
                    <a:schemeClr val="tx1"/>
                  </a:solidFill>
                </a:rPr>
                <a:t>, located only about 10 km south of Ludwigshafen (it's first ammonia plant). Five employees started working there in the spring of 1914. They initiated the first trials with various plants, testing ammonium sulfate and sodium nitrate that was produced in-house. They wanted to find out whether these fertilizers were as effective as standard nitrogen fertilizers, such as manure or coking ammonia, from coal production. Agriculture R&amp;D is still conducted in </a:t>
              </a:r>
              <a:r>
                <a:rPr lang="en-US" sz="1250" dirty="0" err="1">
                  <a:solidFill>
                    <a:schemeClr val="tx1"/>
                  </a:solidFill>
                </a:rPr>
                <a:t>Limbergerhof</a:t>
              </a:r>
              <a:r>
                <a:rPr lang="en-US" sz="1250" dirty="0">
                  <a:solidFill>
                    <a:schemeClr val="tx1"/>
                  </a:solidFill>
                </a:rPr>
                <a:t> today.</a:t>
              </a:r>
            </a:p>
            <a:p>
              <a:pPr>
                <a:spcAft>
                  <a:spcPts val="600"/>
                </a:spcAft>
              </a:pPr>
              <a:r>
                <a:rPr lang="en-US" sz="1050" b="1" dirty="0">
                  <a:solidFill>
                    <a:schemeClr val="tx1">
                      <a:lumMod val="75000"/>
                      <a:lumOff val="25000"/>
                    </a:schemeClr>
                  </a:solidFill>
                </a:rPr>
                <a:t>Source:  </a:t>
              </a:r>
              <a:r>
                <a:rPr lang="en-US" sz="1050" b="1" dirty="0">
                  <a:solidFill>
                    <a:schemeClr val="tx1">
                      <a:lumMod val="75000"/>
                      <a:lumOff val="25000"/>
                    </a:schemeClr>
                  </a:solidFill>
                  <a:hlinkClick r:id="rId11"/>
                </a:rPr>
                <a:t>https://agriculture.basf.com/global/en/page/our-history.html</a:t>
              </a:r>
              <a:r>
                <a:rPr lang="en-US" sz="1050" b="1" dirty="0">
                  <a:solidFill>
                    <a:schemeClr val="tx1">
                      <a:lumMod val="75000"/>
                      <a:lumOff val="25000"/>
                    </a:schemeClr>
                  </a:solidFill>
                </a:rPr>
                <a:t> </a:t>
              </a:r>
              <a:br>
                <a:rPr lang="en-US" sz="1050" b="1" dirty="0">
                  <a:solidFill>
                    <a:schemeClr val="tx1">
                      <a:lumMod val="75000"/>
                      <a:lumOff val="25000"/>
                    </a:schemeClr>
                  </a:solidFill>
                </a:rPr>
              </a:br>
              <a:endParaRPr lang="en-US" dirty="0"/>
            </a:p>
          </p:txBody>
        </p:sp>
        <p:sp>
          <p:nvSpPr>
            <p:cNvPr id="223" name="done">
              <a:extLst>
                <a:ext uri="{FF2B5EF4-FFF2-40B4-BE49-F238E27FC236}">
                  <a16:creationId xmlns:a16="http://schemas.microsoft.com/office/drawing/2014/main" id="{B9A39268-CB05-794D-A6C9-45D1BAA38E98}"/>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24" name="1906 Orange Box">
            <a:extLst>
              <a:ext uri="{FF2B5EF4-FFF2-40B4-BE49-F238E27FC236}">
                <a16:creationId xmlns:a16="http://schemas.microsoft.com/office/drawing/2014/main" id="{7645F40D-3483-F64F-B462-C459F3A1941E}"/>
              </a:ext>
            </a:extLst>
          </p:cNvPr>
          <p:cNvGrpSpPr/>
          <p:nvPr/>
        </p:nvGrpSpPr>
        <p:grpSpPr>
          <a:xfrm>
            <a:off x="8365064" y="1075267"/>
            <a:ext cx="3386667" cy="4222045"/>
            <a:chOff x="8365064" y="1075267"/>
            <a:chExt cx="3386667" cy="4222045"/>
          </a:xfrm>
        </p:grpSpPr>
        <p:sp>
          <p:nvSpPr>
            <p:cNvPr id="225" name="Box">
              <a:extLst>
                <a:ext uri="{FF2B5EF4-FFF2-40B4-BE49-F238E27FC236}">
                  <a16:creationId xmlns:a16="http://schemas.microsoft.com/office/drawing/2014/main" id="{BA0310A5-8EA5-254F-B2B9-3821DBA9AE5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This law was the culmination of about 100 bills over a quarter-century that aimed to rein in long-standing, serious abuses in the consumer product marketplace.</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2"/>
                </a:rPr>
                <a:t>https://www.fda.gov/about-fda/fda-basics/when-and-why-was-fda-formed</a:t>
              </a:r>
              <a:r>
                <a:rPr lang="en-US" sz="1050" dirty="0">
                  <a:solidFill>
                    <a:schemeClr val="tx1">
                      <a:lumMod val="75000"/>
                      <a:lumOff val="25000"/>
                    </a:schemeClr>
                  </a:solidFill>
                </a:rPr>
                <a:t> </a:t>
              </a:r>
              <a:br>
                <a:rPr lang="en-US" sz="1050" b="1" dirty="0">
                  <a:solidFill>
                    <a:schemeClr val="tx1">
                      <a:lumMod val="75000"/>
                      <a:lumOff val="25000"/>
                    </a:schemeClr>
                  </a:solidFill>
                </a:rPr>
              </a:br>
              <a:endParaRPr lang="en-US" dirty="0"/>
            </a:p>
          </p:txBody>
        </p:sp>
        <p:sp>
          <p:nvSpPr>
            <p:cNvPr id="226" name="done">
              <a:extLst>
                <a:ext uri="{FF2B5EF4-FFF2-40B4-BE49-F238E27FC236}">
                  <a16:creationId xmlns:a16="http://schemas.microsoft.com/office/drawing/2014/main" id="{50E82940-F5E2-504F-9353-2B79B1E9B30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27" name="1935 Purple Box">
            <a:extLst>
              <a:ext uri="{FF2B5EF4-FFF2-40B4-BE49-F238E27FC236}">
                <a16:creationId xmlns:a16="http://schemas.microsoft.com/office/drawing/2014/main" id="{7F54D8D1-01BC-3446-A8AA-1682F5C88D2E}"/>
              </a:ext>
            </a:extLst>
          </p:cNvPr>
          <p:cNvGrpSpPr/>
          <p:nvPr/>
        </p:nvGrpSpPr>
        <p:grpSpPr>
          <a:xfrm>
            <a:off x="8365064" y="1075267"/>
            <a:ext cx="3386667" cy="4222045"/>
            <a:chOff x="8365064" y="1075267"/>
            <a:chExt cx="3386667" cy="4222045"/>
          </a:xfrm>
        </p:grpSpPr>
        <p:sp>
          <p:nvSpPr>
            <p:cNvPr id="228" name="Box">
              <a:extLst>
                <a:ext uri="{FF2B5EF4-FFF2-40B4-BE49-F238E27FC236}">
                  <a16:creationId xmlns:a16="http://schemas.microsoft.com/office/drawing/2014/main" id="{7BD3E103-CA70-384A-9B6C-51CD09F17BBD}"/>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After WW 1, Geigy conducted research to find moth poisons to protect wool. Then they expanded their research </a:t>
              </a:r>
              <a:br>
                <a:rPr lang="en-US" sz="1400" dirty="0">
                  <a:solidFill>
                    <a:schemeClr val="tx1"/>
                  </a:solidFill>
                </a:rPr>
              </a:br>
              <a:r>
                <a:rPr lang="en-US" sz="1400" dirty="0">
                  <a:solidFill>
                    <a:schemeClr val="tx1"/>
                  </a:solidFill>
                </a:rPr>
                <a:t>to find chemicals to use as seed disinfectants which lead to defining the research objective of synthesizing an insecticide.</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i="1" dirty="0">
                  <a:solidFill>
                    <a:schemeClr val="tx1">
                      <a:lumMod val="75000"/>
                      <a:lumOff val="25000"/>
                    </a:schemeClr>
                  </a:solidFill>
                </a:rPr>
                <a:t>Insects, Experts, and the Insecticide Crisis: the Quest for New Pest Management Strategies</a:t>
              </a:r>
              <a:r>
                <a:rPr lang="en-US" sz="1050" dirty="0">
                  <a:solidFill>
                    <a:schemeClr val="tx1">
                      <a:lumMod val="75000"/>
                      <a:lumOff val="25000"/>
                    </a:schemeClr>
                  </a:solidFill>
                </a:rPr>
                <a:t>, John H. Perkins  at </a:t>
              </a:r>
              <a:r>
                <a:rPr lang="en-US" sz="1050" dirty="0">
                  <a:solidFill>
                    <a:schemeClr val="tx1">
                      <a:lumMod val="75000"/>
                      <a:lumOff val="25000"/>
                    </a:schemeClr>
                  </a:solidFill>
                  <a:hlinkClick r:id="rId13"/>
                </a:rPr>
                <a:t>https://www.springer.com/gp/book/9781468440003</a:t>
              </a:r>
              <a:r>
                <a:rPr lang="en-US" sz="1050" dirty="0">
                  <a:solidFill>
                    <a:schemeClr val="tx1">
                      <a:lumMod val="75000"/>
                      <a:lumOff val="25000"/>
                    </a:schemeClr>
                  </a:solidFill>
                </a:rPr>
                <a:t> </a:t>
              </a:r>
            </a:p>
            <a:p>
              <a:pPr>
                <a:spcAft>
                  <a:spcPts val="600"/>
                </a:spcAft>
              </a:pPr>
              <a:br>
                <a:rPr lang="en-US" sz="1050" b="1" dirty="0">
                  <a:solidFill>
                    <a:schemeClr val="tx1">
                      <a:lumMod val="75000"/>
                      <a:lumOff val="25000"/>
                    </a:schemeClr>
                  </a:solidFill>
                </a:rPr>
              </a:br>
              <a:endParaRPr lang="en-US" dirty="0"/>
            </a:p>
          </p:txBody>
        </p:sp>
        <p:sp>
          <p:nvSpPr>
            <p:cNvPr id="229" name="done">
              <a:extLst>
                <a:ext uri="{FF2B5EF4-FFF2-40B4-BE49-F238E27FC236}">
                  <a16:creationId xmlns:a16="http://schemas.microsoft.com/office/drawing/2014/main" id="{4C88E98C-8942-F44E-B32E-FA08255BDCB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30" name="1939 Purple Box">
            <a:extLst>
              <a:ext uri="{FF2B5EF4-FFF2-40B4-BE49-F238E27FC236}">
                <a16:creationId xmlns:a16="http://schemas.microsoft.com/office/drawing/2014/main" id="{6F7BD6AC-8DCB-0549-8FEC-75C226A589ED}"/>
              </a:ext>
            </a:extLst>
          </p:cNvPr>
          <p:cNvGrpSpPr/>
          <p:nvPr/>
        </p:nvGrpSpPr>
        <p:grpSpPr>
          <a:xfrm>
            <a:off x="8365064" y="1075267"/>
            <a:ext cx="3386667" cy="4222045"/>
            <a:chOff x="8365064" y="1075267"/>
            <a:chExt cx="3386667" cy="4222045"/>
          </a:xfrm>
        </p:grpSpPr>
        <p:sp>
          <p:nvSpPr>
            <p:cNvPr id="231" name="Box">
              <a:extLst>
                <a:ext uri="{FF2B5EF4-FFF2-40B4-BE49-F238E27FC236}">
                  <a16:creationId xmlns:a16="http://schemas.microsoft.com/office/drawing/2014/main" id="{2A916BB4-597F-B54A-8455-0EF9740E913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DDT was used in the second half of World War II to control insect vectors for malaria and typhus </a:t>
              </a:r>
              <a:br>
                <a:rPr lang="en-US" sz="1400" dirty="0">
                  <a:solidFill>
                    <a:schemeClr val="tx1"/>
                  </a:solidFill>
                </a:rPr>
              </a:br>
              <a:r>
                <a:rPr lang="en-US" sz="1400" dirty="0">
                  <a:solidFill>
                    <a:schemeClr val="tx1"/>
                  </a:solidFill>
                </a:rPr>
                <a:t>among civilians and troops.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4"/>
                </a:rPr>
                <a:t>https://en.wikipedia.org/wiki/DDT</a:t>
              </a:r>
              <a:r>
                <a:rPr lang="en-US" sz="1050" dirty="0">
                  <a:solidFill>
                    <a:schemeClr val="tx1">
                      <a:lumMod val="75000"/>
                      <a:lumOff val="25000"/>
                    </a:schemeClr>
                  </a:solidFill>
                </a:rPr>
                <a:t> </a:t>
              </a:r>
              <a:br>
                <a:rPr lang="en-US" sz="1050" b="1" dirty="0">
                  <a:solidFill>
                    <a:schemeClr val="tx1">
                      <a:lumMod val="75000"/>
                      <a:lumOff val="25000"/>
                    </a:schemeClr>
                  </a:solidFill>
                </a:rPr>
              </a:br>
              <a:endParaRPr lang="en-US" dirty="0"/>
            </a:p>
          </p:txBody>
        </p:sp>
        <p:sp>
          <p:nvSpPr>
            <p:cNvPr id="232" name="done">
              <a:extLst>
                <a:ext uri="{FF2B5EF4-FFF2-40B4-BE49-F238E27FC236}">
                  <a16:creationId xmlns:a16="http://schemas.microsoft.com/office/drawing/2014/main" id="{AF364A27-ABF8-1B4A-852E-9797312F71BA}"/>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33" name="1940 Purple Box">
            <a:extLst>
              <a:ext uri="{FF2B5EF4-FFF2-40B4-BE49-F238E27FC236}">
                <a16:creationId xmlns:a16="http://schemas.microsoft.com/office/drawing/2014/main" id="{5E429D27-0EDB-3648-8A42-D56ED3B7F96E}"/>
              </a:ext>
            </a:extLst>
          </p:cNvPr>
          <p:cNvGrpSpPr/>
          <p:nvPr/>
        </p:nvGrpSpPr>
        <p:grpSpPr>
          <a:xfrm>
            <a:off x="8365064" y="1075267"/>
            <a:ext cx="3386667" cy="4222045"/>
            <a:chOff x="8365064" y="1075267"/>
            <a:chExt cx="3386667" cy="4222045"/>
          </a:xfrm>
        </p:grpSpPr>
        <p:sp>
          <p:nvSpPr>
            <p:cNvPr id="234" name="Box">
              <a:extLst>
                <a:ext uri="{FF2B5EF4-FFF2-40B4-BE49-F238E27FC236}">
                  <a16:creationId xmlns:a16="http://schemas.microsoft.com/office/drawing/2014/main" id="{1A357C70-D5F4-A346-900A-1EFB0022D11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Thiram commercialized as first synthetic organic fungicide.</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5"/>
                </a:rPr>
                <a:t>https://www.plantmanagementnetwork.org/pub/php/review/2008/milestones/</a:t>
              </a:r>
              <a:r>
                <a:rPr lang="en-US" sz="1050" dirty="0">
                  <a:solidFill>
                    <a:schemeClr val="tx1">
                      <a:lumMod val="75000"/>
                      <a:lumOff val="25000"/>
                    </a:schemeClr>
                  </a:solidFill>
                </a:rPr>
                <a:t> </a:t>
              </a:r>
              <a:br>
                <a:rPr lang="en-US" sz="1050" b="1" dirty="0">
                  <a:solidFill>
                    <a:schemeClr val="tx1">
                      <a:lumMod val="75000"/>
                      <a:lumOff val="25000"/>
                    </a:schemeClr>
                  </a:solidFill>
                </a:rPr>
              </a:br>
              <a:endParaRPr lang="en-US" dirty="0"/>
            </a:p>
          </p:txBody>
        </p:sp>
        <p:sp>
          <p:nvSpPr>
            <p:cNvPr id="235" name="done">
              <a:extLst>
                <a:ext uri="{FF2B5EF4-FFF2-40B4-BE49-F238E27FC236}">
                  <a16:creationId xmlns:a16="http://schemas.microsoft.com/office/drawing/2014/main" id="{9A5A8DAB-37E8-CA49-BB12-A754B366DC18}"/>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36" name="1948 Purple Box">
            <a:extLst>
              <a:ext uri="{FF2B5EF4-FFF2-40B4-BE49-F238E27FC236}">
                <a16:creationId xmlns:a16="http://schemas.microsoft.com/office/drawing/2014/main" id="{44DFBE67-2B93-544F-B7CF-9F9A02C3EC0A}"/>
              </a:ext>
            </a:extLst>
          </p:cNvPr>
          <p:cNvGrpSpPr/>
          <p:nvPr/>
        </p:nvGrpSpPr>
        <p:grpSpPr>
          <a:xfrm>
            <a:off x="8365064" y="1075267"/>
            <a:ext cx="3386667" cy="4222045"/>
            <a:chOff x="8365064" y="1075267"/>
            <a:chExt cx="3386667" cy="4222045"/>
          </a:xfrm>
        </p:grpSpPr>
        <p:sp>
          <p:nvSpPr>
            <p:cNvPr id="237" name="Box">
              <a:extLst>
                <a:ext uri="{FF2B5EF4-FFF2-40B4-BE49-F238E27FC236}">
                  <a16:creationId xmlns:a16="http://schemas.microsoft.com/office/drawing/2014/main" id="{BFA658ED-B307-9C47-950A-E148EAC19E3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DDT represented a major break-through for control of insect vectors. Nobel awarded to Müller for identifying DDT as a contact poison </a:t>
              </a:r>
              <a:br>
                <a:rPr lang="en-US" sz="1400" dirty="0">
                  <a:solidFill>
                    <a:schemeClr val="tx1"/>
                  </a:solidFill>
                </a:rPr>
              </a:br>
              <a:r>
                <a:rPr lang="en-US" sz="1400" dirty="0">
                  <a:solidFill>
                    <a:schemeClr val="tx1"/>
                  </a:solidFill>
                </a:rPr>
                <a:t>for arthropods.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6"/>
                </a:rPr>
                <a:t>https://www.fishersci.com/us/en/scientific-products/publications/lab-reporter/2016/issue-4/the-evolution-chemical-pesticides.html#:~:text=Pest%20control%2C%20which%20had%20begun,the%20form%20of%20organochloride%20compounds</a:t>
              </a:r>
              <a:r>
                <a:rPr lang="en-US" sz="1050" dirty="0">
                  <a:solidFill>
                    <a:schemeClr val="tx1">
                      <a:lumMod val="75000"/>
                      <a:lumOff val="25000"/>
                    </a:schemeClr>
                  </a:solidFill>
                </a:rPr>
                <a:t> </a:t>
              </a:r>
              <a:br>
                <a:rPr lang="en-US" sz="1050" b="1" dirty="0">
                  <a:solidFill>
                    <a:schemeClr val="tx1">
                      <a:lumMod val="75000"/>
                      <a:lumOff val="25000"/>
                    </a:schemeClr>
                  </a:solidFill>
                </a:rPr>
              </a:br>
              <a:endParaRPr lang="en-US" dirty="0"/>
            </a:p>
          </p:txBody>
        </p:sp>
        <p:sp>
          <p:nvSpPr>
            <p:cNvPr id="238" name="done">
              <a:extLst>
                <a:ext uri="{FF2B5EF4-FFF2-40B4-BE49-F238E27FC236}">
                  <a16:creationId xmlns:a16="http://schemas.microsoft.com/office/drawing/2014/main" id="{4F009AC7-706C-884C-9699-82E19421F94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39" name="1949 Purple Box">
            <a:extLst>
              <a:ext uri="{FF2B5EF4-FFF2-40B4-BE49-F238E27FC236}">
                <a16:creationId xmlns:a16="http://schemas.microsoft.com/office/drawing/2014/main" id="{6E2C8EF5-3181-0A48-A2D3-1839F3F4C2E8}"/>
              </a:ext>
            </a:extLst>
          </p:cNvPr>
          <p:cNvGrpSpPr/>
          <p:nvPr/>
        </p:nvGrpSpPr>
        <p:grpSpPr>
          <a:xfrm>
            <a:off x="8365064" y="1075267"/>
            <a:ext cx="3386667" cy="4222045"/>
            <a:chOff x="8365064" y="1075267"/>
            <a:chExt cx="3386667" cy="4222045"/>
          </a:xfrm>
        </p:grpSpPr>
        <p:sp>
          <p:nvSpPr>
            <p:cNvPr id="240" name="Box">
              <a:extLst>
                <a:ext uri="{FF2B5EF4-FFF2-40B4-BE49-F238E27FC236}">
                  <a16:creationId xmlns:a16="http://schemas.microsoft.com/office/drawing/2014/main" id="{36C910F5-E734-5041-8E18-11B0E1971D14}"/>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First synthetic pyrethroid was patented by USDA and subsequently licensed to multiple companies including Sumitomo Chemical.</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200" dirty="0">
                  <a:hlinkClick r:id="rId17"/>
                </a:rPr>
                <a:t>J </a:t>
              </a:r>
              <a:r>
                <a:rPr lang="en-US" sz="1200" dirty="0" err="1">
                  <a:hlinkClick r:id="rId17"/>
                </a:rPr>
                <a:t>Pestic</a:t>
              </a:r>
              <a:r>
                <a:rPr lang="en-US" sz="1200" dirty="0">
                  <a:hlinkClick r:id="rId17"/>
                </a:rPr>
                <a:t> Sci</a:t>
              </a:r>
              <a:r>
                <a:rPr lang="en-US" sz="1200" dirty="0"/>
                <a:t>. </a:t>
              </a:r>
              <a:r>
                <a:rPr lang="en-US" sz="1200" dirty="0">
                  <a:solidFill>
                    <a:schemeClr val="tx1"/>
                  </a:solidFill>
                </a:rPr>
                <a:t>2019 Jul 25; 44(4): 215–224. </a:t>
              </a:r>
            </a:p>
            <a:p>
              <a:r>
                <a:rPr lang="en-US" sz="1200" dirty="0" err="1">
                  <a:solidFill>
                    <a:schemeClr val="tx1"/>
                  </a:solidFill>
                </a:rPr>
                <a:t>doi</a:t>
              </a:r>
              <a:r>
                <a:rPr lang="en-US" sz="1200" dirty="0"/>
                <a:t>: </a:t>
              </a:r>
              <a:r>
                <a:rPr lang="en-US" sz="1200" dirty="0">
                  <a:hlinkClick r:id="rId18"/>
                </a:rPr>
                <a:t>10.1584/jpestics.D19-102</a:t>
              </a:r>
              <a:endParaRPr lang="en-US" sz="1200" dirty="0"/>
            </a:p>
            <a:p>
              <a:pPr>
                <a:spcAft>
                  <a:spcPts val="600"/>
                </a:spcAft>
              </a:pPr>
              <a:endParaRPr lang="en-US" sz="1050" dirty="0">
                <a:solidFill>
                  <a:schemeClr val="tx1">
                    <a:lumMod val="75000"/>
                    <a:lumOff val="25000"/>
                  </a:schemeClr>
                </a:solidFill>
              </a:endParaRPr>
            </a:p>
          </p:txBody>
        </p:sp>
        <p:sp>
          <p:nvSpPr>
            <p:cNvPr id="241" name="done">
              <a:extLst>
                <a:ext uri="{FF2B5EF4-FFF2-40B4-BE49-F238E27FC236}">
                  <a16:creationId xmlns:a16="http://schemas.microsoft.com/office/drawing/2014/main" id="{9F4F41A7-89FA-1642-857A-7970026619E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42" name="1951 Gold Box">
            <a:extLst>
              <a:ext uri="{FF2B5EF4-FFF2-40B4-BE49-F238E27FC236}">
                <a16:creationId xmlns:a16="http://schemas.microsoft.com/office/drawing/2014/main" id="{95AF0ACC-B086-6440-8228-68D2ADE7C622}"/>
              </a:ext>
            </a:extLst>
          </p:cNvPr>
          <p:cNvGrpSpPr/>
          <p:nvPr/>
        </p:nvGrpSpPr>
        <p:grpSpPr>
          <a:xfrm>
            <a:off x="8365064" y="1075267"/>
            <a:ext cx="3386667" cy="4222045"/>
            <a:chOff x="8365064" y="1075267"/>
            <a:chExt cx="3386667" cy="4222045"/>
          </a:xfrm>
        </p:grpSpPr>
        <p:sp>
          <p:nvSpPr>
            <p:cNvPr id="243" name="Box">
              <a:extLst>
                <a:ext uri="{FF2B5EF4-FFF2-40B4-BE49-F238E27FC236}">
                  <a16:creationId xmlns:a16="http://schemas.microsoft.com/office/drawing/2014/main" id="{FB3EEB04-F522-A34E-A522-9C536EA156D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dirty="0">
                  <a:solidFill>
                    <a:schemeClr val="tx1">
                      <a:lumMod val="75000"/>
                      <a:lumOff val="25000"/>
                    </a:schemeClr>
                  </a:solidFill>
                </a:rPr>
                <a:t>Close ties with the Division of Agricultural and Food Chemistry (AGFD) remain today </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9"/>
                </a:rPr>
                <a:t>https://pubs.acs.org/doi/pdf/10.1021/jf0115286</a:t>
              </a:r>
              <a:r>
                <a:rPr lang="en-US" sz="1050" dirty="0">
                  <a:solidFill>
                    <a:schemeClr val="tx1">
                      <a:lumMod val="75000"/>
                      <a:lumOff val="25000"/>
                    </a:schemeClr>
                  </a:solidFill>
                </a:rPr>
                <a:t> </a:t>
              </a:r>
              <a:endParaRPr lang="en-US" dirty="0"/>
            </a:p>
          </p:txBody>
        </p:sp>
        <p:sp>
          <p:nvSpPr>
            <p:cNvPr id="244" name="done">
              <a:extLst>
                <a:ext uri="{FF2B5EF4-FFF2-40B4-BE49-F238E27FC236}">
                  <a16:creationId xmlns:a16="http://schemas.microsoft.com/office/drawing/2014/main" id="{C29542F9-0BC3-1546-BEE5-7E6C50EDCBF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45" name="1953 Gold Box">
            <a:extLst>
              <a:ext uri="{FF2B5EF4-FFF2-40B4-BE49-F238E27FC236}">
                <a16:creationId xmlns:a16="http://schemas.microsoft.com/office/drawing/2014/main" id="{CD741259-01F3-C44D-A649-7F02E297A669}"/>
              </a:ext>
            </a:extLst>
          </p:cNvPr>
          <p:cNvGrpSpPr/>
          <p:nvPr/>
        </p:nvGrpSpPr>
        <p:grpSpPr>
          <a:xfrm>
            <a:off x="8365064" y="1075267"/>
            <a:ext cx="3386667" cy="4222045"/>
            <a:chOff x="8365064" y="1075267"/>
            <a:chExt cx="3386667" cy="4222045"/>
          </a:xfrm>
        </p:grpSpPr>
        <p:sp>
          <p:nvSpPr>
            <p:cNvPr id="246" name="Box">
              <a:extLst>
                <a:ext uri="{FF2B5EF4-FFF2-40B4-BE49-F238E27FC236}">
                  <a16:creationId xmlns:a16="http://schemas.microsoft.com/office/drawing/2014/main" id="{31D04636-B9AF-F04B-9A51-E3D0D00794D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The Journal of Agricultural and Food Chemistry is a weekly peer-reviewed journal established by ACS. JAFC </a:t>
              </a:r>
              <a:br>
                <a:rPr lang="en-US" sz="1400" dirty="0">
                  <a:solidFill>
                    <a:schemeClr val="tx1"/>
                  </a:solidFill>
                </a:rPr>
              </a:br>
              <a:r>
                <a:rPr lang="en-US" sz="1400" dirty="0">
                  <a:solidFill>
                    <a:schemeClr val="tx1"/>
                  </a:solidFill>
                </a:rPr>
                <a:t>is the official journal of 2 divisions: Agricultural Food and Chemistry (AGFD) and Agrochemicals (AGRO) Divisions.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JAC website</a:t>
              </a:r>
              <a:endParaRPr lang="en-US" dirty="0"/>
            </a:p>
          </p:txBody>
        </p:sp>
        <p:sp>
          <p:nvSpPr>
            <p:cNvPr id="247" name="done">
              <a:extLst>
                <a:ext uri="{FF2B5EF4-FFF2-40B4-BE49-F238E27FC236}">
                  <a16:creationId xmlns:a16="http://schemas.microsoft.com/office/drawing/2014/main" id="{69E1C817-9A38-DE4B-95BE-0400881D142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48" name="1969 Gold Box 2">
            <a:extLst>
              <a:ext uri="{FF2B5EF4-FFF2-40B4-BE49-F238E27FC236}">
                <a16:creationId xmlns:a16="http://schemas.microsoft.com/office/drawing/2014/main" id="{ABEF1340-A97C-D14E-BBB8-248A318B6A3A}"/>
              </a:ext>
            </a:extLst>
          </p:cNvPr>
          <p:cNvGrpSpPr/>
          <p:nvPr/>
        </p:nvGrpSpPr>
        <p:grpSpPr>
          <a:xfrm>
            <a:off x="8365064" y="1075267"/>
            <a:ext cx="3386667" cy="4222045"/>
            <a:chOff x="8365064" y="1075267"/>
            <a:chExt cx="3386667" cy="4222045"/>
          </a:xfrm>
        </p:grpSpPr>
        <p:sp>
          <p:nvSpPr>
            <p:cNvPr id="249" name="Box">
              <a:extLst>
                <a:ext uri="{FF2B5EF4-FFF2-40B4-BE49-F238E27FC236}">
                  <a16:creationId xmlns:a16="http://schemas.microsoft.com/office/drawing/2014/main" id="{75378B34-81CB-8F4B-9BD1-26A04D8C828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Division receives probationary status; Don G Crosby was the first Division Chair.</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AGRO History Document  1976-2001; </a:t>
              </a:r>
              <a:r>
                <a:rPr lang="en-US" sz="1050" dirty="0">
                  <a:solidFill>
                    <a:schemeClr val="tx1">
                      <a:lumMod val="75000"/>
                      <a:lumOff val="25000"/>
                    </a:schemeClr>
                  </a:solidFill>
                  <a:hlinkClick r:id="rId19"/>
                </a:rPr>
                <a:t>https://pubs.acs.org/doi/pdf/10.1021/jf0115286</a:t>
              </a:r>
              <a:r>
                <a:rPr lang="en-US" sz="1050" dirty="0">
                  <a:solidFill>
                    <a:schemeClr val="tx1">
                      <a:lumMod val="75000"/>
                      <a:lumOff val="25000"/>
                    </a:schemeClr>
                  </a:solidFill>
                </a:rPr>
                <a:t> </a:t>
              </a:r>
              <a:endParaRPr lang="en-US" dirty="0"/>
            </a:p>
          </p:txBody>
        </p:sp>
        <p:sp>
          <p:nvSpPr>
            <p:cNvPr id="250" name="done">
              <a:extLst>
                <a:ext uri="{FF2B5EF4-FFF2-40B4-BE49-F238E27FC236}">
                  <a16:creationId xmlns:a16="http://schemas.microsoft.com/office/drawing/2014/main" id="{A806AE0A-F52B-6E40-AD50-BC87BBDC6A3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51" name="1969 Gold Box 1">
            <a:extLst>
              <a:ext uri="{FF2B5EF4-FFF2-40B4-BE49-F238E27FC236}">
                <a16:creationId xmlns:a16="http://schemas.microsoft.com/office/drawing/2014/main" id="{E3D6474A-249A-6E4F-B2A8-E53D0C4C991B}"/>
              </a:ext>
            </a:extLst>
          </p:cNvPr>
          <p:cNvGrpSpPr/>
          <p:nvPr/>
        </p:nvGrpSpPr>
        <p:grpSpPr>
          <a:xfrm>
            <a:off x="8365064" y="1075267"/>
            <a:ext cx="3386667" cy="4222045"/>
            <a:chOff x="8365064" y="1075267"/>
            <a:chExt cx="3386667" cy="4222045"/>
          </a:xfrm>
        </p:grpSpPr>
        <p:sp>
          <p:nvSpPr>
            <p:cNvPr id="252" name="Box">
              <a:extLst>
                <a:ext uri="{FF2B5EF4-FFF2-40B4-BE49-F238E27FC236}">
                  <a16:creationId xmlns:a16="http://schemas.microsoft.com/office/drawing/2014/main" id="{CF1E1BEC-74B7-7D47-AD0C-C41966C4067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The ACS International Award for Research in Agrochemicals was awarded to John E. </a:t>
              </a:r>
              <a:r>
                <a:rPr lang="en-US" sz="1400" dirty="0" err="1">
                  <a:solidFill>
                    <a:schemeClr val="tx1"/>
                  </a:solidFill>
                </a:rPr>
                <a:t>Casida</a:t>
              </a:r>
              <a:r>
                <a:rPr lang="en-US" sz="1400" dirty="0">
                  <a:solidFill>
                    <a:schemeClr val="tx1"/>
                  </a:solidFill>
                </a:rPr>
                <a:t>, Univ California Berkeley.</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Picogram Vol 94</a:t>
              </a:r>
              <a:endParaRPr lang="en-US" dirty="0"/>
            </a:p>
          </p:txBody>
        </p:sp>
        <p:sp>
          <p:nvSpPr>
            <p:cNvPr id="253" name="done">
              <a:extLst>
                <a:ext uri="{FF2B5EF4-FFF2-40B4-BE49-F238E27FC236}">
                  <a16:creationId xmlns:a16="http://schemas.microsoft.com/office/drawing/2014/main" id="{ABED113A-7031-8748-93B5-B6DF4D26BB2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54" name="1962 Teal Box">
            <a:extLst>
              <a:ext uri="{FF2B5EF4-FFF2-40B4-BE49-F238E27FC236}">
                <a16:creationId xmlns:a16="http://schemas.microsoft.com/office/drawing/2014/main" id="{C0AF80AE-E926-7543-889D-FAFFF9C1665C}"/>
              </a:ext>
            </a:extLst>
          </p:cNvPr>
          <p:cNvGrpSpPr/>
          <p:nvPr/>
        </p:nvGrpSpPr>
        <p:grpSpPr>
          <a:xfrm>
            <a:off x="8365064" y="1075267"/>
            <a:ext cx="3386667" cy="4222045"/>
            <a:chOff x="8365064" y="1075267"/>
            <a:chExt cx="3386667" cy="4222045"/>
          </a:xfrm>
        </p:grpSpPr>
        <p:sp>
          <p:nvSpPr>
            <p:cNvPr id="255" name="Box">
              <a:extLst>
                <a:ext uri="{FF2B5EF4-FFF2-40B4-BE49-F238E27FC236}">
                  <a16:creationId xmlns:a16="http://schemas.microsoft.com/office/drawing/2014/main" id="{44393817-7907-3743-A1FC-FCB7032A7F7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The seeds of the modern Environmentalism developed.</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4"/>
                </a:rPr>
                <a:t>https://en.wikipedia.org/wiki/DDT</a:t>
              </a:r>
              <a:endParaRPr lang="en-US" sz="1050" dirty="0">
                <a:solidFill>
                  <a:schemeClr val="tx1">
                    <a:lumMod val="75000"/>
                    <a:lumOff val="25000"/>
                  </a:schemeClr>
                </a:solidFill>
              </a:endParaRPr>
            </a:p>
            <a:p>
              <a:pPr>
                <a:spcAft>
                  <a:spcPts val="600"/>
                </a:spcAft>
              </a:pPr>
              <a:endParaRPr lang="en-US" dirty="0"/>
            </a:p>
          </p:txBody>
        </p:sp>
        <p:sp>
          <p:nvSpPr>
            <p:cNvPr id="256" name="done">
              <a:extLst>
                <a:ext uri="{FF2B5EF4-FFF2-40B4-BE49-F238E27FC236}">
                  <a16:creationId xmlns:a16="http://schemas.microsoft.com/office/drawing/2014/main" id="{8DC1FCD7-CBEA-3D49-900B-8B764F3E7CD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57" name="1952 Purple Box 1">
            <a:extLst>
              <a:ext uri="{FF2B5EF4-FFF2-40B4-BE49-F238E27FC236}">
                <a16:creationId xmlns:a16="http://schemas.microsoft.com/office/drawing/2014/main" id="{96A9CA85-F017-254D-A73B-96513CB73A8D}"/>
              </a:ext>
            </a:extLst>
          </p:cNvPr>
          <p:cNvGrpSpPr/>
          <p:nvPr/>
        </p:nvGrpSpPr>
        <p:grpSpPr>
          <a:xfrm>
            <a:off x="8365064" y="1075267"/>
            <a:ext cx="3386667" cy="4222045"/>
            <a:chOff x="8365064" y="1075267"/>
            <a:chExt cx="3386667" cy="4222045"/>
          </a:xfrm>
        </p:grpSpPr>
        <p:sp>
          <p:nvSpPr>
            <p:cNvPr id="258" name="Box">
              <a:extLst>
                <a:ext uri="{FF2B5EF4-FFF2-40B4-BE49-F238E27FC236}">
                  <a16:creationId xmlns:a16="http://schemas.microsoft.com/office/drawing/2014/main" id="{AE6088D8-A897-B143-99B7-57D55AEA8C2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Triazines revolutionized agriculture </a:t>
              </a:r>
              <a:br>
                <a:rPr lang="en-US" sz="1400" dirty="0">
                  <a:solidFill>
                    <a:schemeClr val="tx1"/>
                  </a:solidFill>
                </a:rPr>
              </a:br>
              <a:r>
                <a:rPr lang="en-US" sz="1400" dirty="0">
                  <a:solidFill>
                    <a:schemeClr val="tx1"/>
                  </a:solidFill>
                </a:rPr>
                <a:t>in the development of new farming methods, providing greater farming and land use capabilities, and increasing crop yields.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20"/>
                </a:rPr>
                <a:t>https://www.google.com/books/edition/The_Triazine_Herbicides/ZD2_PRR_f1IC?hl=en&amp;gbpv=1&amp;printsec=frontcover</a:t>
              </a:r>
              <a:endParaRPr lang="en-US" sz="1050" dirty="0">
                <a:solidFill>
                  <a:schemeClr val="tx1">
                    <a:lumMod val="75000"/>
                    <a:lumOff val="25000"/>
                  </a:schemeClr>
                </a:solidFill>
              </a:endParaRPr>
            </a:p>
            <a:p>
              <a:pPr>
                <a:spcAft>
                  <a:spcPts val="600"/>
                </a:spcAft>
              </a:pPr>
              <a:endParaRPr lang="en-US" dirty="0"/>
            </a:p>
          </p:txBody>
        </p:sp>
        <p:sp>
          <p:nvSpPr>
            <p:cNvPr id="259" name="done">
              <a:extLst>
                <a:ext uri="{FF2B5EF4-FFF2-40B4-BE49-F238E27FC236}">
                  <a16:creationId xmlns:a16="http://schemas.microsoft.com/office/drawing/2014/main" id="{6B129459-A41F-D848-8FE2-C164DAF70364}"/>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66" name="1952 Purple Box 2">
            <a:extLst>
              <a:ext uri="{FF2B5EF4-FFF2-40B4-BE49-F238E27FC236}">
                <a16:creationId xmlns:a16="http://schemas.microsoft.com/office/drawing/2014/main" id="{327F7BCE-E405-0040-81A0-D3EB0AB7F223}"/>
              </a:ext>
            </a:extLst>
          </p:cNvPr>
          <p:cNvGrpSpPr/>
          <p:nvPr/>
        </p:nvGrpSpPr>
        <p:grpSpPr>
          <a:xfrm>
            <a:off x="8365064" y="1075267"/>
            <a:ext cx="3386667" cy="4222045"/>
            <a:chOff x="8365064" y="1075267"/>
            <a:chExt cx="3386667" cy="4222045"/>
          </a:xfrm>
        </p:grpSpPr>
        <p:sp>
          <p:nvSpPr>
            <p:cNvPr id="267" name="Box">
              <a:extLst>
                <a:ext uri="{FF2B5EF4-FFF2-40B4-BE49-F238E27FC236}">
                  <a16:creationId xmlns:a16="http://schemas.microsoft.com/office/drawing/2014/main" id="{A6AE43F2-9188-404E-A92E-4226E48A315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Patents for structures and activity were issued for several groups including Ciba, Shell and FMC all </a:t>
              </a:r>
              <a:br>
                <a:rPr lang="en-US" sz="1400" dirty="0">
                  <a:solidFill>
                    <a:schemeClr val="tx1"/>
                  </a:solidFill>
                </a:rPr>
              </a:br>
              <a:r>
                <a:rPr lang="en-US" sz="1400" dirty="0">
                  <a:solidFill>
                    <a:schemeClr val="tx1"/>
                  </a:solidFill>
                </a:rPr>
                <a:t>within the year.</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21"/>
                </a:rPr>
                <a:t>https://www.epa.gov/sites/production/files/documents/rmpp_6thed_ch5_organophosphates.pdf</a:t>
              </a:r>
              <a:r>
                <a:rPr lang="en-US" sz="1050" dirty="0">
                  <a:solidFill>
                    <a:schemeClr val="tx1">
                      <a:lumMod val="75000"/>
                      <a:lumOff val="25000"/>
                    </a:schemeClr>
                  </a:solidFill>
                </a:rPr>
                <a:t> </a:t>
              </a:r>
              <a:endParaRPr lang="en-US" dirty="0"/>
            </a:p>
          </p:txBody>
        </p:sp>
        <p:sp>
          <p:nvSpPr>
            <p:cNvPr id="268" name="done">
              <a:extLst>
                <a:ext uri="{FF2B5EF4-FFF2-40B4-BE49-F238E27FC236}">
                  <a16:creationId xmlns:a16="http://schemas.microsoft.com/office/drawing/2014/main" id="{50321803-26F5-9D4D-AEA3-57272A41F864}"/>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60" name="1954 Purple Box">
            <a:extLst>
              <a:ext uri="{FF2B5EF4-FFF2-40B4-BE49-F238E27FC236}">
                <a16:creationId xmlns:a16="http://schemas.microsoft.com/office/drawing/2014/main" id="{5F1E0603-5469-854F-97C4-CB218EE1377B}"/>
              </a:ext>
            </a:extLst>
          </p:cNvPr>
          <p:cNvGrpSpPr/>
          <p:nvPr/>
        </p:nvGrpSpPr>
        <p:grpSpPr>
          <a:xfrm>
            <a:off x="8365064" y="1075267"/>
            <a:ext cx="3386667" cy="4222045"/>
            <a:chOff x="8365064" y="1075267"/>
            <a:chExt cx="3386667" cy="4222045"/>
          </a:xfrm>
        </p:grpSpPr>
        <p:sp>
          <p:nvSpPr>
            <p:cNvPr id="261" name="Box">
              <a:extLst>
                <a:ext uri="{FF2B5EF4-FFF2-40B4-BE49-F238E27FC236}">
                  <a16:creationId xmlns:a16="http://schemas.microsoft.com/office/drawing/2014/main" id="{0593B320-6244-FC41-9956-603E776CE12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Successful herbicides lead to the development of no-till farming.</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22"/>
                </a:rPr>
                <a:t>https://en.wikipedia.org/wiki/Paraquat</a:t>
              </a:r>
              <a:r>
                <a:rPr lang="en-US" sz="1050" dirty="0">
                  <a:solidFill>
                    <a:schemeClr val="tx1">
                      <a:lumMod val="75000"/>
                      <a:lumOff val="25000"/>
                    </a:schemeClr>
                  </a:solidFill>
                </a:rPr>
                <a:t> </a:t>
              </a:r>
              <a:endParaRPr lang="en-US" dirty="0"/>
            </a:p>
          </p:txBody>
        </p:sp>
        <p:sp>
          <p:nvSpPr>
            <p:cNvPr id="262" name="done">
              <a:extLst>
                <a:ext uri="{FF2B5EF4-FFF2-40B4-BE49-F238E27FC236}">
                  <a16:creationId xmlns:a16="http://schemas.microsoft.com/office/drawing/2014/main" id="{2F851E18-41A4-3749-9C2B-2C2256411B2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63" name="1961 Purple Box">
            <a:extLst>
              <a:ext uri="{FF2B5EF4-FFF2-40B4-BE49-F238E27FC236}">
                <a16:creationId xmlns:a16="http://schemas.microsoft.com/office/drawing/2014/main" id="{6DCC66E3-410A-C649-99C5-DC4C40FF6690}"/>
              </a:ext>
            </a:extLst>
          </p:cNvPr>
          <p:cNvGrpSpPr/>
          <p:nvPr/>
        </p:nvGrpSpPr>
        <p:grpSpPr>
          <a:xfrm>
            <a:off x="8365064" y="1075267"/>
            <a:ext cx="3386667" cy="4222045"/>
            <a:chOff x="8365064" y="1075267"/>
            <a:chExt cx="3386667" cy="4222045"/>
          </a:xfrm>
        </p:grpSpPr>
        <p:sp>
          <p:nvSpPr>
            <p:cNvPr id="264" name="Box">
              <a:extLst>
                <a:ext uri="{FF2B5EF4-FFF2-40B4-BE49-F238E27FC236}">
                  <a16:creationId xmlns:a16="http://schemas.microsoft.com/office/drawing/2014/main" id="{2D19F51D-D266-3B41-A67B-F9B0E2A0797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err="1">
                  <a:solidFill>
                    <a:schemeClr val="tx1"/>
                  </a:solidFill>
                </a:rPr>
                <a:t>Bt</a:t>
              </a:r>
              <a:r>
                <a:rPr lang="en-US" sz="1400" dirty="0">
                  <a:solidFill>
                    <a:schemeClr val="tx1"/>
                  </a:solidFill>
                </a:rPr>
                <a:t> was approved for insecticidal use </a:t>
              </a:r>
              <a:br>
                <a:rPr lang="en-US" sz="1400" dirty="0">
                  <a:solidFill>
                    <a:schemeClr val="tx1"/>
                  </a:solidFill>
                </a:rPr>
              </a:br>
              <a:r>
                <a:rPr lang="en-US" sz="1400" dirty="0">
                  <a:solidFill>
                    <a:schemeClr val="tx1"/>
                  </a:solidFill>
                </a:rPr>
                <a:t>by US government (predecessor agency to the EPA).</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23"/>
                </a:rPr>
                <a:t>http://npic.orst.edu/factsheets/btgen.html</a:t>
              </a:r>
              <a:r>
                <a:rPr lang="en-US" sz="1050" dirty="0">
                  <a:solidFill>
                    <a:schemeClr val="tx1">
                      <a:lumMod val="75000"/>
                      <a:lumOff val="25000"/>
                    </a:schemeClr>
                  </a:solidFill>
                </a:rPr>
                <a:t> </a:t>
              </a:r>
              <a:endParaRPr lang="en-US" dirty="0"/>
            </a:p>
          </p:txBody>
        </p:sp>
        <p:sp>
          <p:nvSpPr>
            <p:cNvPr id="265" name="done">
              <a:extLst>
                <a:ext uri="{FF2B5EF4-FFF2-40B4-BE49-F238E27FC236}">
                  <a16:creationId xmlns:a16="http://schemas.microsoft.com/office/drawing/2014/main" id="{B5C2DF05-95BF-0F4C-B251-C0D46148BCE4}"/>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69" name="1970 Gold Box">
            <a:extLst>
              <a:ext uri="{FF2B5EF4-FFF2-40B4-BE49-F238E27FC236}">
                <a16:creationId xmlns:a16="http://schemas.microsoft.com/office/drawing/2014/main" id="{429FE440-1DA4-0446-979A-6B6ED365B5D4}"/>
              </a:ext>
            </a:extLst>
          </p:cNvPr>
          <p:cNvGrpSpPr/>
          <p:nvPr/>
        </p:nvGrpSpPr>
        <p:grpSpPr>
          <a:xfrm>
            <a:off x="8365064" y="1075267"/>
            <a:ext cx="3386667" cy="4222045"/>
            <a:chOff x="8365064" y="1075267"/>
            <a:chExt cx="3386667" cy="4222045"/>
          </a:xfrm>
        </p:grpSpPr>
        <p:sp>
          <p:nvSpPr>
            <p:cNvPr id="270" name="Box">
              <a:extLst>
                <a:ext uri="{FF2B5EF4-FFF2-40B4-BE49-F238E27FC236}">
                  <a16:creationId xmlns:a16="http://schemas.microsoft.com/office/drawing/2014/main" id="{0471765C-04DE-114C-A12D-258DDCEB065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Our Division is fully established and recognized by ACS.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AGRO History Document and 1976-2001 Document; </a:t>
              </a:r>
              <a:r>
                <a:rPr lang="en-US" sz="1050" dirty="0">
                  <a:solidFill>
                    <a:schemeClr val="tx1">
                      <a:lumMod val="75000"/>
                      <a:lumOff val="25000"/>
                    </a:schemeClr>
                  </a:solidFill>
                  <a:hlinkClick r:id="rId19"/>
                </a:rPr>
                <a:t>https://pubs.acs.org/doi/pdf/10.1021/jf0115286</a:t>
              </a:r>
              <a:r>
                <a:rPr lang="en-US" sz="1050" dirty="0">
                  <a:solidFill>
                    <a:schemeClr val="tx1">
                      <a:lumMod val="75000"/>
                      <a:lumOff val="25000"/>
                    </a:schemeClr>
                  </a:solidFill>
                </a:rPr>
                <a:t> </a:t>
              </a:r>
              <a:endParaRPr lang="en-US" dirty="0"/>
            </a:p>
          </p:txBody>
        </p:sp>
        <p:sp>
          <p:nvSpPr>
            <p:cNvPr id="271" name="done">
              <a:extLst>
                <a:ext uri="{FF2B5EF4-FFF2-40B4-BE49-F238E27FC236}">
                  <a16:creationId xmlns:a16="http://schemas.microsoft.com/office/drawing/2014/main" id="{3EEF2D81-8CE4-C04C-A430-F30376CAAD6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9" name="1970 Orange Box">
            <a:extLst>
              <a:ext uri="{FF2B5EF4-FFF2-40B4-BE49-F238E27FC236}">
                <a16:creationId xmlns:a16="http://schemas.microsoft.com/office/drawing/2014/main" id="{A99E0D23-8D03-1540-BECB-D18DA25354D4}"/>
              </a:ext>
            </a:extLst>
          </p:cNvPr>
          <p:cNvGrpSpPr/>
          <p:nvPr/>
        </p:nvGrpSpPr>
        <p:grpSpPr>
          <a:xfrm>
            <a:off x="8365064" y="1075267"/>
            <a:ext cx="3386667" cy="4222045"/>
            <a:chOff x="8365064" y="1075267"/>
            <a:chExt cx="3386667" cy="4222045"/>
          </a:xfrm>
        </p:grpSpPr>
        <p:sp>
          <p:nvSpPr>
            <p:cNvPr id="100" name="Box">
              <a:extLst>
                <a:ext uri="{FF2B5EF4-FFF2-40B4-BE49-F238E27FC236}">
                  <a16:creationId xmlns:a16="http://schemas.microsoft.com/office/drawing/2014/main" id="{D03CFA4E-4BB1-0241-9055-77CE26FCCE17}"/>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EPA's mission is to protect human health by safeguarding the air we breathe, water we drink and land on which we live. US EPA was formed </a:t>
              </a:r>
              <a:br>
                <a:rPr lang="en-US" sz="1400" dirty="0">
                  <a:solidFill>
                    <a:schemeClr val="tx1">
                      <a:lumMod val="75000"/>
                      <a:lumOff val="25000"/>
                    </a:schemeClr>
                  </a:solidFill>
                </a:rPr>
              </a:br>
              <a:r>
                <a:rPr lang="en-US" sz="1400" dirty="0">
                  <a:solidFill>
                    <a:schemeClr val="tx1">
                      <a:lumMod val="75000"/>
                      <a:lumOff val="25000"/>
                    </a:schemeClr>
                  </a:solidFill>
                </a:rPr>
                <a:t>to administer environmental </a:t>
              </a:r>
              <a:br>
                <a:rPr lang="en-US" sz="1400" dirty="0">
                  <a:solidFill>
                    <a:schemeClr val="tx1">
                      <a:lumMod val="75000"/>
                      <a:lumOff val="25000"/>
                    </a:schemeClr>
                  </a:solidFill>
                </a:rPr>
              </a:br>
              <a:r>
                <a:rPr lang="en-US" sz="1400" dirty="0">
                  <a:solidFill>
                    <a:schemeClr val="tx1">
                      <a:lumMod val="75000"/>
                      <a:lumOff val="25000"/>
                    </a:schemeClr>
                  </a:solidFill>
                </a:rPr>
                <a:t>quality regulations and assumed responsibilities from USDA related to pesticide registration under FIFRA. Regulation of pesticides consolidated in one agency in the US.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8"/>
                </a:rPr>
                <a:t>www.epa.gov/history/origins-epa</a:t>
              </a:r>
              <a:endParaRPr lang="en-US" sz="1050" dirty="0">
                <a:solidFill>
                  <a:schemeClr val="tx1">
                    <a:lumMod val="75000"/>
                    <a:lumOff val="25000"/>
                  </a:schemeClr>
                </a:solidFill>
              </a:endParaRPr>
            </a:p>
            <a:p>
              <a:pPr>
                <a:spcAft>
                  <a:spcPts val="600"/>
                </a:spcAft>
              </a:pPr>
              <a:endParaRPr lang="en-US" sz="1050" dirty="0">
                <a:solidFill>
                  <a:schemeClr val="tx1">
                    <a:lumMod val="75000"/>
                    <a:lumOff val="25000"/>
                  </a:schemeClr>
                </a:solidFill>
              </a:endParaRPr>
            </a:p>
          </p:txBody>
        </p:sp>
        <p:sp>
          <p:nvSpPr>
            <p:cNvPr id="101" name="done">
              <a:extLst>
                <a:ext uri="{FF2B5EF4-FFF2-40B4-BE49-F238E27FC236}">
                  <a16:creationId xmlns:a16="http://schemas.microsoft.com/office/drawing/2014/main" id="{028798BD-D9A9-E54E-A4F1-16BE35DDCF7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1" name="1970 Purple Box">
            <a:extLst>
              <a:ext uri="{FF2B5EF4-FFF2-40B4-BE49-F238E27FC236}">
                <a16:creationId xmlns:a16="http://schemas.microsoft.com/office/drawing/2014/main" id="{BE035B83-B309-E941-8350-FE10D57323C7}"/>
              </a:ext>
            </a:extLst>
          </p:cNvPr>
          <p:cNvGrpSpPr/>
          <p:nvPr/>
        </p:nvGrpSpPr>
        <p:grpSpPr>
          <a:xfrm>
            <a:off x="8365064" y="1075267"/>
            <a:ext cx="3386667" cy="4222045"/>
            <a:chOff x="8365064" y="1075267"/>
            <a:chExt cx="3386667" cy="4222045"/>
          </a:xfrm>
        </p:grpSpPr>
        <p:sp>
          <p:nvSpPr>
            <p:cNvPr id="92" name="Box">
              <a:extLst>
                <a:ext uri="{FF2B5EF4-FFF2-40B4-BE49-F238E27FC236}">
                  <a16:creationId xmlns:a16="http://schemas.microsoft.com/office/drawing/2014/main" id="{8F449D80-D679-564C-8B9C-7F2438253E9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Benzimidazoles were a new class and mode of action with broader spectrum of fungicidal activity.  DuPont launched Benomyl as a systemic fungicide.</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5"/>
                </a:rPr>
                <a:t>https://www.plantmanagementnetwork.org/pub/php/review/2008/milestones/</a:t>
              </a:r>
              <a:endParaRPr lang="en-US" sz="1050" dirty="0">
                <a:solidFill>
                  <a:schemeClr val="tx1">
                    <a:lumMod val="75000"/>
                    <a:lumOff val="25000"/>
                  </a:schemeClr>
                </a:solidFill>
              </a:endParaRPr>
            </a:p>
            <a:p>
              <a:pPr>
                <a:spcAft>
                  <a:spcPts val="600"/>
                </a:spcAft>
              </a:pPr>
              <a:endParaRPr lang="en-US" sz="1050" dirty="0">
                <a:solidFill>
                  <a:schemeClr val="tx1">
                    <a:lumMod val="75000"/>
                    <a:lumOff val="25000"/>
                  </a:schemeClr>
                </a:solidFill>
              </a:endParaRPr>
            </a:p>
            <a:p>
              <a:pPr>
                <a:spcAft>
                  <a:spcPts val="600"/>
                </a:spcAft>
              </a:pPr>
              <a:endParaRPr lang="en-US" dirty="0"/>
            </a:p>
          </p:txBody>
        </p:sp>
        <p:sp>
          <p:nvSpPr>
            <p:cNvPr id="96" name="done">
              <a:extLst>
                <a:ext uri="{FF2B5EF4-FFF2-40B4-BE49-F238E27FC236}">
                  <a16:creationId xmlns:a16="http://schemas.microsoft.com/office/drawing/2014/main" id="{4AFAA762-7133-FD40-9857-AB5EBC73450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 name="legend">
            <a:extLst>
              <a:ext uri="{FF2B5EF4-FFF2-40B4-BE49-F238E27FC236}">
                <a16:creationId xmlns:a16="http://schemas.microsoft.com/office/drawing/2014/main" id="{8F6C7635-A2CE-DA44-8FBC-76533BA874E7}"/>
              </a:ext>
            </a:extLst>
          </p:cNvPr>
          <p:cNvGrpSpPr/>
          <p:nvPr/>
        </p:nvGrpSpPr>
        <p:grpSpPr>
          <a:xfrm>
            <a:off x="1077351" y="5745011"/>
            <a:ext cx="8895576" cy="256480"/>
            <a:chOff x="1077351" y="5745011"/>
            <a:chExt cx="8895576" cy="256480"/>
          </a:xfrm>
        </p:grpSpPr>
        <p:grpSp>
          <p:nvGrpSpPr>
            <p:cNvPr id="62" name="legend green">
              <a:extLst>
                <a:ext uri="{FF2B5EF4-FFF2-40B4-BE49-F238E27FC236}">
                  <a16:creationId xmlns:a16="http://schemas.microsoft.com/office/drawing/2014/main" id="{E14AD1EE-B4BF-624B-9182-816E69CD2336}"/>
                </a:ext>
              </a:extLst>
            </p:cNvPr>
            <p:cNvGrpSpPr/>
            <p:nvPr/>
          </p:nvGrpSpPr>
          <p:grpSpPr>
            <a:xfrm>
              <a:off x="1077351" y="5745011"/>
              <a:ext cx="1557565" cy="256480"/>
              <a:chOff x="1280551" y="5745011"/>
              <a:chExt cx="1557565" cy="256480"/>
            </a:xfrm>
          </p:grpSpPr>
          <p:sp>
            <p:nvSpPr>
              <p:cNvPr id="17" name="Oval 16">
                <a:extLst>
                  <a:ext uri="{FF2B5EF4-FFF2-40B4-BE49-F238E27FC236}">
                    <a16:creationId xmlns:a16="http://schemas.microsoft.com/office/drawing/2014/main" id="{932E3966-0B33-584F-B7EB-8135232B4246}"/>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739F36A4-9868-814A-BE93-85710615DD27}"/>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6" name="Group 5">
              <a:extLst>
                <a:ext uri="{FF2B5EF4-FFF2-40B4-BE49-F238E27FC236}">
                  <a16:creationId xmlns:a16="http://schemas.microsoft.com/office/drawing/2014/main" id="{3A5F89DE-531E-7F4B-AB33-24EFBA9347DD}"/>
                </a:ext>
              </a:extLst>
            </p:cNvPr>
            <p:cNvGrpSpPr/>
            <p:nvPr/>
          </p:nvGrpSpPr>
          <p:grpSpPr>
            <a:xfrm>
              <a:off x="2914225" y="5745011"/>
              <a:ext cx="1557565" cy="256480"/>
              <a:chOff x="2914225" y="5745011"/>
              <a:chExt cx="1557565" cy="256480"/>
            </a:xfrm>
          </p:grpSpPr>
          <p:sp>
            <p:nvSpPr>
              <p:cNvPr id="117" name="Oval 116">
                <a:extLst>
                  <a:ext uri="{FF2B5EF4-FFF2-40B4-BE49-F238E27FC236}">
                    <a16:creationId xmlns:a16="http://schemas.microsoft.com/office/drawing/2014/main" id="{25A33FA0-723A-2147-8CED-AE02B62402A3}"/>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a:extLst>
                  <a:ext uri="{FF2B5EF4-FFF2-40B4-BE49-F238E27FC236}">
                    <a16:creationId xmlns:a16="http://schemas.microsoft.com/office/drawing/2014/main" id="{4866A8ED-B406-8141-8A55-436FD5CF9827}"/>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64" name="legend yellow">
              <a:extLst>
                <a:ext uri="{FF2B5EF4-FFF2-40B4-BE49-F238E27FC236}">
                  <a16:creationId xmlns:a16="http://schemas.microsoft.com/office/drawing/2014/main" id="{0FC1E908-9553-E241-A2EE-E547499DFBA7}"/>
                </a:ext>
              </a:extLst>
            </p:cNvPr>
            <p:cNvGrpSpPr/>
            <p:nvPr/>
          </p:nvGrpSpPr>
          <p:grpSpPr>
            <a:xfrm>
              <a:off x="4747205" y="5768476"/>
              <a:ext cx="1557565" cy="209550"/>
              <a:chOff x="4950405" y="5768476"/>
              <a:chExt cx="1557565" cy="209550"/>
            </a:xfrm>
          </p:grpSpPr>
          <p:sp>
            <p:nvSpPr>
              <p:cNvPr id="120" name="Oval 119">
                <a:extLst>
                  <a:ext uri="{FF2B5EF4-FFF2-40B4-BE49-F238E27FC236}">
                    <a16:creationId xmlns:a16="http://schemas.microsoft.com/office/drawing/2014/main" id="{E4AE6AE1-1EB1-E543-9944-56A2027C7456}"/>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TextBox 120">
                <a:extLst>
                  <a:ext uri="{FF2B5EF4-FFF2-40B4-BE49-F238E27FC236}">
                    <a16:creationId xmlns:a16="http://schemas.microsoft.com/office/drawing/2014/main" id="{B40219DA-4D9E-FA40-B80A-AC9EC702F527}"/>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7" name="Group 6">
              <a:extLst>
                <a:ext uri="{FF2B5EF4-FFF2-40B4-BE49-F238E27FC236}">
                  <a16:creationId xmlns:a16="http://schemas.microsoft.com/office/drawing/2014/main" id="{EE2C78B2-08A7-4544-B2E4-4BC0B14742CD}"/>
                </a:ext>
              </a:extLst>
            </p:cNvPr>
            <p:cNvGrpSpPr/>
            <p:nvPr/>
          </p:nvGrpSpPr>
          <p:grpSpPr>
            <a:xfrm>
              <a:off x="6587327" y="5745011"/>
              <a:ext cx="1557565" cy="256480"/>
              <a:chOff x="6587327" y="5745011"/>
              <a:chExt cx="1557565" cy="256480"/>
            </a:xfrm>
          </p:grpSpPr>
          <p:sp>
            <p:nvSpPr>
              <p:cNvPr id="122" name="Oval 121">
                <a:extLst>
                  <a:ext uri="{FF2B5EF4-FFF2-40B4-BE49-F238E27FC236}">
                    <a16:creationId xmlns:a16="http://schemas.microsoft.com/office/drawing/2014/main" id="{53C2FC50-A4EF-F44C-A63F-36A4C7B7905E}"/>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TextBox 122">
                <a:extLst>
                  <a:ext uri="{FF2B5EF4-FFF2-40B4-BE49-F238E27FC236}">
                    <a16:creationId xmlns:a16="http://schemas.microsoft.com/office/drawing/2014/main" id="{A0DCCA74-F82F-4744-A88A-5515BC384C27}"/>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66" name="legend dk blue">
              <a:extLst>
                <a:ext uri="{FF2B5EF4-FFF2-40B4-BE49-F238E27FC236}">
                  <a16:creationId xmlns:a16="http://schemas.microsoft.com/office/drawing/2014/main" id="{35478CF4-195E-E444-9841-401AEFEA516F}"/>
                </a:ext>
              </a:extLst>
            </p:cNvPr>
            <p:cNvGrpSpPr/>
            <p:nvPr/>
          </p:nvGrpSpPr>
          <p:grpSpPr>
            <a:xfrm>
              <a:off x="8415362" y="5768476"/>
              <a:ext cx="1557565" cy="209550"/>
              <a:chOff x="8568556" y="5768476"/>
              <a:chExt cx="1557565" cy="209550"/>
            </a:xfrm>
          </p:grpSpPr>
          <p:sp>
            <p:nvSpPr>
              <p:cNvPr id="135" name="Oval 134">
                <a:extLst>
                  <a:ext uri="{FF2B5EF4-FFF2-40B4-BE49-F238E27FC236}">
                    <a16:creationId xmlns:a16="http://schemas.microsoft.com/office/drawing/2014/main" id="{6D21DE7B-EE24-EB49-8A65-AA30C805C351}"/>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TextBox 135">
                <a:extLst>
                  <a:ext uri="{FF2B5EF4-FFF2-40B4-BE49-F238E27FC236}">
                    <a16:creationId xmlns:a16="http://schemas.microsoft.com/office/drawing/2014/main" id="{90751A7B-CFDA-1A4B-B3DE-6FBCAAD35B46}"/>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164167293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97"/>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
                                        </p:tgtEl>
                                        <p:attrNameLst>
                                          <p:attrName>style.visibility</p:attrName>
                                        </p:attrNameLst>
                                      </p:cBhvr>
                                      <p:to>
                                        <p:strVal val="visible"/>
                                      </p:to>
                                    </p:set>
                                  </p:childTnLst>
                                </p:cTn>
                              </p:par>
                            </p:childTnLst>
                          </p:cTn>
                        </p:par>
                      </p:childTnLst>
                    </p:cTn>
                  </p:par>
                </p:childTnLst>
              </p:cTn>
              <p:nextCondLst>
                <p:cond evt="onClick" delay="0">
                  <p:tgtEl>
                    <p:spTgt spid="97"/>
                  </p:tgtEl>
                </p:cond>
              </p:nextCondLst>
            </p:seq>
            <p:seq concurrent="1" nextAc="seek">
              <p:cTn id="7" restart="whenNotActive" fill="hold" evtFilter="cancelBubble" nodeType="interactiveSeq">
                <p:stCondLst>
                  <p:cond evt="onClick" delay="0">
                    <p:tgtEl>
                      <p:spTgt spid="20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05"/>
                                        </p:tgtEl>
                                        <p:attrNameLst>
                                          <p:attrName>style.visibility</p:attrName>
                                        </p:attrNameLst>
                                      </p:cBhvr>
                                      <p:to>
                                        <p:strVal val="hidden"/>
                                      </p:to>
                                    </p:set>
                                  </p:childTnLst>
                                </p:cTn>
                              </p:par>
                            </p:childTnLst>
                          </p:cTn>
                        </p:par>
                      </p:childTnLst>
                    </p:cTn>
                  </p:par>
                </p:childTnLst>
              </p:cTn>
              <p:nextCondLst>
                <p:cond evt="onClick" delay="0">
                  <p:tgtEl>
                    <p:spTgt spid="205"/>
                  </p:tgtEl>
                </p:cond>
              </p:nextCondLst>
            </p:seq>
            <p:seq concurrent="1" nextAc="seek">
              <p:cTn id="12" restart="whenNotActive" fill="hold" evtFilter="cancelBubble" nodeType="interactiveSeq">
                <p:stCondLst>
                  <p:cond evt="onClick" delay="0">
                    <p:tgtEl>
                      <p:spTgt spid="185"/>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9"/>
                                        </p:tgtEl>
                                        <p:attrNameLst>
                                          <p:attrName>style.visibility</p:attrName>
                                        </p:attrNameLst>
                                      </p:cBhvr>
                                      <p:to>
                                        <p:strVal val="visible"/>
                                      </p:to>
                                    </p:set>
                                  </p:childTnLst>
                                </p:cTn>
                              </p:par>
                            </p:childTnLst>
                          </p:cTn>
                        </p:par>
                      </p:childTnLst>
                    </p:cTn>
                  </p:par>
                </p:childTnLst>
              </p:cTn>
              <p:nextCondLst>
                <p:cond evt="onClick" delay="0">
                  <p:tgtEl>
                    <p:spTgt spid="185"/>
                  </p:tgtEl>
                </p:cond>
              </p:nextCondLst>
            </p:seq>
            <p:seq concurrent="1" nextAc="seek">
              <p:cTn id="17" restart="whenNotActive" fill="hold" evtFilter="cancelBubble" nodeType="interactiveSeq">
                <p:stCondLst>
                  <p:cond evt="onClick" delay="0">
                    <p:tgtEl>
                      <p:spTgt spid="20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09"/>
                                        </p:tgtEl>
                                        <p:attrNameLst>
                                          <p:attrName>style.visibility</p:attrName>
                                        </p:attrNameLst>
                                      </p:cBhvr>
                                      <p:to>
                                        <p:strVal val="hidden"/>
                                      </p:to>
                                    </p:set>
                                  </p:childTnLst>
                                </p:cTn>
                              </p:par>
                            </p:childTnLst>
                          </p:cTn>
                        </p:par>
                      </p:childTnLst>
                    </p:cTn>
                  </p:par>
                </p:childTnLst>
              </p:cTn>
              <p:nextCondLst>
                <p:cond evt="onClick" delay="0">
                  <p:tgtEl>
                    <p:spTgt spid="209"/>
                  </p:tgtEl>
                </p:cond>
              </p:nextCondLst>
            </p:seq>
            <p:seq concurrent="1" nextAc="seek">
              <p:cTn id="22" restart="whenNotActive" fill="hold" evtFilter="cancelBubble" nodeType="interactiveSeq">
                <p:stCondLst>
                  <p:cond evt="onClick" delay="0">
                    <p:tgtEl>
                      <p:spTgt spid="104"/>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2"/>
                                        </p:tgtEl>
                                        <p:attrNameLst>
                                          <p:attrName>style.visibility</p:attrName>
                                        </p:attrNameLst>
                                      </p:cBhvr>
                                      <p:to>
                                        <p:strVal val="visible"/>
                                      </p:to>
                                    </p:set>
                                  </p:childTnLst>
                                </p:cTn>
                              </p:par>
                            </p:childTnLst>
                          </p:cTn>
                        </p:par>
                      </p:childTnLst>
                    </p:cTn>
                  </p:par>
                </p:childTnLst>
              </p:cTn>
              <p:nextCondLst>
                <p:cond evt="onClick" delay="0">
                  <p:tgtEl>
                    <p:spTgt spid="104"/>
                  </p:tgtEl>
                </p:cond>
              </p:nextCondLst>
            </p:seq>
            <p:seq concurrent="1" nextAc="seek">
              <p:cTn id="27" restart="whenNotActive" fill="hold" evtFilter="cancelBubble" nodeType="interactiveSeq">
                <p:stCondLst>
                  <p:cond evt="onClick" delay="0">
                    <p:tgtEl>
                      <p:spTgt spid="21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212"/>
                                        </p:tgtEl>
                                        <p:attrNameLst>
                                          <p:attrName>style.visibility</p:attrName>
                                        </p:attrNameLst>
                                      </p:cBhvr>
                                      <p:to>
                                        <p:strVal val="hidden"/>
                                      </p:to>
                                    </p:set>
                                  </p:childTnLst>
                                </p:cTn>
                              </p:par>
                            </p:childTnLst>
                          </p:cTn>
                        </p:par>
                      </p:childTnLst>
                    </p:cTn>
                  </p:par>
                </p:childTnLst>
              </p:cTn>
              <p:nextCondLst>
                <p:cond evt="onClick" delay="0">
                  <p:tgtEl>
                    <p:spTgt spid="212"/>
                  </p:tgtEl>
                </p:cond>
              </p:nextCondLst>
            </p:seq>
            <p:seq concurrent="1" nextAc="seek">
              <p:cTn id="32" restart="whenNotActive" fill="hold" evtFilter="cancelBubble" nodeType="interactiveSeq">
                <p:stCondLst>
                  <p:cond evt="onClick" delay="0">
                    <p:tgtEl>
                      <p:spTgt spid="127"/>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15"/>
                                        </p:tgtEl>
                                        <p:attrNameLst>
                                          <p:attrName>style.visibility</p:attrName>
                                        </p:attrNameLst>
                                      </p:cBhvr>
                                      <p:to>
                                        <p:strVal val="visible"/>
                                      </p:to>
                                    </p:set>
                                  </p:childTnLst>
                                </p:cTn>
                              </p:par>
                            </p:childTnLst>
                          </p:cTn>
                        </p:par>
                      </p:childTnLst>
                    </p:cTn>
                  </p:par>
                </p:childTnLst>
              </p:cTn>
              <p:nextCondLst>
                <p:cond evt="onClick" delay="0">
                  <p:tgtEl>
                    <p:spTgt spid="127"/>
                  </p:tgtEl>
                </p:cond>
              </p:nextCondLst>
            </p:seq>
            <p:seq concurrent="1" nextAc="seek">
              <p:cTn id="37" restart="whenNotActive" fill="hold" evtFilter="cancelBubble" nodeType="interactiveSeq">
                <p:stCondLst>
                  <p:cond evt="onClick" delay="0">
                    <p:tgtEl>
                      <p:spTgt spid="21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215"/>
                                        </p:tgtEl>
                                        <p:attrNameLst>
                                          <p:attrName>style.visibility</p:attrName>
                                        </p:attrNameLst>
                                      </p:cBhvr>
                                      <p:to>
                                        <p:strVal val="hidden"/>
                                      </p:to>
                                    </p:set>
                                  </p:childTnLst>
                                </p:cTn>
                              </p:par>
                            </p:childTnLst>
                          </p:cTn>
                        </p:par>
                      </p:childTnLst>
                    </p:cTn>
                  </p:par>
                </p:childTnLst>
              </p:cTn>
              <p:nextCondLst>
                <p:cond evt="onClick" delay="0">
                  <p:tgtEl>
                    <p:spTgt spid="215"/>
                  </p:tgtEl>
                </p:cond>
              </p:nextCondLst>
            </p:seq>
            <p:seq concurrent="1" nextAc="seek">
              <p:cTn id="42" restart="whenNotActive" fill="hold" evtFilter="cancelBubble" nodeType="interactiveSeq">
                <p:stCondLst>
                  <p:cond evt="onClick" delay="0">
                    <p:tgtEl>
                      <p:spTgt spid="107"/>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9"/>
                                        </p:tgtEl>
                                        <p:attrNameLst>
                                          <p:attrName>style.visibility</p:attrName>
                                        </p:attrNameLst>
                                      </p:cBhvr>
                                      <p:to>
                                        <p:strVal val="visible"/>
                                      </p:to>
                                    </p:set>
                                  </p:childTnLst>
                                </p:cTn>
                              </p:par>
                            </p:childTnLst>
                          </p:cTn>
                        </p:par>
                      </p:childTnLst>
                    </p:cTn>
                  </p:par>
                </p:childTnLst>
              </p:cTn>
              <p:nextCondLst>
                <p:cond evt="onClick" delay="0">
                  <p:tgtEl>
                    <p:spTgt spid="107"/>
                  </p:tgtEl>
                </p:cond>
              </p:nextCondLst>
            </p:seq>
            <p:seq concurrent="1" nextAc="seek">
              <p:cTn id="47" restart="whenNotActive" fill="hold" evtFilter="cancelBubble" nodeType="interactiveSeq">
                <p:stCondLst>
                  <p:cond evt="onClick" delay="0">
                    <p:tgtEl>
                      <p:spTgt spid="6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69"/>
                                        </p:tgtEl>
                                        <p:attrNameLst>
                                          <p:attrName>style.visibility</p:attrName>
                                        </p:attrNameLst>
                                      </p:cBhvr>
                                      <p:to>
                                        <p:strVal val="hidden"/>
                                      </p:to>
                                    </p:set>
                                  </p:childTnLst>
                                </p:cTn>
                              </p:par>
                            </p:childTnLst>
                          </p:cTn>
                        </p:par>
                      </p:childTnLst>
                    </p:cTn>
                  </p:par>
                </p:childTnLst>
              </p:cTn>
              <p:nextCondLst>
                <p:cond evt="onClick" delay="0">
                  <p:tgtEl>
                    <p:spTgt spid="69"/>
                  </p:tgtEl>
                </p:cond>
              </p:nextCondLst>
            </p:seq>
            <p:seq concurrent="1" nextAc="seek">
              <p:cTn id="52" restart="whenNotActive" fill="hold" evtFilter="cancelBubble" nodeType="interactiveSeq">
                <p:stCondLst>
                  <p:cond evt="onClick" delay="0">
                    <p:tgtEl>
                      <p:spTgt spid="189"/>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18"/>
                                        </p:tgtEl>
                                        <p:attrNameLst>
                                          <p:attrName>style.visibility</p:attrName>
                                        </p:attrNameLst>
                                      </p:cBhvr>
                                      <p:to>
                                        <p:strVal val="visible"/>
                                      </p:to>
                                    </p:set>
                                  </p:childTnLst>
                                </p:cTn>
                              </p:par>
                            </p:childTnLst>
                          </p:cTn>
                        </p:par>
                      </p:childTnLst>
                    </p:cTn>
                  </p:par>
                </p:childTnLst>
              </p:cTn>
              <p:nextCondLst>
                <p:cond evt="onClick" delay="0">
                  <p:tgtEl>
                    <p:spTgt spid="189"/>
                  </p:tgtEl>
                </p:cond>
              </p:nextCondLst>
            </p:seq>
            <p:seq concurrent="1" nextAc="seek">
              <p:cTn id="57" restart="whenNotActive" fill="hold" evtFilter="cancelBubble" nodeType="interactiveSeq">
                <p:stCondLst>
                  <p:cond evt="onClick" delay="0">
                    <p:tgtEl>
                      <p:spTgt spid="218"/>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218"/>
                                        </p:tgtEl>
                                        <p:attrNameLst>
                                          <p:attrName>style.visibility</p:attrName>
                                        </p:attrNameLst>
                                      </p:cBhvr>
                                      <p:to>
                                        <p:strVal val="hidden"/>
                                      </p:to>
                                    </p:set>
                                  </p:childTnLst>
                                </p:cTn>
                              </p:par>
                            </p:childTnLst>
                          </p:cTn>
                        </p:par>
                      </p:childTnLst>
                    </p:cTn>
                  </p:par>
                </p:childTnLst>
              </p:cTn>
              <p:nextCondLst>
                <p:cond evt="onClick" delay="0">
                  <p:tgtEl>
                    <p:spTgt spid="218"/>
                  </p:tgtEl>
                </p:cond>
              </p:nextCondLst>
            </p:seq>
            <p:seq concurrent="1" nextAc="seek">
              <p:cTn id="62" restart="whenNotActive" fill="hold" evtFilter="cancelBubble" nodeType="interactiveSeq">
                <p:stCondLst>
                  <p:cond evt="onClick" delay="0">
                    <p:tgtEl>
                      <p:spTgt spid="131"/>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21"/>
                                        </p:tgtEl>
                                        <p:attrNameLst>
                                          <p:attrName>style.visibility</p:attrName>
                                        </p:attrNameLst>
                                      </p:cBhvr>
                                      <p:to>
                                        <p:strVal val="visible"/>
                                      </p:to>
                                    </p:set>
                                  </p:childTnLst>
                                </p:cTn>
                              </p:par>
                            </p:childTnLst>
                          </p:cTn>
                        </p:par>
                      </p:childTnLst>
                    </p:cTn>
                  </p:par>
                </p:childTnLst>
              </p:cTn>
              <p:nextCondLst>
                <p:cond evt="onClick" delay="0">
                  <p:tgtEl>
                    <p:spTgt spid="131"/>
                  </p:tgtEl>
                </p:cond>
              </p:nextCondLst>
            </p:seq>
            <p:seq concurrent="1" nextAc="seek">
              <p:cTn id="67" restart="whenNotActive" fill="hold" evtFilter="cancelBubble" nodeType="interactiveSeq">
                <p:stCondLst>
                  <p:cond evt="onClick" delay="0">
                    <p:tgtEl>
                      <p:spTgt spid="22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221"/>
                                        </p:tgtEl>
                                        <p:attrNameLst>
                                          <p:attrName>style.visibility</p:attrName>
                                        </p:attrNameLst>
                                      </p:cBhvr>
                                      <p:to>
                                        <p:strVal val="hidden"/>
                                      </p:to>
                                    </p:set>
                                  </p:childTnLst>
                                </p:cTn>
                              </p:par>
                            </p:childTnLst>
                          </p:cTn>
                        </p:par>
                      </p:childTnLst>
                    </p:cTn>
                  </p:par>
                </p:childTnLst>
              </p:cTn>
              <p:nextCondLst>
                <p:cond evt="onClick" delay="0">
                  <p:tgtEl>
                    <p:spTgt spid="22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224"/>
                                        </p:tgtEl>
                                        <p:attrNameLst>
                                          <p:attrName>style.visibility</p:attrName>
                                        </p:attrNameLst>
                                      </p:cBhvr>
                                      <p:to>
                                        <p:strVal val="visible"/>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224"/>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24"/>
                                        </p:tgtEl>
                                        <p:attrNameLst>
                                          <p:attrName>style.visibility</p:attrName>
                                        </p:attrNameLst>
                                      </p:cBhvr>
                                      <p:to>
                                        <p:strVal val="hidden"/>
                                      </p:to>
                                    </p:set>
                                  </p:childTnLst>
                                </p:cTn>
                              </p:par>
                            </p:childTnLst>
                          </p:cTn>
                        </p:par>
                      </p:childTnLst>
                    </p:cTn>
                  </p:par>
                </p:childTnLst>
              </p:cTn>
              <p:nextCondLst>
                <p:cond evt="onClick" delay="0">
                  <p:tgtEl>
                    <p:spTgt spid="224"/>
                  </p:tgtEl>
                </p:cond>
              </p:nextCondLst>
            </p:seq>
            <p:seq concurrent="1" nextAc="seek">
              <p:cTn id="82" restart="whenNotActive" fill="hold" evtFilter="cancelBubble" nodeType="interactiveSeq">
                <p:stCondLst>
                  <p:cond evt="onClick" delay="0">
                    <p:tgtEl>
                      <p:spTgt spid="148"/>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227"/>
                                        </p:tgtEl>
                                        <p:attrNameLst>
                                          <p:attrName>style.visibility</p:attrName>
                                        </p:attrNameLst>
                                      </p:cBhvr>
                                      <p:to>
                                        <p:strVal val="visible"/>
                                      </p:to>
                                    </p:set>
                                  </p:childTnLst>
                                </p:cTn>
                              </p:par>
                            </p:childTnLst>
                          </p:cTn>
                        </p:par>
                      </p:childTnLst>
                    </p:cTn>
                  </p:par>
                </p:childTnLst>
              </p:cTn>
              <p:nextCondLst>
                <p:cond evt="onClick" delay="0">
                  <p:tgtEl>
                    <p:spTgt spid="148"/>
                  </p:tgtEl>
                </p:cond>
              </p:nextCondLst>
            </p:seq>
            <p:seq concurrent="1" nextAc="seek">
              <p:cTn id="87" restart="whenNotActive" fill="hold" evtFilter="cancelBubble" nodeType="interactiveSeq">
                <p:stCondLst>
                  <p:cond evt="onClick" delay="0">
                    <p:tgtEl>
                      <p:spTgt spid="22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27"/>
                                        </p:tgtEl>
                                        <p:attrNameLst>
                                          <p:attrName>style.visibility</p:attrName>
                                        </p:attrNameLst>
                                      </p:cBhvr>
                                      <p:to>
                                        <p:strVal val="hidden"/>
                                      </p:to>
                                    </p:set>
                                  </p:childTnLst>
                                </p:cTn>
                              </p:par>
                            </p:childTnLst>
                          </p:cTn>
                        </p:par>
                      </p:childTnLst>
                    </p:cTn>
                  </p:par>
                </p:childTnLst>
              </p:cTn>
              <p:nextCondLst>
                <p:cond evt="onClick" delay="0">
                  <p:tgtEl>
                    <p:spTgt spid="227"/>
                  </p:tgtEl>
                </p:cond>
              </p:nextCondLst>
            </p:seq>
            <p:seq concurrent="1" nextAc="seek">
              <p:cTn id="92" restart="whenNotActive" fill="hold" evtFilter="cancelBubble" nodeType="interactiveSeq">
                <p:stCondLst>
                  <p:cond evt="onClick" delay="0">
                    <p:tgtEl>
                      <p:spTgt spid="152"/>
                    </p:tgtEl>
                  </p:cond>
                </p:stCondLst>
                <p:endSync evt="end" delay="0">
                  <p:rtn val="all"/>
                </p:endSync>
                <p:childTnLst>
                  <p:par>
                    <p:cTn id="93" fill="hold">
                      <p:stCondLst>
                        <p:cond delay="0"/>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230"/>
                                        </p:tgtEl>
                                        <p:attrNameLst>
                                          <p:attrName>style.visibility</p:attrName>
                                        </p:attrNameLst>
                                      </p:cBhvr>
                                      <p:to>
                                        <p:strVal val="visible"/>
                                      </p:to>
                                    </p:set>
                                  </p:childTnLst>
                                </p:cTn>
                              </p:par>
                            </p:childTnLst>
                          </p:cTn>
                        </p:par>
                      </p:childTnLst>
                    </p:cTn>
                  </p:par>
                </p:childTnLst>
              </p:cTn>
              <p:nextCondLst>
                <p:cond evt="onClick" delay="0">
                  <p:tgtEl>
                    <p:spTgt spid="152"/>
                  </p:tgtEl>
                </p:cond>
              </p:nextCondLst>
            </p:seq>
            <p:seq concurrent="1" nextAc="seek">
              <p:cTn id="97" restart="whenNotActive" fill="hold" evtFilter="cancelBubble" nodeType="interactiveSeq">
                <p:stCondLst>
                  <p:cond evt="onClick" delay="0">
                    <p:tgtEl>
                      <p:spTgt spid="23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30"/>
                                        </p:tgtEl>
                                        <p:attrNameLst>
                                          <p:attrName>style.visibility</p:attrName>
                                        </p:attrNameLst>
                                      </p:cBhvr>
                                      <p:to>
                                        <p:strVal val="hidden"/>
                                      </p:to>
                                    </p:set>
                                  </p:childTnLst>
                                </p:cTn>
                              </p:par>
                            </p:childTnLst>
                          </p:cTn>
                        </p:par>
                      </p:childTnLst>
                    </p:cTn>
                  </p:par>
                </p:childTnLst>
              </p:cTn>
              <p:nextCondLst>
                <p:cond evt="onClick" delay="0">
                  <p:tgtEl>
                    <p:spTgt spid="230"/>
                  </p:tgtEl>
                </p:cond>
              </p:nextCondLst>
            </p:seq>
            <p:seq concurrent="1" nextAc="seek">
              <p:cTn id="102" restart="whenNotActive" fill="hold" evtFilter="cancelBubble" nodeType="interactiveSeq">
                <p:stCondLst>
                  <p:cond evt="onClick" delay="0">
                    <p:tgtEl>
                      <p:spTgt spid="156"/>
                    </p:tgtEl>
                  </p:cond>
                </p:stCondLst>
                <p:endSync evt="end" delay="0">
                  <p:rtn val="all"/>
                </p:endSync>
                <p:childTnLst>
                  <p:par>
                    <p:cTn id="103" fill="hold">
                      <p:stCondLst>
                        <p:cond delay="0"/>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233"/>
                                        </p:tgtEl>
                                        <p:attrNameLst>
                                          <p:attrName>style.visibility</p:attrName>
                                        </p:attrNameLst>
                                      </p:cBhvr>
                                      <p:to>
                                        <p:strVal val="visible"/>
                                      </p:to>
                                    </p:set>
                                  </p:childTnLst>
                                </p:cTn>
                              </p:par>
                            </p:childTnLst>
                          </p:cTn>
                        </p:par>
                      </p:childTnLst>
                    </p:cTn>
                  </p:par>
                </p:childTnLst>
              </p:cTn>
              <p:nextCondLst>
                <p:cond evt="onClick" delay="0">
                  <p:tgtEl>
                    <p:spTgt spid="156"/>
                  </p:tgtEl>
                </p:cond>
              </p:nextCondLst>
            </p:seq>
            <p:seq concurrent="1" nextAc="seek">
              <p:cTn id="107" restart="whenNotActive" fill="hold" evtFilter="cancelBubble" nodeType="interactiveSeq">
                <p:stCondLst>
                  <p:cond evt="onClick" delay="0">
                    <p:tgtEl>
                      <p:spTgt spid="23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233"/>
                                        </p:tgtEl>
                                        <p:attrNameLst>
                                          <p:attrName>style.visibility</p:attrName>
                                        </p:attrNameLst>
                                      </p:cBhvr>
                                      <p:to>
                                        <p:strVal val="hidden"/>
                                      </p:to>
                                    </p:set>
                                  </p:childTnLst>
                                </p:cTn>
                              </p:par>
                            </p:childTnLst>
                          </p:cTn>
                        </p:par>
                      </p:childTnLst>
                    </p:cTn>
                  </p:par>
                </p:childTnLst>
              </p:cTn>
              <p:nextCondLst>
                <p:cond evt="onClick" delay="0">
                  <p:tgtEl>
                    <p:spTgt spid="233"/>
                  </p:tgtEl>
                </p:cond>
              </p:nextCondLst>
            </p:seq>
            <p:seq concurrent="1" nextAc="seek">
              <p:cTn id="112" restart="whenNotActive" fill="hold" evtFilter="cancelBubble" nodeType="interactiveSeq">
                <p:stCondLst>
                  <p:cond evt="onClick" delay="0">
                    <p:tgtEl>
                      <p:spTgt spid="160"/>
                    </p:tgtEl>
                  </p:cond>
                </p:stCondLst>
                <p:endSync evt="end" delay="0">
                  <p:rtn val="all"/>
                </p:endSync>
                <p:childTnLst>
                  <p:par>
                    <p:cTn id="113" fill="hold">
                      <p:stCondLst>
                        <p:cond delay="0"/>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236"/>
                                        </p:tgtEl>
                                        <p:attrNameLst>
                                          <p:attrName>style.visibility</p:attrName>
                                        </p:attrNameLst>
                                      </p:cBhvr>
                                      <p:to>
                                        <p:strVal val="visible"/>
                                      </p:to>
                                    </p:set>
                                  </p:childTnLst>
                                </p:cTn>
                              </p:par>
                            </p:childTnLst>
                          </p:cTn>
                        </p:par>
                      </p:childTnLst>
                    </p:cTn>
                  </p:par>
                </p:childTnLst>
              </p:cTn>
              <p:nextCondLst>
                <p:cond evt="onClick" delay="0">
                  <p:tgtEl>
                    <p:spTgt spid="160"/>
                  </p:tgtEl>
                </p:cond>
              </p:nextCondLst>
            </p:seq>
            <p:seq concurrent="1" nextAc="seek">
              <p:cTn id="117" restart="whenNotActive" fill="hold" evtFilter="cancelBubble" nodeType="interactiveSeq">
                <p:stCondLst>
                  <p:cond evt="onClick" delay="0">
                    <p:tgtEl>
                      <p:spTgt spid="236"/>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236"/>
                                        </p:tgtEl>
                                        <p:attrNameLst>
                                          <p:attrName>style.visibility</p:attrName>
                                        </p:attrNameLst>
                                      </p:cBhvr>
                                      <p:to>
                                        <p:strVal val="hidden"/>
                                      </p:to>
                                    </p:set>
                                  </p:childTnLst>
                                </p:cTn>
                              </p:par>
                            </p:childTnLst>
                          </p:cTn>
                        </p:par>
                      </p:childTnLst>
                    </p:cTn>
                  </p:par>
                </p:childTnLst>
              </p:cTn>
              <p:nextCondLst>
                <p:cond evt="onClick" delay="0">
                  <p:tgtEl>
                    <p:spTgt spid="236"/>
                  </p:tgtEl>
                </p:cond>
              </p:nextCondLst>
            </p:seq>
            <p:seq concurrent="1" nextAc="seek">
              <p:cTn id="122" restart="whenNotActive" fill="hold" evtFilter="cancelBubble" nodeType="interactiveSeq">
                <p:stCondLst>
                  <p:cond evt="onClick" delay="0">
                    <p:tgtEl>
                      <p:spTgt spid="164"/>
                    </p:tgtEl>
                  </p:cond>
                </p:stCondLst>
                <p:endSync evt="end" delay="0">
                  <p:rtn val="all"/>
                </p:endSync>
                <p:childTnLst>
                  <p:par>
                    <p:cTn id="123" fill="hold">
                      <p:stCondLst>
                        <p:cond delay="0"/>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239"/>
                                        </p:tgtEl>
                                        <p:attrNameLst>
                                          <p:attrName>style.visibility</p:attrName>
                                        </p:attrNameLst>
                                      </p:cBhvr>
                                      <p:to>
                                        <p:strVal val="visible"/>
                                      </p:to>
                                    </p:set>
                                  </p:childTnLst>
                                </p:cTn>
                              </p:par>
                            </p:childTnLst>
                          </p:cTn>
                        </p:par>
                      </p:childTnLst>
                    </p:cTn>
                  </p:par>
                </p:childTnLst>
              </p:cTn>
              <p:nextCondLst>
                <p:cond evt="onClick" delay="0">
                  <p:tgtEl>
                    <p:spTgt spid="164"/>
                  </p:tgtEl>
                </p:cond>
              </p:nextCondLst>
            </p:seq>
            <p:seq concurrent="1" nextAc="seek">
              <p:cTn id="127" restart="whenNotActive" fill="hold" evtFilter="cancelBubble" nodeType="interactiveSeq">
                <p:stCondLst>
                  <p:cond evt="onClick" delay="0">
                    <p:tgtEl>
                      <p:spTgt spid="23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239"/>
                                        </p:tgtEl>
                                        <p:attrNameLst>
                                          <p:attrName>style.visibility</p:attrName>
                                        </p:attrNameLst>
                                      </p:cBhvr>
                                      <p:to>
                                        <p:strVal val="hidden"/>
                                      </p:to>
                                    </p:set>
                                  </p:childTnLst>
                                </p:cTn>
                              </p:par>
                            </p:childTnLst>
                          </p:cTn>
                        </p:par>
                      </p:childTnLst>
                    </p:cTn>
                  </p:par>
                </p:childTnLst>
              </p:cTn>
              <p:nextCondLst>
                <p:cond evt="onClick" delay="0">
                  <p:tgtEl>
                    <p:spTgt spid="239"/>
                  </p:tgtEl>
                </p:cond>
              </p:nextCondLst>
            </p:seq>
            <p:seq concurrent="1" nextAc="seek">
              <p:cTn id="132" restart="whenNotActive" fill="hold" evtFilter="cancelBubble" nodeType="interactiveSeq">
                <p:stCondLst>
                  <p:cond evt="onClick" delay="0">
                    <p:tgtEl>
                      <p:spTgt spid="76"/>
                    </p:tgtEl>
                  </p:cond>
                </p:stCondLst>
                <p:endSync evt="end" delay="0">
                  <p:rtn val="all"/>
                </p:endSync>
                <p:childTnLst>
                  <p:par>
                    <p:cTn id="133" fill="hold">
                      <p:stCondLst>
                        <p:cond delay="0"/>
                      </p:stCondLst>
                      <p:childTnLst>
                        <p:par>
                          <p:cTn id="134" fill="hold">
                            <p:stCondLst>
                              <p:cond delay="0"/>
                            </p:stCondLst>
                            <p:childTnLst>
                              <p:par>
                                <p:cTn id="135" presetID="1" presetClass="entr" presetSubtype="0" fill="hold" nodeType="clickEffect">
                                  <p:stCondLst>
                                    <p:cond delay="0"/>
                                  </p:stCondLst>
                                  <p:childTnLst>
                                    <p:set>
                                      <p:cBhvr>
                                        <p:cTn id="136" dur="1" fill="hold">
                                          <p:stCondLst>
                                            <p:cond delay="0"/>
                                          </p:stCondLst>
                                        </p:cTn>
                                        <p:tgtEl>
                                          <p:spTgt spid="242"/>
                                        </p:tgtEl>
                                        <p:attrNameLst>
                                          <p:attrName>style.visibility</p:attrName>
                                        </p:attrNameLst>
                                      </p:cBhvr>
                                      <p:to>
                                        <p:strVal val="visible"/>
                                      </p:to>
                                    </p:set>
                                  </p:childTnLst>
                                </p:cTn>
                              </p:par>
                            </p:childTnLst>
                          </p:cTn>
                        </p:par>
                      </p:childTnLst>
                    </p:cTn>
                  </p:par>
                </p:childTnLst>
              </p:cTn>
              <p:nextCondLst>
                <p:cond evt="onClick" delay="0">
                  <p:tgtEl>
                    <p:spTgt spid="76"/>
                  </p:tgtEl>
                </p:cond>
              </p:nextCondLst>
            </p:seq>
            <p:seq concurrent="1" nextAc="seek">
              <p:cTn id="137" restart="whenNotActive" fill="hold" evtFilter="cancelBubble" nodeType="interactiveSeq">
                <p:stCondLst>
                  <p:cond evt="onClick" delay="0">
                    <p:tgtEl>
                      <p:spTgt spid="242"/>
                    </p:tgtEl>
                  </p:cond>
                </p:stCondLst>
                <p:endSync evt="end" delay="0">
                  <p:rtn val="all"/>
                </p:endSync>
                <p:childTnLst>
                  <p:par>
                    <p:cTn id="138" fill="hold">
                      <p:stCondLst>
                        <p:cond delay="0"/>
                      </p:stCondLst>
                      <p:childTnLst>
                        <p:par>
                          <p:cTn id="139" fill="hold">
                            <p:stCondLst>
                              <p:cond delay="0"/>
                            </p:stCondLst>
                            <p:childTnLst>
                              <p:par>
                                <p:cTn id="140" presetID="1" presetClass="exit" presetSubtype="0" fill="hold" nodeType="clickEffect">
                                  <p:stCondLst>
                                    <p:cond delay="0"/>
                                  </p:stCondLst>
                                  <p:childTnLst>
                                    <p:set>
                                      <p:cBhvr>
                                        <p:cTn id="141" dur="1" fill="hold">
                                          <p:stCondLst>
                                            <p:cond delay="0"/>
                                          </p:stCondLst>
                                        </p:cTn>
                                        <p:tgtEl>
                                          <p:spTgt spid="242"/>
                                        </p:tgtEl>
                                        <p:attrNameLst>
                                          <p:attrName>style.visibility</p:attrName>
                                        </p:attrNameLst>
                                      </p:cBhvr>
                                      <p:to>
                                        <p:strVal val="hidden"/>
                                      </p:to>
                                    </p:set>
                                  </p:childTnLst>
                                </p:cTn>
                              </p:par>
                            </p:childTnLst>
                          </p:cTn>
                        </p:par>
                      </p:childTnLst>
                    </p:cTn>
                  </p:par>
                </p:childTnLst>
              </p:cTn>
              <p:nextCondLst>
                <p:cond evt="onClick" delay="0">
                  <p:tgtEl>
                    <p:spTgt spid="242"/>
                  </p:tgtEl>
                </p:cond>
              </p:nextCondLst>
            </p:seq>
            <p:seq concurrent="1" nextAc="seek">
              <p:cTn id="142" restart="whenNotActive" fill="hold" evtFilter="cancelBubble" nodeType="interactiveSeq">
                <p:stCondLst>
                  <p:cond evt="onClick" delay="0">
                    <p:tgtEl>
                      <p:spTgt spid="245"/>
                    </p:tgtEl>
                  </p:cond>
                </p:stCondLst>
                <p:endSync evt="end" delay="0">
                  <p:rtn val="all"/>
                </p:endSync>
                <p:childTnLst>
                  <p:par>
                    <p:cTn id="143" fill="hold">
                      <p:stCondLst>
                        <p:cond delay="0"/>
                      </p:stCondLst>
                      <p:childTnLst>
                        <p:par>
                          <p:cTn id="144" fill="hold">
                            <p:stCondLst>
                              <p:cond delay="0"/>
                            </p:stCondLst>
                            <p:childTnLst>
                              <p:par>
                                <p:cTn id="145" presetID="1" presetClass="entr" presetSubtype="0" fill="hold" nodeType="clickEffect">
                                  <p:stCondLst>
                                    <p:cond delay="0"/>
                                  </p:stCondLst>
                                  <p:childTnLst>
                                    <p:set>
                                      <p:cBhvr>
                                        <p:cTn id="146" dur="1" fill="hold">
                                          <p:stCondLst>
                                            <p:cond delay="0"/>
                                          </p:stCondLst>
                                        </p:cTn>
                                        <p:tgtEl>
                                          <p:spTgt spid="245"/>
                                        </p:tgtEl>
                                        <p:attrNameLst>
                                          <p:attrName>style.visibility</p:attrName>
                                        </p:attrNameLst>
                                      </p:cBhvr>
                                      <p:to>
                                        <p:strVal val="visible"/>
                                      </p:to>
                                    </p:set>
                                  </p:childTnLst>
                                </p:cTn>
                              </p:par>
                            </p:childTnLst>
                          </p:cTn>
                        </p:par>
                      </p:childTnLst>
                    </p:cTn>
                  </p:par>
                </p:childTnLst>
              </p:cTn>
              <p:nextCondLst>
                <p:cond evt="onClick" delay="0">
                  <p:tgtEl>
                    <p:spTgt spid="245"/>
                  </p:tgtEl>
                </p:cond>
              </p:nextCondLst>
            </p:seq>
            <p:seq concurrent="1" nextAc="seek">
              <p:cTn id="147" restart="whenNotActive" fill="hold" evtFilter="cancelBubble" nodeType="interactiveSeq">
                <p:stCondLst>
                  <p:cond evt="onClick" delay="0">
                    <p:tgtEl>
                      <p:spTgt spid="197"/>
                    </p:tgtEl>
                  </p:cond>
                </p:stCondLst>
                <p:endSync evt="end" delay="0">
                  <p:rtn val="all"/>
                </p:endSync>
                <p:childTnLst>
                  <p:par>
                    <p:cTn id="148" fill="hold">
                      <p:stCondLst>
                        <p:cond delay="0"/>
                      </p:stCondLst>
                      <p:childTnLst>
                        <p:par>
                          <p:cTn id="149" fill="hold">
                            <p:stCondLst>
                              <p:cond delay="0"/>
                            </p:stCondLst>
                            <p:childTnLst>
                              <p:par>
                                <p:cTn id="150" presetID="1" presetClass="exit" presetSubtype="0" fill="hold" nodeType="clickEffect">
                                  <p:stCondLst>
                                    <p:cond delay="0"/>
                                  </p:stCondLst>
                                  <p:childTnLst>
                                    <p:set>
                                      <p:cBhvr>
                                        <p:cTn id="151" dur="1" fill="hold">
                                          <p:stCondLst>
                                            <p:cond delay="0"/>
                                          </p:stCondLst>
                                        </p:cTn>
                                        <p:tgtEl>
                                          <p:spTgt spid="245"/>
                                        </p:tgtEl>
                                        <p:attrNameLst>
                                          <p:attrName>style.visibility</p:attrName>
                                        </p:attrNameLst>
                                      </p:cBhvr>
                                      <p:to>
                                        <p:strVal val="hidden"/>
                                      </p:to>
                                    </p:set>
                                  </p:childTnLst>
                                </p:cTn>
                              </p:par>
                            </p:childTnLst>
                          </p:cTn>
                        </p:par>
                      </p:childTnLst>
                    </p:cTn>
                  </p:par>
                </p:childTnLst>
              </p:cTn>
              <p:nextCondLst>
                <p:cond evt="onClick" delay="0">
                  <p:tgtEl>
                    <p:spTgt spid="197"/>
                  </p:tgtEl>
                </p:cond>
              </p:nextCondLst>
            </p:seq>
            <p:seq concurrent="1" nextAc="seek">
              <p:cTn id="152" restart="whenNotActive" fill="hold" evtFilter="cancelBubble" nodeType="interactiveSeq">
                <p:stCondLst>
                  <p:cond evt="onClick" delay="0">
                    <p:tgtEl>
                      <p:spTgt spid="201"/>
                    </p:tgtEl>
                  </p:cond>
                </p:stCondLst>
                <p:endSync evt="end" delay="0">
                  <p:rtn val="all"/>
                </p:endSync>
                <p:childTnLst>
                  <p:par>
                    <p:cTn id="153" fill="hold">
                      <p:stCondLst>
                        <p:cond delay="0"/>
                      </p:stCondLst>
                      <p:childTnLst>
                        <p:par>
                          <p:cTn id="154" fill="hold">
                            <p:stCondLst>
                              <p:cond delay="0"/>
                            </p:stCondLst>
                            <p:childTnLst>
                              <p:par>
                                <p:cTn id="155" presetID="1" presetClass="entr" presetSubtype="0" fill="hold" nodeType="clickEffect">
                                  <p:stCondLst>
                                    <p:cond delay="0"/>
                                  </p:stCondLst>
                                  <p:childTnLst>
                                    <p:set>
                                      <p:cBhvr>
                                        <p:cTn id="156" dur="1" fill="hold">
                                          <p:stCondLst>
                                            <p:cond delay="0"/>
                                          </p:stCondLst>
                                        </p:cTn>
                                        <p:tgtEl>
                                          <p:spTgt spid="251"/>
                                        </p:tgtEl>
                                        <p:attrNameLst>
                                          <p:attrName>style.visibility</p:attrName>
                                        </p:attrNameLst>
                                      </p:cBhvr>
                                      <p:to>
                                        <p:strVal val="visible"/>
                                      </p:to>
                                    </p:set>
                                  </p:childTnLst>
                                </p:cTn>
                              </p:par>
                            </p:childTnLst>
                          </p:cTn>
                        </p:par>
                      </p:childTnLst>
                    </p:cTn>
                  </p:par>
                </p:childTnLst>
              </p:cTn>
              <p:nextCondLst>
                <p:cond evt="onClick" delay="0">
                  <p:tgtEl>
                    <p:spTgt spid="201"/>
                  </p:tgtEl>
                </p:cond>
              </p:nextCondLst>
            </p:seq>
            <p:seq concurrent="1" nextAc="seek">
              <p:cTn id="157" restart="whenNotActive" fill="hold" evtFilter="cancelBubble" nodeType="interactiveSeq">
                <p:stCondLst>
                  <p:cond evt="onClick" delay="0">
                    <p:tgtEl>
                      <p:spTgt spid="251"/>
                    </p:tgtEl>
                  </p:cond>
                </p:stCondLst>
                <p:endSync evt="end" delay="0">
                  <p:rtn val="all"/>
                </p:endSync>
                <p:childTnLst>
                  <p:par>
                    <p:cTn id="158" fill="hold">
                      <p:stCondLst>
                        <p:cond delay="0"/>
                      </p:stCondLst>
                      <p:childTnLst>
                        <p:par>
                          <p:cTn id="159" fill="hold">
                            <p:stCondLst>
                              <p:cond delay="0"/>
                            </p:stCondLst>
                            <p:childTnLst>
                              <p:par>
                                <p:cTn id="160" presetID="1" presetClass="exit" presetSubtype="0" fill="hold" nodeType="clickEffect">
                                  <p:stCondLst>
                                    <p:cond delay="0"/>
                                  </p:stCondLst>
                                  <p:childTnLst>
                                    <p:set>
                                      <p:cBhvr>
                                        <p:cTn id="161" dur="1" fill="hold">
                                          <p:stCondLst>
                                            <p:cond delay="0"/>
                                          </p:stCondLst>
                                        </p:cTn>
                                        <p:tgtEl>
                                          <p:spTgt spid="251"/>
                                        </p:tgtEl>
                                        <p:attrNameLst>
                                          <p:attrName>style.visibility</p:attrName>
                                        </p:attrNameLst>
                                      </p:cBhvr>
                                      <p:to>
                                        <p:strVal val="hidden"/>
                                      </p:to>
                                    </p:set>
                                  </p:childTnLst>
                                </p:cTn>
                              </p:par>
                            </p:childTnLst>
                          </p:cTn>
                        </p:par>
                      </p:childTnLst>
                    </p:cTn>
                  </p:par>
                </p:childTnLst>
              </p:cTn>
              <p:nextCondLst>
                <p:cond evt="onClick" delay="0">
                  <p:tgtEl>
                    <p:spTgt spid="251"/>
                  </p:tgtEl>
                </p:cond>
              </p:nextCondLst>
            </p:seq>
            <p:seq concurrent="1" nextAc="seek">
              <p:cTn id="162" restart="whenNotActive" fill="hold" evtFilter="cancelBubble" nodeType="interactiveSeq">
                <p:stCondLst>
                  <p:cond evt="onClick" delay="0">
                    <p:tgtEl>
                      <p:spTgt spid="5"/>
                    </p:tgtEl>
                  </p:cond>
                </p:stCondLst>
                <p:endSync evt="end" delay="0">
                  <p:rtn val="all"/>
                </p:endSync>
                <p:childTnLst>
                  <p:par>
                    <p:cTn id="163" fill="hold">
                      <p:stCondLst>
                        <p:cond delay="0"/>
                      </p:stCondLst>
                      <p:childTnLst>
                        <p:par>
                          <p:cTn id="164" fill="hold">
                            <p:stCondLst>
                              <p:cond delay="0"/>
                            </p:stCondLst>
                            <p:childTnLst>
                              <p:par>
                                <p:cTn id="165" presetID="1" presetClass="entr" presetSubtype="0" fill="hold" nodeType="clickEffect">
                                  <p:stCondLst>
                                    <p:cond delay="0"/>
                                  </p:stCondLst>
                                  <p:childTnLst>
                                    <p:set>
                                      <p:cBhvr>
                                        <p:cTn id="166" dur="1" fill="hold">
                                          <p:stCondLst>
                                            <p:cond delay="0"/>
                                          </p:stCondLst>
                                        </p:cTn>
                                        <p:tgtEl>
                                          <p:spTgt spid="248"/>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67" restart="whenNotActive" fill="hold" evtFilter="cancelBubble" nodeType="interactiveSeq">
                <p:stCondLst>
                  <p:cond evt="onClick" delay="0">
                    <p:tgtEl>
                      <p:spTgt spid="248"/>
                    </p:tgtEl>
                  </p:cond>
                </p:stCondLst>
                <p:endSync evt="end" delay="0">
                  <p:rtn val="all"/>
                </p:endSync>
                <p:childTnLst>
                  <p:par>
                    <p:cTn id="168" fill="hold">
                      <p:stCondLst>
                        <p:cond delay="0"/>
                      </p:stCondLst>
                      <p:childTnLst>
                        <p:par>
                          <p:cTn id="169" fill="hold">
                            <p:stCondLst>
                              <p:cond delay="0"/>
                            </p:stCondLst>
                            <p:childTnLst>
                              <p:par>
                                <p:cTn id="170" presetID="1" presetClass="exit" presetSubtype="0" fill="hold" nodeType="clickEffect">
                                  <p:stCondLst>
                                    <p:cond delay="0"/>
                                  </p:stCondLst>
                                  <p:childTnLst>
                                    <p:set>
                                      <p:cBhvr>
                                        <p:cTn id="171" dur="1" fill="hold">
                                          <p:stCondLst>
                                            <p:cond delay="0"/>
                                          </p:stCondLst>
                                        </p:cTn>
                                        <p:tgtEl>
                                          <p:spTgt spid="248"/>
                                        </p:tgtEl>
                                        <p:attrNameLst>
                                          <p:attrName>style.visibility</p:attrName>
                                        </p:attrNameLst>
                                      </p:cBhvr>
                                      <p:to>
                                        <p:strVal val="hidden"/>
                                      </p:to>
                                    </p:set>
                                  </p:childTnLst>
                                </p:cTn>
                              </p:par>
                            </p:childTnLst>
                          </p:cTn>
                        </p:par>
                      </p:childTnLst>
                    </p:cTn>
                  </p:par>
                </p:childTnLst>
              </p:cTn>
              <p:nextCondLst>
                <p:cond evt="onClick" delay="0">
                  <p:tgtEl>
                    <p:spTgt spid="248"/>
                  </p:tgtEl>
                </p:cond>
              </p:nextCondLst>
            </p:seq>
            <p:seq concurrent="1" nextAc="seek">
              <p:cTn id="172" restart="whenNotActive" fill="hold" evtFilter="cancelBubble" nodeType="interactiveSeq">
                <p:stCondLst>
                  <p:cond evt="onClick" delay="0">
                    <p:tgtEl>
                      <p:spTgt spid="193"/>
                    </p:tgtEl>
                  </p:cond>
                </p:stCondLst>
                <p:endSync evt="end" delay="0">
                  <p:rtn val="all"/>
                </p:endSync>
                <p:childTnLst>
                  <p:par>
                    <p:cTn id="173" fill="hold">
                      <p:stCondLst>
                        <p:cond delay="0"/>
                      </p:stCondLst>
                      <p:childTnLst>
                        <p:par>
                          <p:cTn id="174" fill="hold">
                            <p:stCondLst>
                              <p:cond delay="0"/>
                            </p:stCondLst>
                            <p:childTnLst>
                              <p:par>
                                <p:cTn id="175" presetID="1" presetClass="entr" presetSubtype="0" fill="hold" nodeType="clickEffect">
                                  <p:stCondLst>
                                    <p:cond delay="0"/>
                                  </p:stCondLst>
                                  <p:childTnLst>
                                    <p:set>
                                      <p:cBhvr>
                                        <p:cTn id="176" dur="1" fill="hold">
                                          <p:stCondLst>
                                            <p:cond delay="0"/>
                                          </p:stCondLst>
                                        </p:cTn>
                                        <p:tgtEl>
                                          <p:spTgt spid="254"/>
                                        </p:tgtEl>
                                        <p:attrNameLst>
                                          <p:attrName>style.visibility</p:attrName>
                                        </p:attrNameLst>
                                      </p:cBhvr>
                                      <p:to>
                                        <p:strVal val="visible"/>
                                      </p:to>
                                    </p:set>
                                  </p:childTnLst>
                                </p:cTn>
                              </p:par>
                            </p:childTnLst>
                          </p:cTn>
                        </p:par>
                      </p:childTnLst>
                    </p:cTn>
                  </p:par>
                </p:childTnLst>
              </p:cTn>
              <p:nextCondLst>
                <p:cond evt="onClick" delay="0">
                  <p:tgtEl>
                    <p:spTgt spid="193"/>
                  </p:tgtEl>
                </p:cond>
              </p:nextCondLst>
            </p:seq>
            <p:seq concurrent="1" nextAc="seek">
              <p:cTn id="177" restart="whenNotActive" fill="hold" evtFilter="cancelBubble" nodeType="interactiveSeq">
                <p:stCondLst>
                  <p:cond evt="onClick" delay="0">
                    <p:tgtEl>
                      <p:spTgt spid="254"/>
                    </p:tgtEl>
                  </p:cond>
                </p:stCondLst>
                <p:endSync evt="end" delay="0">
                  <p:rtn val="all"/>
                </p:endSync>
                <p:childTnLst>
                  <p:par>
                    <p:cTn id="178" fill="hold">
                      <p:stCondLst>
                        <p:cond delay="0"/>
                      </p:stCondLst>
                      <p:childTnLst>
                        <p:par>
                          <p:cTn id="179" fill="hold">
                            <p:stCondLst>
                              <p:cond delay="0"/>
                            </p:stCondLst>
                            <p:childTnLst>
                              <p:par>
                                <p:cTn id="180" presetID="1" presetClass="exit" presetSubtype="0" fill="hold" nodeType="clickEffect">
                                  <p:stCondLst>
                                    <p:cond delay="0"/>
                                  </p:stCondLst>
                                  <p:childTnLst>
                                    <p:set>
                                      <p:cBhvr>
                                        <p:cTn id="181" dur="1" fill="hold">
                                          <p:stCondLst>
                                            <p:cond delay="0"/>
                                          </p:stCondLst>
                                        </p:cTn>
                                        <p:tgtEl>
                                          <p:spTgt spid="254"/>
                                        </p:tgtEl>
                                        <p:attrNameLst>
                                          <p:attrName>style.visibility</p:attrName>
                                        </p:attrNameLst>
                                      </p:cBhvr>
                                      <p:to>
                                        <p:strVal val="hidden"/>
                                      </p:to>
                                    </p:set>
                                  </p:childTnLst>
                                </p:cTn>
                              </p:par>
                            </p:childTnLst>
                          </p:cTn>
                        </p:par>
                      </p:childTnLst>
                    </p:cTn>
                  </p:par>
                </p:childTnLst>
              </p:cTn>
              <p:nextCondLst>
                <p:cond evt="onClick" delay="0">
                  <p:tgtEl>
                    <p:spTgt spid="254"/>
                  </p:tgtEl>
                </p:cond>
              </p:nextCondLst>
            </p:seq>
            <p:seq concurrent="1" nextAc="seek">
              <p:cTn id="182" restart="whenNotActive" fill="hold" evtFilter="cancelBubble" nodeType="interactiveSeq">
                <p:stCondLst>
                  <p:cond evt="onClick" delay="0">
                    <p:tgtEl>
                      <p:spTgt spid="168"/>
                    </p:tgtEl>
                  </p:cond>
                </p:stCondLst>
                <p:endSync evt="end" delay="0">
                  <p:rtn val="all"/>
                </p:endSync>
                <p:childTnLst>
                  <p:par>
                    <p:cTn id="183" fill="hold">
                      <p:stCondLst>
                        <p:cond delay="0"/>
                      </p:stCondLst>
                      <p:childTnLst>
                        <p:par>
                          <p:cTn id="184" fill="hold">
                            <p:stCondLst>
                              <p:cond delay="0"/>
                            </p:stCondLst>
                            <p:childTnLst>
                              <p:par>
                                <p:cTn id="185" presetID="1" presetClass="entr" presetSubtype="0" fill="hold" nodeType="clickEffect">
                                  <p:stCondLst>
                                    <p:cond delay="0"/>
                                  </p:stCondLst>
                                  <p:childTnLst>
                                    <p:set>
                                      <p:cBhvr>
                                        <p:cTn id="186" dur="1" fill="hold">
                                          <p:stCondLst>
                                            <p:cond delay="0"/>
                                          </p:stCondLst>
                                        </p:cTn>
                                        <p:tgtEl>
                                          <p:spTgt spid="257"/>
                                        </p:tgtEl>
                                        <p:attrNameLst>
                                          <p:attrName>style.visibility</p:attrName>
                                        </p:attrNameLst>
                                      </p:cBhvr>
                                      <p:to>
                                        <p:strVal val="visible"/>
                                      </p:to>
                                    </p:set>
                                  </p:childTnLst>
                                </p:cTn>
                              </p:par>
                            </p:childTnLst>
                          </p:cTn>
                        </p:par>
                      </p:childTnLst>
                    </p:cTn>
                  </p:par>
                </p:childTnLst>
              </p:cTn>
              <p:nextCondLst>
                <p:cond evt="onClick" delay="0">
                  <p:tgtEl>
                    <p:spTgt spid="168"/>
                  </p:tgtEl>
                </p:cond>
              </p:nextCondLst>
            </p:seq>
            <p:seq concurrent="1" nextAc="seek">
              <p:cTn id="187" restart="whenNotActive" fill="hold" evtFilter="cancelBubble" nodeType="interactiveSeq">
                <p:stCondLst>
                  <p:cond evt="onClick" delay="0">
                    <p:tgtEl>
                      <p:spTgt spid="257"/>
                    </p:tgtEl>
                  </p:cond>
                </p:stCondLst>
                <p:endSync evt="end" delay="0">
                  <p:rtn val="all"/>
                </p:endSync>
                <p:childTnLst>
                  <p:par>
                    <p:cTn id="188" fill="hold">
                      <p:stCondLst>
                        <p:cond delay="0"/>
                      </p:stCondLst>
                      <p:childTnLst>
                        <p:par>
                          <p:cTn id="189" fill="hold">
                            <p:stCondLst>
                              <p:cond delay="0"/>
                            </p:stCondLst>
                            <p:childTnLst>
                              <p:par>
                                <p:cTn id="190" presetID="1" presetClass="exit" presetSubtype="0" fill="hold" nodeType="clickEffect">
                                  <p:stCondLst>
                                    <p:cond delay="0"/>
                                  </p:stCondLst>
                                  <p:childTnLst>
                                    <p:set>
                                      <p:cBhvr>
                                        <p:cTn id="191" dur="1" fill="hold">
                                          <p:stCondLst>
                                            <p:cond delay="0"/>
                                          </p:stCondLst>
                                        </p:cTn>
                                        <p:tgtEl>
                                          <p:spTgt spid="257"/>
                                        </p:tgtEl>
                                        <p:attrNameLst>
                                          <p:attrName>style.visibility</p:attrName>
                                        </p:attrNameLst>
                                      </p:cBhvr>
                                      <p:to>
                                        <p:strVal val="hidden"/>
                                      </p:to>
                                    </p:set>
                                  </p:childTnLst>
                                </p:cTn>
                              </p:par>
                            </p:childTnLst>
                          </p:cTn>
                        </p:par>
                      </p:childTnLst>
                    </p:cTn>
                  </p:par>
                </p:childTnLst>
              </p:cTn>
              <p:nextCondLst>
                <p:cond evt="onClick" delay="0">
                  <p:tgtEl>
                    <p:spTgt spid="257"/>
                  </p:tgtEl>
                </p:cond>
              </p:nextCondLst>
            </p:seq>
            <p:seq concurrent="1" nextAc="seek">
              <p:cTn id="192" restart="whenNotActive" fill="hold" evtFilter="cancelBubble" nodeType="interactiveSeq">
                <p:stCondLst>
                  <p:cond evt="onClick" delay="0">
                    <p:tgtEl>
                      <p:spTgt spid="172"/>
                    </p:tgtEl>
                  </p:cond>
                </p:stCondLst>
                <p:endSync evt="end" delay="0">
                  <p:rtn val="all"/>
                </p:endSync>
                <p:childTnLst>
                  <p:par>
                    <p:cTn id="193" fill="hold">
                      <p:stCondLst>
                        <p:cond delay="0"/>
                      </p:stCondLst>
                      <p:childTnLst>
                        <p:par>
                          <p:cTn id="194" fill="hold">
                            <p:stCondLst>
                              <p:cond delay="0"/>
                            </p:stCondLst>
                            <p:childTnLst>
                              <p:par>
                                <p:cTn id="195" presetID="1" presetClass="entr" presetSubtype="0" fill="hold" nodeType="clickEffect">
                                  <p:stCondLst>
                                    <p:cond delay="0"/>
                                  </p:stCondLst>
                                  <p:childTnLst>
                                    <p:set>
                                      <p:cBhvr>
                                        <p:cTn id="196" dur="1" fill="hold">
                                          <p:stCondLst>
                                            <p:cond delay="0"/>
                                          </p:stCondLst>
                                        </p:cTn>
                                        <p:tgtEl>
                                          <p:spTgt spid="266"/>
                                        </p:tgtEl>
                                        <p:attrNameLst>
                                          <p:attrName>style.visibility</p:attrName>
                                        </p:attrNameLst>
                                      </p:cBhvr>
                                      <p:to>
                                        <p:strVal val="visible"/>
                                      </p:to>
                                    </p:set>
                                  </p:childTnLst>
                                </p:cTn>
                              </p:par>
                            </p:childTnLst>
                          </p:cTn>
                        </p:par>
                      </p:childTnLst>
                    </p:cTn>
                  </p:par>
                </p:childTnLst>
              </p:cTn>
              <p:nextCondLst>
                <p:cond evt="onClick" delay="0">
                  <p:tgtEl>
                    <p:spTgt spid="172"/>
                  </p:tgtEl>
                </p:cond>
              </p:nextCondLst>
            </p:seq>
            <p:seq concurrent="1" nextAc="seek">
              <p:cTn id="197" restart="whenNotActive" fill="hold" evtFilter="cancelBubble" nodeType="interactiveSeq">
                <p:stCondLst>
                  <p:cond evt="onClick" delay="0">
                    <p:tgtEl>
                      <p:spTgt spid="266"/>
                    </p:tgtEl>
                  </p:cond>
                </p:stCondLst>
                <p:endSync evt="end" delay="0">
                  <p:rtn val="all"/>
                </p:endSync>
                <p:childTnLst>
                  <p:par>
                    <p:cTn id="198" fill="hold">
                      <p:stCondLst>
                        <p:cond delay="0"/>
                      </p:stCondLst>
                      <p:childTnLst>
                        <p:par>
                          <p:cTn id="199" fill="hold">
                            <p:stCondLst>
                              <p:cond delay="0"/>
                            </p:stCondLst>
                            <p:childTnLst>
                              <p:par>
                                <p:cTn id="200" presetID="1" presetClass="exit" presetSubtype="0" fill="hold" nodeType="clickEffect">
                                  <p:stCondLst>
                                    <p:cond delay="0"/>
                                  </p:stCondLst>
                                  <p:childTnLst>
                                    <p:set>
                                      <p:cBhvr>
                                        <p:cTn id="201" dur="1" fill="hold">
                                          <p:stCondLst>
                                            <p:cond delay="0"/>
                                          </p:stCondLst>
                                        </p:cTn>
                                        <p:tgtEl>
                                          <p:spTgt spid="266"/>
                                        </p:tgtEl>
                                        <p:attrNameLst>
                                          <p:attrName>style.visibility</p:attrName>
                                        </p:attrNameLst>
                                      </p:cBhvr>
                                      <p:to>
                                        <p:strVal val="hidden"/>
                                      </p:to>
                                    </p:set>
                                  </p:childTnLst>
                                </p:cTn>
                              </p:par>
                            </p:childTnLst>
                          </p:cTn>
                        </p:par>
                      </p:childTnLst>
                    </p:cTn>
                  </p:par>
                </p:childTnLst>
              </p:cTn>
              <p:nextCondLst>
                <p:cond evt="onClick" delay="0">
                  <p:tgtEl>
                    <p:spTgt spid="266"/>
                  </p:tgtEl>
                </p:cond>
              </p:nextCondLst>
            </p:seq>
            <p:seq concurrent="1" nextAc="seek">
              <p:cTn id="202" restart="whenNotActive" fill="hold" evtFilter="cancelBubble" nodeType="interactiveSeq">
                <p:stCondLst>
                  <p:cond evt="onClick" delay="0">
                    <p:tgtEl>
                      <p:spTgt spid="177"/>
                    </p:tgtEl>
                  </p:cond>
                </p:stCondLst>
                <p:endSync evt="end" delay="0">
                  <p:rtn val="all"/>
                </p:endSync>
                <p:childTnLst>
                  <p:par>
                    <p:cTn id="203" fill="hold">
                      <p:stCondLst>
                        <p:cond delay="0"/>
                      </p:stCondLst>
                      <p:childTnLst>
                        <p:par>
                          <p:cTn id="204" fill="hold">
                            <p:stCondLst>
                              <p:cond delay="0"/>
                            </p:stCondLst>
                            <p:childTnLst>
                              <p:par>
                                <p:cTn id="205" presetID="1" presetClass="entr" presetSubtype="0" fill="hold" nodeType="clickEffect">
                                  <p:stCondLst>
                                    <p:cond delay="0"/>
                                  </p:stCondLst>
                                  <p:childTnLst>
                                    <p:set>
                                      <p:cBhvr>
                                        <p:cTn id="206" dur="1" fill="hold">
                                          <p:stCondLst>
                                            <p:cond delay="0"/>
                                          </p:stCondLst>
                                        </p:cTn>
                                        <p:tgtEl>
                                          <p:spTgt spid="260"/>
                                        </p:tgtEl>
                                        <p:attrNameLst>
                                          <p:attrName>style.visibility</p:attrName>
                                        </p:attrNameLst>
                                      </p:cBhvr>
                                      <p:to>
                                        <p:strVal val="visible"/>
                                      </p:to>
                                    </p:set>
                                  </p:childTnLst>
                                </p:cTn>
                              </p:par>
                            </p:childTnLst>
                          </p:cTn>
                        </p:par>
                      </p:childTnLst>
                    </p:cTn>
                  </p:par>
                </p:childTnLst>
              </p:cTn>
              <p:nextCondLst>
                <p:cond evt="onClick" delay="0">
                  <p:tgtEl>
                    <p:spTgt spid="177"/>
                  </p:tgtEl>
                </p:cond>
              </p:nextCondLst>
            </p:seq>
            <p:seq concurrent="1" nextAc="seek">
              <p:cTn id="207" restart="whenNotActive" fill="hold" evtFilter="cancelBubble" nodeType="interactiveSeq">
                <p:stCondLst>
                  <p:cond evt="onClick" delay="0">
                    <p:tgtEl>
                      <p:spTgt spid="260"/>
                    </p:tgtEl>
                  </p:cond>
                </p:stCondLst>
                <p:endSync evt="end" delay="0">
                  <p:rtn val="all"/>
                </p:endSync>
                <p:childTnLst>
                  <p:par>
                    <p:cTn id="208" fill="hold">
                      <p:stCondLst>
                        <p:cond delay="0"/>
                      </p:stCondLst>
                      <p:childTnLst>
                        <p:par>
                          <p:cTn id="209" fill="hold">
                            <p:stCondLst>
                              <p:cond delay="0"/>
                            </p:stCondLst>
                            <p:childTnLst>
                              <p:par>
                                <p:cTn id="210" presetID="1" presetClass="exit" presetSubtype="0" fill="hold" nodeType="clickEffect">
                                  <p:stCondLst>
                                    <p:cond delay="0"/>
                                  </p:stCondLst>
                                  <p:childTnLst>
                                    <p:set>
                                      <p:cBhvr>
                                        <p:cTn id="211" dur="1" fill="hold">
                                          <p:stCondLst>
                                            <p:cond delay="0"/>
                                          </p:stCondLst>
                                        </p:cTn>
                                        <p:tgtEl>
                                          <p:spTgt spid="260"/>
                                        </p:tgtEl>
                                        <p:attrNameLst>
                                          <p:attrName>style.visibility</p:attrName>
                                        </p:attrNameLst>
                                      </p:cBhvr>
                                      <p:to>
                                        <p:strVal val="hidden"/>
                                      </p:to>
                                    </p:set>
                                  </p:childTnLst>
                                </p:cTn>
                              </p:par>
                            </p:childTnLst>
                          </p:cTn>
                        </p:par>
                      </p:childTnLst>
                    </p:cTn>
                  </p:par>
                </p:childTnLst>
              </p:cTn>
              <p:nextCondLst>
                <p:cond evt="onClick" delay="0">
                  <p:tgtEl>
                    <p:spTgt spid="260"/>
                  </p:tgtEl>
                </p:cond>
              </p:nextCondLst>
            </p:seq>
            <p:seq concurrent="1" nextAc="seek">
              <p:cTn id="212" restart="whenNotActive" fill="hold" evtFilter="cancelBubble" nodeType="interactiveSeq">
                <p:stCondLst>
                  <p:cond evt="onClick" delay="0">
                    <p:tgtEl>
                      <p:spTgt spid="181"/>
                    </p:tgtEl>
                  </p:cond>
                </p:stCondLst>
                <p:endSync evt="end" delay="0">
                  <p:rtn val="all"/>
                </p:endSync>
                <p:childTnLst>
                  <p:par>
                    <p:cTn id="213" fill="hold">
                      <p:stCondLst>
                        <p:cond delay="0"/>
                      </p:stCondLst>
                      <p:childTnLst>
                        <p:par>
                          <p:cTn id="214" fill="hold">
                            <p:stCondLst>
                              <p:cond delay="0"/>
                            </p:stCondLst>
                            <p:childTnLst>
                              <p:par>
                                <p:cTn id="215" presetID="1" presetClass="entr" presetSubtype="0" fill="hold" nodeType="clickEffect">
                                  <p:stCondLst>
                                    <p:cond delay="0"/>
                                  </p:stCondLst>
                                  <p:childTnLst>
                                    <p:set>
                                      <p:cBhvr>
                                        <p:cTn id="216" dur="1" fill="hold">
                                          <p:stCondLst>
                                            <p:cond delay="0"/>
                                          </p:stCondLst>
                                        </p:cTn>
                                        <p:tgtEl>
                                          <p:spTgt spid="263"/>
                                        </p:tgtEl>
                                        <p:attrNameLst>
                                          <p:attrName>style.visibility</p:attrName>
                                        </p:attrNameLst>
                                      </p:cBhvr>
                                      <p:to>
                                        <p:strVal val="visible"/>
                                      </p:to>
                                    </p:set>
                                  </p:childTnLst>
                                </p:cTn>
                              </p:par>
                            </p:childTnLst>
                          </p:cTn>
                        </p:par>
                      </p:childTnLst>
                    </p:cTn>
                  </p:par>
                </p:childTnLst>
              </p:cTn>
              <p:nextCondLst>
                <p:cond evt="onClick" delay="0">
                  <p:tgtEl>
                    <p:spTgt spid="181"/>
                  </p:tgtEl>
                </p:cond>
              </p:nextCondLst>
            </p:seq>
            <p:seq concurrent="1" nextAc="seek">
              <p:cTn id="217" restart="whenNotActive" fill="hold" evtFilter="cancelBubble" nodeType="interactiveSeq">
                <p:stCondLst>
                  <p:cond evt="onClick" delay="0">
                    <p:tgtEl>
                      <p:spTgt spid="263"/>
                    </p:tgtEl>
                  </p:cond>
                </p:stCondLst>
                <p:endSync evt="end" delay="0">
                  <p:rtn val="all"/>
                </p:endSync>
                <p:childTnLst>
                  <p:par>
                    <p:cTn id="218" fill="hold">
                      <p:stCondLst>
                        <p:cond delay="0"/>
                      </p:stCondLst>
                      <p:childTnLst>
                        <p:par>
                          <p:cTn id="219" fill="hold">
                            <p:stCondLst>
                              <p:cond delay="0"/>
                            </p:stCondLst>
                            <p:childTnLst>
                              <p:par>
                                <p:cTn id="220" presetID="1" presetClass="exit" presetSubtype="0" fill="hold" nodeType="clickEffect">
                                  <p:stCondLst>
                                    <p:cond delay="0"/>
                                  </p:stCondLst>
                                  <p:childTnLst>
                                    <p:set>
                                      <p:cBhvr>
                                        <p:cTn id="221" dur="1" fill="hold">
                                          <p:stCondLst>
                                            <p:cond delay="0"/>
                                          </p:stCondLst>
                                        </p:cTn>
                                        <p:tgtEl>
                                          <p:spTgt spid="263"/>
                                        </p:tgtEl>
                                        <p:attrNameLst>
                                          <p:attrName>style.visibility</p:attrName>
                                        </p:attrNameLst>
                                      </p:cBhvr>
                                      <p:to>
                                        <p:strVal val="hidden"/>
                                      </p:to>
                                    </p:set>
                                  </p:childTnLst>
                                </p:cTn>
                              </p:par>
                            </p:childTnLst>
                          </p:cTn>
                        </p:par>
                      </p:childTnLst>
                    </p:cTn>
                  </p:par>
                </p:childTnLst>
              </p:cTn>
              <p:nextCondLst>
                <p:cond evt="onClick" delay="0">
                  <p:tgtEl>
                    <p:spTgt spid="263"/>
                  </p:tgtEl>
                </p:cond>
              </p:nextCondLst>
            </p:seq>
            <p:seq concurrent="1" nextAc="seek">
              <p:cTn id="222" restart="whenNotActive" fill="hold" evtFilter="cancelBubble" nodeType="interactiveSeq">
                <p:stCondLst>
                  <p:cond evt="onClick" delay="0">
                    <p:tgtEl>
                      <p:spTgt spid="140"/>
                    </p:tgtEl>
                  </p:cond>
                </p:stCondLst>
                <p:endSync evt="end" delay="0">
                  <p:rtn val="all"/>
                </p:endSync>
                <p:childTnLst>
                  <p:par>
                    <p:cTn id="223" fill="hold">
                      <p:stCondLst>
                        <p:cond delay="0"/>
                      </p:stCondLst>
                      <p:childTnLst>
                        <p:par>
                          <p:cTn id="224" fill="hold">
                            <p:stCondLst>
                              <p:cond delay="0"/>
                            </p:stCondLst>
                            <p:childTnLst>
                              <p:par>
                                <p:cTn id="225" presetID="1" presetClass="entr" presetSubtype="0" fill="hold" nodeType="clickEffect">
                                  <p:stCondLst>
                                    <p:cond delay="0"/>
                                  </p:stCondLst>
                                  <p:childTnLst>
                                    <p:set>
                                      <p:cBhvr>
                                        <p:cTn id="226" dur="1" fill="hold">
                                          <p:stCondLst>
                                            <p:cond delay="0"/>
                                          </p:stCondLst>
                                        </p:cTn>
                                        <p:tgtEl>
                                          <p:spTgt spid="269"/>
                                        </p:tgtEl>
                                        <p:attrNameLst>
                                          <p:attrName>style.visibility</p:attrName>
                                        </p:attrNameLst>
                                      </p:cBhvr>
                                      <p:to>
                                        <p:strVal val="visible"/>
                                      </p:to>
                                    </p:set>
                                  </p:childTnLst>
                                </p:cTn>
                              </p:par>
                            </p:childTnLst>
                          </p:cTn>
                        </p:par>
                      </p:childTnLst>
                    </p:cTn>
                  </p:par>
                </p:childTnLst>
              </p:cTn>
              <p:nextCondLst>
                <p:cond evt="onClick" delay="0">
                  <p:tgtEl>
                    <p:spTgt spid="140"/>
                  </p:tgtEl>
                </p:cond>
              </p:nextCondLst>
            </p:seq>
            <p:seq concurrent="1" nextAc="seek">
              <p:cTn id="227" restart="whenNotActive" fill="hold" evtFilter="cancelBubble" nodeType="interactiveSeq">
                <p:stCondLst>
                  <p:cond evt="onClick" delay="0">
                    <p:tgtEl>
                      <p:spTgt spid="269"/>
                    </p:tgtEl>
                  </p:cond>
                </p:stCondLst>
                <p:endSync evt="end" delay="0">
                  <p:rtn val="all"/>
                </p:endSync>
                <p:childTnLst>
                  <p:par>
                    <p:cTn id="228" fill="hold">
                      <p:stCondLst>
                        <p:cond delay="0"/>
                      </p:stCondLst>
                      <p:childTnLst>
                        <p:par>
                          <p:cTn id="229" fill="hold">
                            <p:stCondLst>
                              <p:cond delay="0"/>
                            </p:stCondLst>
                            <p:childTnLst>
                              <p:par>
                                <p:cTn id="230" presetID="1" presetClass="exit" presetSubtype="0" fill="hold" nodeType="clickEffect">
                                  <p:stCondLst>
                                    <p:cond delay="0"/>
                                  </p:stCondLst>
                                  <p:childTnLst>
                                    <p:set>
                                      <p:cBhvr>
                                        <p:cTn id="231" dur="1" fill="hold">
                                          <p:stCondLst>
                                            <p:cond delay="0"/>
                                          </p:stCondLst>
                                        </p:cTn>
                                        <p:tgtEl>
                                          <p:spTgt spid="269"/>
                                        </p:tgtEl>
                                        <p:attrNameLst>
                                          <p:attrName>style.visibility</p:attrName>
                                        </p:attrNameLst>
                                      </p:cBhvr>
                                      <p:to>
                                        <p:strVal val="hidden"/>
                                      </p:to>
                                    </p:set>
                                  </p:childTnLst>
                                </p:cTn>
                              </p:par>
                            </p:childTnLst>
                          </p:cTn>
                        </p:par>
                      </p:childTnLst>
                    </p:cTn>
                  </p:par>
                </p:childTnLst>
              </p:cTn>
              <p:nextCondLst>
                <p:cond evt="onClick" delay="0">
                  <p:tgtEl>
                    <p:spTgt spid="269"/>
                  </p:tgtEl>
                </p:cond>
              </p:nextCondLst>
            </p:seq>
            <p:seq concurrent="1" nextAc="seek">
              <p:cTn id="232" restart="whenNotActive" fill="hold" evtFilter="cancelBubble" nodeType="interactiveSeq">
                <p:stCondLst>
                  <p:cond evt="onClick" delay="0">
                    <p:tgtEl>
                      <p:spTgt spid="80"/>
                    </p:tgtEl>
                  </p:cond>
                </p:stCondLst>
                <p:endSync evt="end" delay="0">
                  <p:rtn val="all"/>
                </p:endSync>
                <p:childTnLst>
                  <p:par>
                    <p:cTn id="233" fill="hold">
                      <p:stCondLst>
                        <p:cond delay="0"/>
                      </p:stCondLst>
                      <p:childTnLst>
                        <p:par>
                          <p:cTn id="234" fill="hold">
                            <p:stCondLst>
                              <p:cond delay="0"/>
                            </p:stCondLst>
                            <p:childTnLst>
                              <p:par>
                                <p:cTn id="235" presetID="1" presetClass="entr" presetSubtype="0" fill="hold" nodeType="clickEffect">
                                  <p:stCondLst>
                                    <p:cond delay="0"/>
                                  </p:stCondLst>
                                  <p:childTnLst>
                                    <p:set>
                                      <p:cBhvr>
                                        <p:cTn id="236" dur="1" fill="hold">
                                          <p:stCondLst>
                                            <p:cond delay="0"/>
                                          </p:stCondLst>
                                        </p:cTn>
                                        <p:tgtEl>
                                          <p:spTgt spid="99"/>
                                        </p:tgtEl>
                                        <p:attrNameLst>
                                          <p:attrName>style.visibility</p:attrName>
                                        </p:attrNameLst>
                                      </p:cBhvr>
                                      <p:to>
                                        <p:strVal val="visible"/>
                                      </p:to>
                                    </p:set>
                                  </p:childTnLst>
                                </p:cTn>
                              </p:par>
                            </p:childTnLst>
                          </p:cTn>
                        </p:par>
                      </p:childTnLst>
                    </p:cTn>
                  </p:par>
                </p:childTnLst>
              </p:cTn>
              <p:nextCondLst>
                <p:cond evt="onClick" delay="0">
                  <p:tgtEl>
                    <p:spTgt spid="80"/>
                  </p:tgtEl>
                </p:cond>
              </p:nextCondLst>
            </p:seq>
            <p:seq concurrent="1" nextAc="seek">
              <p:cTn id="237" restart="whenNotActive" fill="hold" evtFilter="cancelBubble" nodeType="interactiveSeq">
                <p:stCondLst>
                  <p:cond evt="onClick" delay="0">
                    <p:tgtEl>
                      <p:spTgt spid="99"/>
                    </p:tgtEl>
                  </p:cond>
                </p:stCondLst>
                <p:endSync evt="end" delay="0">
                  <p:rtn val="all"/>
                </p:endSync>
                <p:childTnLst>
                  <p:par>
                    <p:cTn id="238" fill="hold">
                      <p:stCondLst>
                        <p:cond delay="0"/>
                      </p:stCondLst>
                      <p:childTnLst>
                        <p:par>
                          <p:cTn id="239" fill="hold">
                            <p:stCondLst>
                              <p:cond delay="0"/>
                            </p:stCondLst>
                            <p:childTnLst>
                              <p:par>
                                <p:cTn id="240" presetID="1" presetClass="exit" presetSubtype="0" fill="hold" nodeType="clickEffect">
                                  <p:stCondLst>
                                    <p:cond delay="0"/>
                                  </p:stCondLst>
                                  <p:childTnLst>
                                    <p:set>
                                      <p:cBhvr>
                                        <p:cTn id="241" dur="1" fill="hold">
                                          <p:stCondLst>
                                            <p:cond delay="0"/>
                                          </p:stCondLst>
                                        </p:cTn>
                                        <p:tgtEl>
                                          <p:spTgt spid="99"/>
                                        </p:tgtEl>
                                        <p:attrNameLst>
                                          <p:attrName>style.visibility</p:attrName>
                                        </p:attrNameLst>
                                      </p:cBhvr>
                                      <p:to>
                                        <p:strVal val="hidden"/>
                                      </p:to>
                                    </p:set>
                                  </p:childTnLst>
                                </p:cTn>
                              </p:par>
                            </p:childTnLst>
                          </p:cTn>
                        </p:par>
                      </p:childTnLst>
                    </p:cTn>
                  </p:par>
                </p:childTnLst>
              </p:cTn>
              <p:nextCondLst>
                <p:cond evt="onClick" delay="0">
                  <p:tgtEl>
                    <p:spTgt spid="99"/>
                  </p:tgtEl>
                </p:cond>
              </p:nextCondLst>
            </p:seq>
            <p:seq concurrent="1" nextAc="seek">
              <p:cTn id="242" restart="whenNotActive" fill="hold" evtFilter="cancelBubble" nodeType="interactiveSeq">
                <p:stCondLst>
                  <p:cond evt="onClick" delay="0">
                    <p:tgtEl>
                      <p:spTgt spid="87"/>
                    </p:tgtEl>
                  </p:cond>
                </p:stCondLst>
                <p:endSync evt="end" delay="0">
                  <p:rtn val="all"/>
                </p:endSync>
                <p:childTnLst>
                  <p:par>
                    <p:cTn id="243" fill="hold">
                      <p:stCondLst>
                        <p:cond delay="0"/>
                      </p:stCondLst>
                      <p:childTnLst>
                        <p:par>
                          <p:cTn id="244" fill="hold">
                            <p:stCondLst>
                              <p:cond delay="0"/>
                            </p:stCondLst>
                            <p:childTnLst>
                              <p:par>
                                <p:cTn id="245" presetID="1" presetClass="entr" presetSubtype="0" fill="hold" nodeType="clickEffect">
                                  <p:stCondLst>
                                    <p:cond delay="0"/>
                                  </p:stCondLst>
                                  <p:childTnLst>
                                    <p:set>
                                      <p:cBhvr>
                                        <p:cTn id="246" dur="1" fill="hold">
                                          <p:stCondLst>
                                            <p:cond delay="0"/>
                                          </p:stCondLst>
                                        </p:cTn>
                                        <p:tgtEl>
                                          <p:spTgt spid="91"/>
                                        </p:tgtEl>
                                        <p:attrNameLst>
                                          <p:attrName>style.visibility</p:attrName>
                                        </p:attrNameLst>
                                      </p:cBhvr>
                                      <p:to>
                                        <p:strVal val="visible"/>
                                      </p:to>
                                    </p:set>
                                  </p:childTnLst>
                                </p:cTn>
                              </p:par>
                            </p:childTnLst>
                          </p:cTn>
                        </p:par>
                      </p:childTnLst>
                    </p:cTn>
                  </p:par>
                </p:childTnLst>
              </p:cTn>
              <p:nextCondLst>
                <p:cond evt="onClick" delay="0">
                  <p:tgtEl>
                    <p:spTgt spid="87"/>
                  </p:tgtEl>
                </p:cond>
              </p:nextCondLst>
            </p:seq>
            <p:seq concurrent="1" nextAc="seek">
              <p:cTn id="247" restart="whenNotActive" fill="hold" evtFilter="cancelBubble" nodeType="interactiveSeq">
                <p:stCondLst>
                  <p:cond evt="onClick" delay="0">
                    <p:tgtEl>
                      <p:spTgt spid="91"/>
                    </p:tgtEl>
                  </p:cond>
                </p:stCondLst>
                <p:endSync evt="end" delay="0">
                  <p:rtn val="all"/>
                </p:endSync>
                <p:childTnLst>
                  <p:par>
                    <p:cTn id="248" fill="hold">
                      <p:stCondLst>
                        <p:cond delay="0"/>
                      </p:stCondLst>
                      <p:childTnLst>
                        <p:par>
                          <p:cTn id="249" fill="hold">
                            <p:stCondLst>
                              <p:cond delay="0"/>
                            </p:stCondLst>
                            <p:childTnLst>
                              <p:par>
                                <p:cTn id="250" presetID="1" presetClass="exit" presetSubtype="0" fill="hold" nodeType="clickEffect">
                                  <p:stCondLst>
                                    <p:cond delay="0"/>
                                  </p:stCondLst>
                                  <p:childTnLst>
                                    <p:set>
                                      <p:cBhvr>
                                        <p:cTn id="251" dur="1" fill="hold">
                                          <p:stCondLst>
                                            <p:cond delay="0"/>
                                          </p:stCondLst>
                                        </p:cTn>
                                        <p:tgtEl>
                                          <p:spTgt spid="91"/>
                                        </p:tgtEl>
                                        <p:attrNameLst>
                                          <p:attrName>style.visibility</p:attrName>
                                        </p:attrNameLst>
                                      </p:cBhvr>
                                      <p:to>
                                        <p:strVal val="hidden"/>
                                      </p:to>
                                    </p:set>
                                  </p:childTnLst>
                                </p:cTn>
                              </p:par>
                            </p:childTnLst>
                          </p:cTn>
                        </p:par>
                      </p:childTnLst>
                    </p:cTn>
                  </p:par>
                </p:childTnLst>
              </p:cTn>
              <p:nextCondLst>
                <p:cond evt="onClick" delay="0">
                  <p:tgtEl>
                    <p:spTgt spid="91"/>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15" name="overview button">
            <a:hlinkClick r:id="rId3" action="ppaction://hlinksldjump"/>
            <a:extLst>
              <a:ext uri="{FF2B5EF4-FFF2-40B4-BE49-F238E27FC236}">
                <a16:creationId xmlns:a16="http://schemas.microsoft.com/office/drawing/2014/main" id="{128DFDA2-9AC5-D14E-B61D-41F66B254136}"/>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vertical lines">
            <a:extLst>
              <a:ext uri="{FF2B5EF4-FFF2-40B4-BE49-F238E27FC236}">
                <a16:creationId xmlns:a16="http://schemas.microsoft.com/office/drawing/2014/main" id="{4A2F9796-4256-BA40-8C1F-BEA06EF4CED8}"/>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dates">
            <a:extLst>
              <a:ext uri="{FF2B5EF4-FFF2-40B4-BE49-F238E27FC236}">
                <a16:creationId xmlns:a16="http://schemas.microsoft.com/office/drawing/2014/main" id="{A31F02A9-C8DB-544C-913F-9891548FEB62}"/>
              </a:ext>
            </a:extLst>
          </p:cNvPr>
          <p:cNvGrpSpPr/>
          <p:nvPr/>
        </p:nvGrpSpPr>
        <p:grpSpPr>
          <a:xfrm>
            <a:off x="846197" y="539234"/>
            <a:ext cx="9831203" cy="369332"/>
            <a:chOff x="1049397" y="539234"/>
            <a:chExt cx="9831203" cy="369332"/>
          </a:xfrm>
        </p:grpSpPr>
        <p:sp>
          <p:nvSpPr>
            <p:cNvPr id="41" name="1985">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1970</a:t>
              </a:r>
            </a:p>
          </p:txBody>
        </p:sp>
        <p:sp>
          <p:nvSpPr>
            <p:cNvPr id="42" name="1986">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1971</a:t>
              </a:r>
            </a:p>
          </p:txBody>
        </p:sp>
        <p:sp>
          <p:nvSpPr>
            <p:cNvPr id="43" name="198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1972</a:t>
              </a:r>
            </a:p>
          </p:txBody>
        </p:sp>
        <p:sp>
          <p:nvSpPr>
            <p:cNvPr id="44" name="198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1973</a:t>
              </a:r>
            </a:p>
          </p:txBody>
        </p:sp>
        <p:sp>
          <p:nvSpPr>
            <p:cNvPr id="45" name="198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1974</a:t>
              </a:r>
            </a:p>
          </p:txBody>
        </p:sp>
        <p:sp>
          <p:nvSpPr>
            <p:cNvPr id="46" name="199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1975</a:t>
              </a:r>
            </a:p>
          </p:txBody>
        </p:sp>
      </p:grpSp>
      <p:grpSp>
        <p:nvGrpSpPr>
          <p:cNvPr id="168" name="1975 teal ">
            <a:extLst>
              <a:ext uri="{FF2B5EF4-FFF2-40B4-BE49-F238E27FC236}">
                <a16:creationId xmlns:a16="http://schemas.microsoft.com/office/drawing/2014/main" id="{036F8E73-429A-C84E-AD6F-53DB50F2969F}"/>
              </a:ext>
            </a:extLst>
          </p:cNvPr>
          <p:cNvGrpSpPr/>
          <p:nvPr/>
        </p:nvGrpSpPr>
        <p:grpSpPr>
          <a:xfrm>
            <a:off x="10276242" y="4280452"/>
            <a:ext cx="1600561" cy="515526"/>
            <a:chOff x="5191225" y="2672397"/>
            <a:chExt cx="1600561" cy="515526"/>
          </a:xfrm>
        </p:grpSpPr>
        <p:sp>
          <p:nvSpPr>
            <p:cNvPr id="169" name="Oval 168">
              <a:extLst>
                <a:ext uri="{FF2B5EF4-FFF2-40B4-BE49-F238E27FC236}">
                  <a16:creationId xmlns:a16="http://schemas.microsoft.com/office/drawing/2014/main" id="{AA40EF94-ACDA-4D44-B051-B0180F6CEF97}"/>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0" name="TextBox 169">
              <a:extLst>
                <a:ext uri="{FF2B5EF4-FFF2-40B4-BE49-F238E27FC236}">
                  <a16:creationId xmlns:a16="http://schemas.microsoft.com/office/drawing/2014/main" id="{B82C2074-CA6C-F740-8E1B-0AEEE4C0AA3C}"/>
                </a:ext>
              </a:extLst>
            </p:cNvPr>
            <p:cNvSpPr txBox="1"/>
            <p:nvPr/>
          </p:nvSpPr>
          <p:spPr>
            <a:xfrm>
              <a:off x="5285506" y="2672397"/>
              <a:ext cx="1506280" cy="515526"/>
            </a:xfrm>
            <a:prstGeom prst="rect">
              <a:avLst/>
            </a:prstGeom>
            <a:noFill/>
          </p:spPr>
          <p:txBody>
            <a:bodyPr wrap="square" lIns="182880" rtlCol="0">
              <a:spAutoFit/>
            </a:bodyPr>
            <a:lstStyle/>
            <a:p>
              <a:pPr>
                <a:lnSpc>
                  <a:spcPts val="1050"/>
                </a:lnSpc>
              </a:pPr>
              <a:r>
                <a:rPr lang="en-US" sz="1000" dirty="0"/>
                <a:t>Gas Chromatography becomes workhorse in analytical labs</a:t>
              </a:r>
              <a:endParaRPr lang="en-US" sz="1000" i="1" dirty="0"/>
            </a:p>
          </p:txBody>
        </p:sp>
        <p:cxnSp>
          <p:nvCxnSpPr>
            <p:cNvPr id="171" name="Straight Connector 170">
              <a:extLst>
                <a:ext uri="{FF2B5EF4-FFF2-40B4-BE49-F238E27FC236}">
                  <a16:creationId xmlns:a16="http://schemas.microsoft.com/office/drawing/2014/main" id="{DA151997-2802-0742-ACCF-2EDA7DABEAC6}"/>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209" name="1975 green">
            <a:extLst>
              <a:ext uri="{FF2B5EF4-FFF2-40B4-BE49-F238E27FC236}">
                <a16:creationId xmlns:a16="http://schemas.microsoft.com/office/drawing/2014/main" id="{7D0A675C-1047-0E4F-A922-F116E3657B48}"/>
              </a:ext>
            </a:extLst>
          </p:cNvPr>
          <p:cNvGrpSpPr/>
          <p:nvPr/>
        </p:nvGrpSpPr>
        <p:grpSpPr>
          <a:xfrm>
            <a:off x="10268522" y="1154973"/>
            <a:ext cx="1459703" cy="707886"/>
            <a:chOff x="3801979" y="2662872"/>
            <a:chExt cx="1459703" cy="707886"/>
          </a:xfrm>
        </p:grpSpPr>
        <p:sp>
          <p:nvSpPr>
            <p:cNvPr id="210" name="Oval 209">
              <a:extLst>
                <a:ext uri="{FF2B5EF4-FFF2-40B4-BE49-F238E27FC236}">
                  <a16:creationId xmlns:a16="http://schemas.microsoft.com/office/drawing/2014/main" id="{8EC8BD4E-441B-D541-82D4-EC6ECA8DA970}"/>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1" name="TextBox 210">
              <a:extLst>
                <a:ext uri="{FF2B5EF4-FFF2-40B4-BE49-F238E27FC236}">
                  <a16:creationId xmlns:a16="http://schemas.microsoft.com/office/drawing/2014/main" id="{CD73107B-3DE6-A64D-AC1D-4B7CE562AE87}"/>
                </a:ext>
              </a:extLst>
            </p:cNvPr>
            <p:cNvSpPr txBox="1"/>
            <p:nvPr/>
          </p:nvSpPr>
          <p:spPr>
            <a:xfrm>
              <a:off x="3891053" y="2662872"/>
              <a:ext cx="1370629" cy="707886"/>
            </a:xfrm>
            <a:prstGeom prst="rect">
              <a:avLst/>
            </a:prstGeom>
            <a:noFill/>
          </p:spPr>
          <p:txBody>
            <a:bodyPr wrap="square" lIns="182880" rtlCol="0">
              <a:spAutoFit/>
            </a:bodyPr>
            <a:lstStyle/>
            <a:p>
              <a:r>
                <a:rPr lang="en-US" sz="1000" dirty="0"/>
                <a:t>First sulfonyl urea discovered by George Levitt of DuPont</a:t>
              </a:r>
            </a:p>
          </p:txBody>
        </p:sp>
        <p:cxnSp>
          <p:nvCxnSpPr>
            <p:cNvPr id="212" name="Straight Connector 211">
              <a:extLst>
                <a:ext uri="{FF2B5EF4-FFF2-40B4-BE49-F238E27FC236}">
                  <a16:creationId xmlns:a16="http://schemas.microsoft.com/office/drawing/2014/main" id="{696A6431-3687-BD44-BF0F-A1F40D6C9445}"/>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29" name="1974 green 2">
            <a:extLst>
              <a:ext uri="{FF2B5EF4-FFF2-40B4-BE49-F238E27FC236}">
                <a16:creationId xmlns:a16="http://schemas.microsoft.com/office/drawing/2014/main" id="{3C3F30EC-8227-554C-8227-DE0DA3A609A4}"/>
              </a:ext>
            </a:extLst>
          </p:cNvPr>
          <p:cNvGrpSpPr/>
          <p:nvPr/>
        </p:nvGrpSpPr>
        <p:grpSpPr>
          <a:xfrm>
            <a:off x="8440782" y="1905000"/>
            <a:ext cx="1626327" cy="707886"/>
            <a:chOff x="3801979" y="2662872"/>
            <a:chExt cx="1626327" cy="707886"/>
          </a:xfrm>
        </p:grpSpPr>
        <p:sp>
          <p:nvSpPr>
            <p:cNvPr id="130" name="Oval 129">
              <a:extLst>
                <a:ext uri="{FF2B5EF4-FFF2-40B4-BE49-F238E27FC236}">
                  <a16:creationId xmlns:a16="http://schemas.microsoft.com/office/drawing/2014/main" id="{7A382B33-A3B4-4540-89AD-BB8504A4778D}"/>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1" name="TextBox 130">
              <a:extLst>
                <a:ext uri="{FF2B5EF4-FFF2-40B4-BE49-F238E27FC236}">
                  <a16:creationId xmlns:a16="http://schemas.microsoft.com/office/drawing/2014/main" id="{D997AD3A-B6E2-9A4D-8623-87E1F40A9B5C}"/>
                </a:ext>
              </a:extLst>
            </p:cNvPr>
            <p:cNvSpPr txBox="1"/>
            <p:nvPr/>
          </p:nvSpPr>
          <p:spPr>
            <a:xfrm>
              <a:off x="3891053" y="2662872"/>
              <a:ext cx="1537253" cy="707886"/>
            </a:xfrm>
            <a:prstGeom prst="rect">
              <a:avLst/>
            </a:prstGeom>
            <a:noFill/>
          </p:spPr>
          <p:txBody>
            <a:bodyPr wrap="square" lIns="182880" rtlCol="0">
              <a:spAutoFit/>
            </a:bodyPr>
            <a:lstStyle/>
            <a:p>
              <a:r>
                <a:rPr lang="en-US" sz="1000" dirty="0"/>
                <a:t>About 60% of US farms use herbicides in field crops; about 40% use insecticides</a:t>
              </a:r>
            </a:p>
          </p:txBody>
        </p:sp>
        <p:cxnSp>
          <p:nvCxnSpPr>
            <p:cNvPr id="132" name="Straight Connector 131">
              <a:extLst>
                <a:ext uri="{FF2B5EF4-FFF2-40B4-BE49-F238E27FC236}">
                  <a16:creationId xmlns:a16="http://schemas.microsoft.com/office/drawing/2014/main" id="{CAD8874F-C868-7E4F-83BE-949698824436}"/>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19" name="1974 green 3">
            <a:extLst>
              <a:ext uri="{FF2B5EF4-FFF2-40B4-BE49-F238E27FC236}">
                <a16:creationId xmlns:a16="http://schemas.microsoft.com/office/drawing/2014/main" id="{ECBECAF5-95D1-F947-B78D-C6D15C867859}"/>
              </a:ext>
            </a:extLst>
          </p:cNvPr>
          <p:cNvGrpSpPr/>
          <p:nvPr/>
        </p:nvGrpSpPr>
        <p:grpSpPr>
          <a:xfrm>
            <a:off x="8440782" y="2639841"/>
            <a:ext cx="1626327" cy="246221"/>
            <a:chOff x="3801979" y="2662872"/>
            <a:chExt cx="1626327" cy="246221"/>
          </a:xfrm>
        </p:grpSpPr>
        <p:sp>
          <p:nvSpPr>
            <p:cNvPr id="120" name="Oval 119">
              <a:extLst>
                <a:ext uri="{FF2B5EF4-FFF2-40B4-BE49-F238E27FC236}">
                  <a16:creationId xmlns:a16="http://schemas.microsoft.com/office/drawing/2014/main" id="{A033FA3B-F5FF-1743-87E9-30EAA2975E81}"/>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1" name="TextBox 120">
              <a:extLst>
                <a:ext uri="{FF2B5EF4-FFF2-40B4-BE49-F238E27FC236}">
                  <a16:creationId xmlns:a16="http://schemas.microsoft.com/office/drawing/2014/main" id="{2A5B4202-31F6-1244-B102-8E224FEE22DE}"/>
                </a:ext>
              </a:extLst>
            </p:cNvPr>
            <p:cNvSpPr txBox="1"/>
            <p:nvPr/>
          </p:nvSpPr>
          <p:spPr>
            <a:xfrm>
              <a:off x="3891053" y="2662872"/>
              <a:ext cx="1537253" cy="246221"/>
            </a:xfrm>
            <a:prstGeom prst="rect">
              <a:avLst/>
            </a:prstGeom>
            <a:noFill/>
          </p:spPr>
          <p:txBody>
            <a:bodyPr wrap="square" lIns="182880" rtlCol="0">
              <a:spAutoFit/>
            </a:bodyPr>
            <a:lstStyle/>
            <a:p>
              <a:r>
                <a:rPr lang="en-US" sz="1000" dirty="0"/>
                <a:t>Ciba-Geigy formed</a:t>
              </a:r>
            </a:p>
          </p:txBody>
        </p:sp>
        <p:cxnSp>
          <p:nvCxnSpPr>
            <p:cNvPr id="122" name="Straight Connector 121">
              <a:extLst>
                <a:ext uri="{FF2B5EF4-FFF2-40B4-BE49-F238E27FC236}">
                  <a16:creationId xmlns:a16="http://schemas.microsoft.com/office/drawing/2014/main" id="{54536B0B-B475-DE44-85A2-73B324E9C664}"/>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25" name="1974 green 1">
            <a:extLst>
              <a:ext uri="{FF2B5EF4-FFF2-40B4-BE49-F238E27FC236}">
                <a16:creationId xmlns:a16="http://schemas.microsoft.com/office/drawing/2014/main" id="{EC606237-A1FB-B049-AF3D-C4C89CC84DD8}"/>
              </a:ext>
            </a:extLst>
          </p:cNvPr>
          <p:cNvGrpSpPr/>
          <p:nvPr/>
        </p:nvGrpSpPr>
        <p:grpSpPr>
          <a:xfrm>
            <a:off x="8440782" y="1154973"/>
            <a:ext cx="1626327" cy="707886"/>
            <a:chOff x="3801979" y="2662872"/>
            <a:chExt cx="1626327" cy="707886"/>
          </a:xfrm>
        </p:grpSpPr>
        <p:sp>
          <p:nvSpPr>
            <p:cNvPr id="126" name="Oval 125">
              <a:extLst>
                <a:ext uri="{FF2B5EF4-FFF2-40B4-BE49-F238E27FC236}">
                  <a16:creationId xmlns:a16="http://schemas.microsoft.com/office/drawing/2014/main" id="{57C4ABCE-CBCF-2545-B5C8-F42F7D57D4CC}"/>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7" name="TextBox 126">
              <a:extLst>
                <a:ext uri="{FF2B5EF4-FFF2-40B4-BE49-F238E27FC236}">
                  <a16:creationId xmlns:a16="http://schemas.microsoft.com/office/drawing/2014/main" id="{5711456B-8B5F-5047-801D-F337F3DBB277}"/>
                </a:ext>
              </a:extLst>
            </p:cNvPr>
            <p:cNvSpPr txBox="1"/>
            <p:nvPr/>
          </p:nvSpPr>
          <p:spPr>
            <a:xfrm>
              <a:off x="3891053" y="2662872"/>
              <a:ext cx="1537253" cy="707886"/>
            </a:xfrm>
            <a:prstGeom prst="rect">
              <a:avLst/>
            </a:prstGeom>
            <a:noFill/>
          </p:spPr>
          <p:txBody>
            <a:bodyPr wrap="square" lIns="182880" rtlCol="0">
              <a:spAutoFit/>
            </a:bodyPr>
            <a:lstStyle/>
            <a:p>
              <a:r>
                <a:rPr lang="en-US" sz="1000" dirty="0"/>
                <a:t>About 70% of US farms used commercial fertilizer on crops, about 29M tons in total</a:t>
              </a:r>
            </a:p>
          </p:txBody>
        </p:sp>
        <p:cxnSp>
          <p:nvCxnSpPr>
            <p:cNvPr id="128" name="Straight Connector 127">
              <a:extLst>
                <a:ext uri="{FF2B5EF4-FFF2-40B4-BE49-F238E27FC236}">
                  <a16:creationId xmlns:a16="http://schemas.microsoft.com/office/drawing/2014/main" id="{56E29422-FF2A-4E4E-87FB-C76B5239CC26}"/>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72" name="1974 blue">
            <a:extLst>
              <a:ext uri="{FF2B5EF4-FFF2-40B4-BE49-F238E27FC236}">
                <a16:creationId xmlns:a16="http://schemas.microsoft.com/office/drawing/2014/main" id="{10A9CE39-279B-2E41-9F79-930AFD2785E1}"/>
              </a:ext>
            </a:extLst>
          </p:cNvPr>
          <p:cNvGrpSpPr/>
          <p:nvPr/>
        </p:nvGrpSpPr>
        <p:grpSpPr>
          <a:xfrm>
            <a:off x="8436520" y="4714461"/>
            <a:ext cx="1850480" cy="233397"/>
            <a:chOff x="5191225" y="2672397"/>
            <a:chExt cx="1850480" cy="233397"/>
          </a:xfrm>
        </p:grpSpPr>
        <p:sp>
          <p:nvSpPr>
            <p:cNvPr id="174" name="Oval 173">
              <a:extLst>
                <a:ext uri="{FF2B5EF4-FFF2-40B4-BE49-F238E27FC236}">
                  <a16:creationId xmlns:a16="http://schemas.microsoft.com/office/drawing/2014/main" id="{D1637E51-B8CC-1947-8570-D5A2ED41CA72}"/>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5" name="TextBox 174">
              <a:extLst>
                <a:ext uri="{FF2B5EF4-FFF2-40B4-BE49-F238E27FC236}">
                  <a16:creationId xmlns:a16="http://schemas.microsoft.com/office/drawing/2014/main" id="{BCA3A266-9BF4-7B46-BD20-FC80F4BA79D5}"/>
                </a:ext>
              </a:extLst>
            </p:cNvPr>
            <p:cNvSpPr txBox="1"/>
            <p:nvPr/>
          </p:nvSpPr>
          <p:spPr>
            <a:xfrm>
              <a:off x="5285505" y="2672397"/>
              <a:ext cx="1756200" cy="233397"/>
            </a:xfrm>
            <a:prstGeom prst="rect">
              <a:avLst/>
            </a:prstGeom>
            <a:noFill/>
          </p:spPr>
          <p:txBody>
            <a:bodyPr wrap="square" lIns="182880" rtlCol="0">
              <a:spAutoFit/>
            </a:bodyPr>
            <a:lstStyle/>
            <a:p>
              <a:pPr>
                <a:lnSpc>
                  <a:spcPts val="1050"/>
                </a:lnSpc>
              </a:pPr>
              <a:r>
                <a:rPr lang="en-US" sz="1000" dirty="0"/>
                <a:t>Glyphosate Introduced</a:t>
              </a:r>
              <a:endParaRPr lang="en-US" sz="1000" i="1" dirty="0"/>
            </a:p>
          </p:txBody>
        </p:sp>
        <p:cxnSp>
          <p:nvCxnSpPr>
            <p:cNvPr id="176" name="Straight Connector 175">
              <a:extLst>
                <a:ext uri="{FF2B5EF4-FFF2-40B4-BE49-F238E27FC236}">
                  <a16:creationId xmlns:a16="http://schemas.microsoft.com/office/drawing/2014/main" id="{B51C29C8-D612-2C4C-A6D0-566E50D3372A}"/>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49" name="1973 orange">
            <a:extLst>
              <a:ext uri="{FF2B5EF4-FFF2-40B4-BE49-F238E27FC236}">
                <a16:creationId xmlns:a16="http://schemas.microsoft.com/office/drawing/2014/main" id="{E7515156-3C4E-584E-BD35-01CA9B2C2923}"/>
              </a:ext>
            </a:extLst>
          </p:cNvPr>
          <p:cNvGrpSpPr/>
          <p:nvPr/>
        </p:nvGrpSpPr>
        <p:grpSpPr>
          <a:xfrm>
            <a:off x="6605453" y="3241769"/>
            <a:ext cx="1737357" cy="374461"/>
            <a:chOff x="5191225" y="2672397"/>
            <a:chExt cx="1737357" cy="374461"/>
          </a:xfrm>
        </p:grpSpPr>
        <p:sp>
          <p:nvSpPr>
            <p:cNvPr id="150" name="Oval 149">
              <a:extLst>
                <a:ext uri="{FF2B5EF4-FFF2-40B4-BE49-F238E27FC236}">
                  <a16:creationId xmlns:a16="http://schemas.microsoft.com/office/drawing/2014/main" id="{1F228ECC-86A5-0949-B96D-5D70A8D07D9A}"/>
                </a:ext>
              </a:extLst>
            </p:cNvPr>
            <p:cNvSpPr/>
            <p:nvPr/>
          </p:nvSpPr>
          <p:spPr>
            <a:xfrm>
              <a:off x="51912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TextBox 150">
              <a:extLst>
                <a:ext uri="{FF2B5EF4-FFF2-40B4-BE49-F238E27FC236}">
                  <a16:creationId xmlns:a16="http://schemas.microsoft.com/office/drawing/2014/main" id="{DBC42D26-8C74-E24C-B520-2AF21AB412B2}"/>
                </a:ext>
              </a:extLst>
            </p:cNvPr>
            <p:cNvSpPr txBox="1"/>
            <p:nvPr/>
          </p:nvSpPr>
          <p:spPr>
            <a:xfrm>
              <a:off x="5285505" y="2672397"/>
              <a:ext cx="1643077" cy="374461"/>
            </a:xfrm>
            <a:prstGeom prst="rect">
              <a:avLst/>
            </a:prstGeom>
            <a:noFill/>
          </p:spPr>
          <p:txBody>
            <a:bodyPr wrap="square" lIns="182880" rtlCol="0">
              <a:spAutoFit/>
            </a:bodyPr>
            <a:lstStyle/>
            <a:p>
              <a:pPr>
                <a:lnSpc>
                  <a:spcPts val="1050"/>
                </a:lnSpc>
              </a:pPr>
              <a:r>
                <a:rPr lang="en-US" sz="1000" dirty="0"/>
                <a:t>Endangered Species Act (ESA) passed by Congress.</a:t>
              </a:r>
              <a:endParaRPr lang="en-US" sz="1000" i="1" dirty="0"/>
            </a:p>
          </p:txBody>
        </p:sp>
        <p:cxnSp>
          <p:nvCxnSpPr>
            <p:cNvPr id="152" name="Straight Connector 151">
              <a:extLst>
                <a:ext uri="{FF2B5EF4-FFF2-40B4-BE49-F238E27FC236}">
                  <a16:creationId xmlns:a16="http://schemas.microsoft.com/office/drawing/2014/main" id="{54605020-E0BE-544A-B0CB-8467D90F1885}"/>
                </a:ext>
              </a:extLst>
            </p:cNvPr>
            <p:cNvCxnSpPr>
              <a:cxnSpLocks/>
            </p:cNvCxnSpPr>
            <p:nvPr/>
          </p:nvCxnSpPr>
          <p:spPr>
            <a:xfrm>
              <a:off x="5316285"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80" name="1972 blue">
            <a:extLst>
              <a:ext uri="{FF2B5EF4-FFF2-40B4-BE49-F238E27FC236}">
                <a16:creationId xmlns:a16="http://schemas.microsoft.com/office/drawing/2014/main" id="{76E373A6-2A55-B540-A7DD-6E5296B92A8C}"/>
              </a:ext>
            </a:extLst>
          </p:cNvPr>
          <p:cNvGrpSpPr/>
          <p:nvPr/>
        </p:nvGrpSpPr>
        <p:grpSpPr>
          <a:xfrm>
            <a:off x="4770783" y="4714461"/>
            <a:ext cx="1850480" cy="374461"/>
            <a:chOff x="5191225" y="2672397"/>
            <a:chExt cx="1850480" cy="374461"/>
          </a:xfrm>
        </p:grpSpPr>
        <p:sp>
          <p:nvSpPr>
            <p:cNvPr id="181" name="Oval 180">
              <a:extLst>
                <a:ext uri="{FF2B5EF4-FFF2-40B4-BE49-F238E27FC236}">
                  <a16:creationId xmlns:a16="http://schemas.microsoft.com/office/drawing/2014/main" id="{E9D3C86D-15C3-EC43-BD5A-79CE80FA2983}"/>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2" name="TextBox 181">
              <a:extLst>
                <a:ext uri="{FF2B5EF4-FFF2-40B4-BE49-F238E27FC236}">
                  <a16:creationId xmlns:a16="http://schemas.microsoft.com/office/drawing/2014/main" id="{E7948341-3C49-B443-AB7C-78DB551F8A27}"/>
                </a:ext>
              </a:extLst>
            </p:cNvPr>
            <p:cNvSpPr txBox="1"/>
            <p:nvPr/>
          </p:nvSpPr>
          <p:spPr>
            <a:xfrm>
              <a:off x="5285505" y="2672397"/>
              <a:ext cx="1756200" cy="374461"/>
            </a:xfrm>
            <a:prstGeom prst="rect">
              <a:avLst/>
            </a:prstGeom>
            <a:noFill/>
          </p:spPr>
          <p:txBody>
            <a:bodyPr wrap="square" lIns="182880" rtlCol="0">
              <a:spAutoFit/>
            </a:bodyPr>
            <a:lstStyle/>
            <a:p>
              <a:pPr>
                <a:lnSpc>
                  <a:spcPts val="1050"/>
                </a:lnSpc>
              </a:pPr>
              <a:r>
                <a:rPr lang="en-US" sz="1000" dirty="0"/>
                <a:t>DDT use banned </a:t>
              </a:r>
              <a:br>
                <a:rPr lang="en-US" sz="1000" dirty="0"/>
              </a:br>
              <a:r>
                <a:rPr lang="en-US" sz="1000" dirty="0"/>
                <a:t>in USA</a:t>
              </a:r>
              <a:endParaRPr lang="en-US" sz="1000" i="1" dirty="0"/>
            </a:p>
          </p:txBody>
        </p:sp>
        <p:cxnSp>
          <p:nvCxnSpPr>
            <p:cNvPr id="184" name="Straight Connector 183">
              <a:extLst>
                <a:ext uri="{FF2B5EF4-FFF2-40B4-BE49-F238E27FC236}">
                  <a16:creationId xmlns:a16="http://schemas.microsoft.com/office/drawing/2014/main" id="{83F47A5D-EE82-A441-987D-30B0F31DFCAD}"/>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59" name="1972 gold">
            <a:extLst>
              <a:ext uri="{FF2B5EF4-FFF2-40B4-BE49-F238E27FC236}">
                <a16:creationId xmlns:a16="http://schemas.microsoft.com/office/drawing/2014/main" id="{ECC9E1C5-0177-7740-B8FE-E2DF8DF34A43}"/>
              </a:ext>
            </a:extLst>
          </p:cNvPr>
          <p:cNvGrpSpPr/>
          <p:nvPr/>
        </p:nvGrpSpPr>
        <p:grpSpPr>
          <a:xfrm>
            <a:off x="4774722" y="3781421"/>
            <a:ext cx="1446829" cy="374461"/>
            <a:chOff x="10744200" y="4717473"/>
            <a:chExt cx="1446829" cy="374461"/>
          </a:xfrm>
        </p:grpSpPr>
        <p:sp>
          <p:nvSpPr>
            <p:cNvPr id="160" name="TextBox 159">
              <a:extLst>
                <a:ext uri="{FF2B5EF4-FFF2-40B4-BE49-F238E27FC236}">
                  <a16:creationId xmlns:a16="http://schemas.microsoft.com/office/drawing/2014/main" id="{BA253F18-B80E-BF42-A536-624FED105666}"/>
                </a:ext>
              </a:extLst>
            </p:cNvPr>
            <p:cNvSpPr txBox="1"/>
            <p:nvPr/>
          </p:nvSpPr>
          <p:spPr>
            <a:xfrm>
              <a:off x="10820400" y="4717473"/>
              <a:ext cx="1370629" cy="374461"/>
            </a:xfrm>
            <a:prstGeom prst="rect">
              <a:avLst/>
            </a:prstGeom>
            <a:noFill/>
          </p:spPr>
          <p:txBody>
            <a:bodyPr wrap="square" lIns="182880" rtlCol="0">
              <a:spAutoFit/>
            </a:bodyPr>
            <a:lstStyle/>
            <a:p>
              <a:pPr>
                <a:lnSpc>
                  <a:spcPts val="1050"/>
                </a:lnSpc>
              </a:pPr>
              <a:r>
                <a:rPr lang="en-US" sz="1000" dirty="0"/>
                <a:t>First Picogram Newsletter</a:t>
              </a:r>
              <a:endParaRPr lang="en-US" sz="1000" i="1" dirty="0"/>
            </a:p>
          </p:txBody>
        </p:sp>
        <p:sp>
          <p:nvSpPr>
            <p:cNvPr id="161" name="Oval 160">
              <a:extLst>
                <a:ext uri="{FF2B5EF4-FFF2-40B4-BE49-F238E27FC236}">
                  <a16:creationId xmlns:a16="http://schemas.microsoft.com/office/drawing/2014/main" id="{A0A6240C-A147-E643-AF57-76F6755A8B90}"/>
                </a:ext>
              </a:extLst>
            </p:cNvPr>
            <p:cNvSpPr/>
            <p:nvPr/>
          </p:nvSpPr>
          <p:spPr>
            <a:xfrm>
              <a:off x="10744200" y="474914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2" name="Straight Connector 161">
              <a:extLst>
                <a:ext uri="{FF2B5EF4-FFF2-40B4-BE49-F238E27FC236}">
                  <a16:creationId xmlns:a16="http://schemas.microsoft.com/office/drawing/2014/main" id="{4C0227A7-36E6-DC43-B6A0-2148D5E82433}"/>
                </a:ext>
              </a:extLst>
            </p:cNvPr>
            <p:cNvCxnSpPr>
              <a:cxnSpLocks/>
            </p:cNvCxnSpPr>
            <p:nvPr/>
          </p:nvCxnSpPr>
          <p:spPr>
            <a:xfrm>
              <a:off x="10851179" y="4837048"/>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54" name="1972 orange">
            <a:extLst>
              <a:ext uri="{FF2B5EF4-FFF2-40B4-BE49-F238E27FC236}">
                <a16:creationId xmlns:a16="http://schemas.microsoft.com/office/drawing/2014/main" id="{0C511E18-8388-8746-BB05-FB549D5A45C0}"/>
              </a:ext>
            </a:extLst>
          </p:cNvPr>
          <p:cNvGrpSpPr/>
          <p:nvPr/>
        </p:nvGrpSpPr>
        <p:grpSpPr>
          <a:xfrm>
            <a:off x="4774473" y="3244655"/>
            <a:ext cx="1600561" cy="374461"/>
            <a:chOff x="5191225" y="2672397"/>
            <a:chExt cx="1600561" cy="374461"/>
          </a:xfrm>
        </p:grpSpPr>
        <p:sp>
          <p:nvSpPr>
            <p:cNvPr id="155" name="Oval 154">
              <a:extLst>
                <a:ext uri="{FF2B5EF4-FFF2-40B4-BE49-F238E27FC236}">
                  <a16:creationId xmlns:a16="http://schemas.microsoft.com/office/drawing/2014/main" id="{4562D28F-D736-E54F-BECB-AF2DF120F7B4}"/>
                </a:ext>
              </a:extLst>
            </p:cNvPr>
            <p:cNvSpPr/>
            <p:nvPr/>
          </p:nvSpPr>
          <p:spPr>
            <a:xfrm>
              <a:off x="51912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TextBox 155">
              <a:extLst>
                <a:ext uri="{FF2B5EF4-FFF2-40B4-BE49-F238E27FC236}">
                  <a16:creationId xmlns:a16="http://schemas.microsoft.com/office/drawing/2014/main" id="{01CF607B-50DA-4746-AEA3-1C2B45F1ACC7}"/>
                </a:ext>
              </a:extLst>
            </p:cNvPr>
            <p:cNvSpPr txBox="1"/>
            <p:nvPr/>
          </p:nvSpPr>
          <p:spPr>
            <a:xfrm>
              <a:off x="5285506" y="2672397"/>
              <a:ext cx="1506280" cy="374461"/>
            </a:xfrm>
            <a:prstGeom prst="rect">
              <a:avLst/>
            </a:prstGeom>
            <a:noFill/>
          </p:spPr>
          <p:txBody>
            <a:bodyPr wrap="square" lIns="182880" rtlCol="0">
              <a:spAutoFit/>
            </a:bodyPr>
            <a:lstStyle/>
            <a:p>
              <a:pPr>
                <a:lnSpc>
                  <a:spcPts val="1050"/>
                </a:lnSpc>
              </a:pPr>
              <a:r>
                <a:rPr lang="en-US" sz="1000" dirty="0"/>
                <a:t>Clean Water Act Enacted</a:t>
              </a:r>
              <a:endParaRPr lang="en-US" sz="1000" i="1" dirty="0"/>
            </a:p>
          </p:txBody>
        </p:sp>
        <p:cxnSp>
          <p:nvCxnSpPr>
            <p:cNvPr id="157" name="Straight Connector 156">
              <a:extLst>
                <a:ext uri="{FF2B5EF4-FFF2-40B4-BE49-F238E27FC236}">
                  <a16:creationId xmlns:a16="http://schemas.microsoft.com/office/drawing/2014/main" id="{B5F05855-2046-5C4D-9709-317E00BC9AC9}"/>
                </a:ext>
              </a:extLst>
            </p:cNvPr>
            <p:cNvCxnSpPr>
              <a:cxnSpLocks/>
            </p:cNvCxnSpPr>
            <p:nvPr/>
          </p:nvCxnSpPr>
          <p:spPr>
            <a:xfrm>
              <a:off x="5316285"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34" name="1971 teal ">
            <a:extLst>
              <a:ext uri="{FF2B5EF4-FFF2-40B4-BE49-F238E27FC236}">
                <a16:creationId xmlns:a16="http://schemas.microsoft.com/office/drawing/2014/main" id="{916A1DF3-A183-684E-BB78-07408182E0FD}"/>
              </a:ext>
            </a:extLst>
          </p:cNvPr>
          <p:cNvGrpSpPr/>
          <p:nvPr/>
        </p:nvGrpSpPr>
        <p:grpSpPr>
          <a:xfrm>
            <a:off x="2955234" y="4280452"/>
            <a:ext cx="1600561" cy="233397"/>
            <a:chOff x="5191225" y="2672397"/>
            <a:chExt cx="1600561" cy="233397"/>
          </a:xfrm>
        </p:grpSpPr>
        <p:sp>
          <p:nvSpPr>
            <p:cNvPr id="135" name="Oval 134">
              <a:extLst>
                <a:ext uri="{FF2B5EF4-FFF2-40B4-BE49-F238E27FC236}">
                  <a16:creationId xmlns:a16="http://schemas.microsoft.com/office/drawing/2014/main" id="{7628B630-79F6-7C43-A60B-457F2B35B8D5}"/>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6" name="TextBox 135">
              <a:extLst>
                <a:ext uri="{FF2B5EF4-FFF2-40B4-BE49-F238E27FC236}">
                  <a16:creationId xmlns:a16="http://schemas.microsoft.com/office/drawing/2014/main" id="{EBFF08DD-850B-B84F-BEF9-035ED7C31E6B}"/>
                </a:ext>
              </a:extLst>
            </p:cNvPr>
            <p:cNvSpPr txBox="1"/>
            <p:nvPr/>
          </p:nvSpPr>
          <p:spPr>
            <a:xfrm>
              <a:off x="5285506" y="2672397"/>
              <a:ext cx="1506280" cy="233397"/>
            </a:xfrm>
            <a:prstGeom prst="rect">
              <a:avLst/>
            </a:prstGeom>
            <a:noFill/>
          </p:spPr>
          <p:txBody>
            <a:bodyPr wrap="square" lIns="182880" rtlCol="0">
              <a:spAutoFit/>
            </a:bodyPr>
            <a:lstStyle/>
            <a:p>
              <a:pPr>
                <a:lnSpc>
                  <a:spcPts val="1050"/>
                </a:lnSpc>
              </a:pPr>
              <a:r>
                <a:rPr lang="en-US" sz="1000" dirty="0"/>
                <a:t>SPE cartridges</a:t>
              </a:r>
              <a:endParaRPr lang="en-US" sz="1000" i="1" dirty="0"/>
            </a:p>
          </p:txBody>
        </p:sp>
        <p:cxnSp>
          <p:nvCxnSpPr>
            <p:cNvPr id="153" name="Straight Connector 152">
              <a:extLst>
                <a:ext uri="{FF2B5EF4-FFF2-40B4-BE49-F238E27FC236}">
                  <a16:creationId xmlns:a16="http://schemas.microsoft.com/office/drawing/2014/main" id="{2015DD50-D320-E94C-81F7-B12D509952B9}"/>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85" name="1970 blue">
            <a:extLst>
              <a:ext uri="{FF2B5EF4-FFF2-40B4-BE49-F238E27FC236}">
                <a16:creationId xmlns:a16="http://schemas.microsoft.com/office/drawing/2014/main" id="{1CEACF87-5FD6-404D-B6E8-43C6F544FE48}"/>
              </a:ext>
            </a:extLst>
          </p:cNvPr>
          <p:cNvGrpSpPr/>
          <p:nvPr/>
        </p:nvGrpSpPr>
        <p:grpSpPr>
          <a:xfrm>
            <a:off x="1106556" y="4714461"/>
            <a:ext cx="1850480" cy="374461"/>
            <a:chOff x="5191225" y="2672397"/>
            <a:chExt cx="1850480" cy="374461"/>
          </a:xfrm>
        </p:grpSpPr>
        <p:sp>
          <p:nvSpPr>
            <p:cNvPr id="186" name="Oval 185">
              <a:extLst>
                <a:ext uri="{FF2B5EF4-FFF2-40B4-BE49-F238E27FC236}">
                  <a16:creationId xmlns:a16="http://schemas.microsoft.com/office/drawing/2014/main" id="{EFD53D4A-4C74-A248-B4AC-4AC58198279F}"/>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7" name="TextBox 186">
              <a:extLst>
                <a:ext uri="{FF2B5EF4-FFF2-40B4-BE49-F238E27FC236}">
                  <a16:creationId xmlns:a16="http://schemas.microsoft.com/office/drawing/2014/main" id="{B798D21C-BC15-C64A-8779-755D40610D8D}"/>
                </a:ext>
              </a:extLst>
            </p:cNvPr>
            <p:cNvSpPr txBox="1"/>
            <p:nvPr/>
          </p:nvSpPr>
          <p:spPr>
            <a:xfrm>
              <a:off x="5285505" y="2672397"/>
              <a:ext cx="1756200" cy="374461"/>
            </a:xfrm>
            <a:prstGeom prst="rect">
              <a:avLst/>
            </a:prstGeom>
            <a:noFill/>
          </p:spPr>
          <p:txBody>
            <a:bodyPr wrap="square" lIns="182880" rtlCol="0">
              <a:spAutoFit/>
            </a:bodyPr>
            <a:lstStyle/>
            <a:p>
              <a:pPr>
                <a:lnSpc>
                  <a:spcPts val="1050"/>
                </a:lnSpc>
              </a:pPr>
              <a:r>
                <a:rPr lang="en-US" sz="1000" dirty="0"/>
                <a:t>Benzimidazoles </a:t>
              </a:r>
            </a:p>
            <a:p>
              <a:pPr>
                <a:lnSpc>
                  <a:spcPts val="1050"/>
                </a:lnSpc>
              </a:pPr>
              <a:r>
                <a:rPr lang="en-US" sz="1000" dirty="0"/>
                <a:t>fungicide</a:t>
              </a:r>
              <a:endParaRPr lang="en-US" sz="1000" i="1" dirty="0"/>
            </a:p>
          </p:txBody>
        </p:sp>
        <p:cxnSp>
          <p:nvCxnSpPr>
            <p:cNvPr id="188" name="Straight Connector 187">
              <a:extLst>
                <a:ext uri="{FF2B5EF4-FFF2-40B4-BE49-F238E27FC236}">
                  <a16:creationId xmlns:a16="http://schemas.microsoft.com/office/drawing/2014/main" id="{1AB0B013-A144-6941-A531-D43A847427BA}"/>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45" name="1970 orange 1">
            <a:extLst>
              <a:ext uri="{FF2B5EF4-FFF2-40B4-BE49-F238E27FC236}">
                <a16:creationId xmlns:a16="http://schemas.microsoft.com/office/drawing/2014/main" id="{1E796799-E109-FA4E-9BC1-E6FE80FD4A93}"/>
              </a:ext>
            </a:extLst>
          </p:cNvPr>
          <p:cNvGrpSpPr/>
          <p:nvPr/>
        </p:nvGrpSpPr>
        <p:grpSpPr>
          <a:xfrm>
            <a:off x="1096474" y="3257054"/>
            <a:ext cx="1600561" cy="233397"/>
            <a:chOff x="5191225" y="2672397"/>
            <a:chExt cx="1600561" cy="233397"/>
          </a:xfrm>
        </p:grpSpPr>
        <p:sp>
          <p:nvSpPr>
            <p:cNvPr id="146" name="Oval 145">
              <a:extLst>
                <a:ext uri="{FF2B5EF4-FFF2-40B4-BE49-F238E27FC236}">
                  <a16:creationId xmlns:a16="http://schemas.microsoft.com/office/drawing/2014/main" id="{1275FB71-9692-2245-87CC-625911D0C93C}"/>
                </a:ext>
              </a:extLst>
            </p:cNvPr>
            <p:cNvSpPr/>
            <p:nvPr/>
          </p:nvSpPr>
          <p:spPr>
            <a:xfrm>
              <a:off x="51912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TextBox 146">
              <a:extLst>
                <a:ext uri="{FF2B5EF4-FFF2-40B4-BE49-F238E27FC236}">
                  <a16:creationId xmlns:a16="http://schemas.microsoft.com/office/drawing/2014/main" id="{7BE3AAA2-4E7E-E540-B927-3538D4C575C4}"/>
                </a:ext>
              </a:extLst>
            </p:cNvPr>
            <p:cNvSpPr txBox="1"/>
            <p:nvPr/>
          </p:nvSpPr>
          <p:spPr>
            <a:xfrm>
              <a:off x="5285506" y="2672397"/>
              <a:ext cx="1506280" cy="233397"/>
            </a:xfrm>
            <a:prstGeom prst="rect">
              <a:avLst/>
            </a:prstGeom>
            <a:noFill/>
          </p:spPr>
          <p:txBody>
            <a:bodyPr wrap="square" lIns="182880" rtlCol="0">
              <a:spAutoFit/>
            </a:bodyPr>
            <a:lstStyle/>
            <a:p>
              <a:pPr>
                <a:lnSpc>
                  <a:spcPts val="1050"/>
                </a:lnSpc>
              </a:pPr>
              <a:r>
                <a:rPr lang="en-US" sz="1000" dirty="0"/>
                <a:t>Formation of the EPA</a:t>
              </a:r>
              <a:endParaRPr lang="en-US" sz="1000" i="1" dirty="0"/>
            </a:p>
          </p:txBody>
        </p:sp>
        <p:cxnSp>
          <p:nvCxnSpPr>
            <p:cNvPr id="148" name="Straight Connector 147">
              <a:extLst>
                <a:ext uri="{FF2B5EF4-FFF2-40B4-BE49-F238E27FC236}">
                  <a16:creationId xmlns:a16="http://schemas.microsoft.com/office/drawing/2014/main" id="{0DAFF379-B536-AA4A-B5C4-0C447D668EB2}"/>
                </a:ext>
              </a:extLst>
            </p:cNvPr>
            <p:cNvCxnSpPr>
              <a:cxnSpLocks/>
            </p:cNvCxnSpPr>
            <p:nvPr/>
          </p:nvCxnSpPr>
          <p:spPr>
            <a:xfrm>
              <a:off x="5316285"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41" name="1970 gold">
            <a:extLst>
              <a:ext uri="{FF2B5EF4-FFF2-40B4-BE49-F238E27FC236}">
                <a16:creationId xmlns:a16="http://schemas.microsoft.com/office/drawing/2014/main" id="{0FAC6986-7066-F64C-9CF5-A500D2FA9269}"/>
              </a:ext>
            </a:extLst>
          </p:cNvPr>
          <p:cNvGrpSpPr/>
          <p:nvPr/>
        </p:nvGrpSpPr>
        <p:grpSpPr>
          <a:xfrm>
            <a:off x="1107635" y="3781421"/>
            <a:ext cx="1446829" cy="515526"/>
            <a:chOff x="10744200" y="4717473"/>
            <a:chExt cx="1446829" cy="515526"/>
          </a:xfrm>
        </p:grpSpPr>
        <p:sp>
          <p:nvSpPr>
            <p:cNvPr id="142" name="TextBox 141">
              <a:extLst>
                <a:ext uri="{FF2B5EF4-FFF2-40B4-BE49-F238E27FC236}">
                  <a16:creationId xmlns:a16="http://schemas.microsoft.com/office/drawing/2014/main" id="{16EF24DE-D767-7F45-BFA3-6FD71964EF1C}"/>
                </a:ext>
              </a:extLst>
            </p:cNvPr>
            <p:cNvSpPr txBox="1"/>
            <p:nvPr/>
          </p:nvSpPr>
          <p:spPr>
            <a:xfrm>
              <a:off x="10820400" y="4717473"/>
              <a:ext cx="1370629" cy="515526"/>
            </a:xfrm>
            <a:prstGeom prst="rect">
              <a:avLst/>
            </a:prstGeom>
            <a:noFill/>
          </p:spPr>
          <p:txBody>
            <a:bodyPr wrap="square" lIns="182880" rtlCol="0">
              <a:spAutoFit/>
            </a:bodyPr>
            <a:lstStyle/>
            <a:p>
              <a:pPr>
                <a:lnSpc>
                  <a:spcPts val="1050"/>
                </a:lnSpc>
              </a:pPr>
              <a:r>
                <a:rPr lang="en-US" sz="1000" b="1" dirty="0"/>
                <a:t>Full Division Status for Division of Pesticides</a:t>
              </a:r>
              <a:endParaRPr lang="en-US" sz="1000" b="1" i="1" dirty="0"/>
            </a:p>
          </p:txBody>
        </p:sp>
        <p:sp>
          <p:nvSpPr>
            <p:cNvPr id="143" name="Oval 142">
              <a:extLst>
                <a:ext uri="{FF2B5EF4-FFF2-40B4-BE49-F238E27FC236}">
                  <a16:creationId xmlns:a16="http://schemas.microsoft.com/office/drawing/2014/main" id="{D987835E-9638-7343-8299-87C5D1FEDB8A}"/>
                </a:ext>
              </a:extLst>
            </p:cNvPr>
            <p:cNvSpPr/>
            <p:nvPr/>
          </p:nvSpPr>
          <p:spPr>
            <a:xfrm>
              <a:off x="10744200" y="474914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4" name="Straight Connector 143">
              <a:extLst>
                <a:ext uri="{FF2B5EF4-FFF2-40B4-BE49-F238E27FC236}">
                  <a16:creationId xmlns:a16="http://schemas.microsoft.com/office/drawing/2014/main" id="{6B9CB6D6-A638-644C-8121-1D9A396D6DB4}"/>
                </a:ext>
              </a:extLst>
            </p:cNvPr>
            <p:cNvCxnSpPr>
              <a:cxnSpLocks/>
            </p:cNvCxnSpPr>
            <p:nvPr/>
          </p:nvCxnSpPr>
          <p:spPr>
            <a:xfrm>
              <a:off x="10851179" y="4837048"/>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89" name="1970 Blue Box">
            <a:extLst>
              <a:ext uri="{FF2B5EF4-FFF2-40B4-BE49-F238E27FC236}">
                <a16:creationId xmlns:a16="http://schemas.microsoft.com/office/drawing/2014/main" id="{DCE4ED4E-6251-064C-9AF6-378759E5A9E4}"/>
              </a:ext>
            </a:extLst>
          </p:cNvPr>
          <p:cNvGrpSpPr/>
          <p:nvPr/>
        </p:nvGrpSpPr>
        <p:grpSpPr>
          <a:xfrm>
            <a:off x="8365064" y="1075267"/>
            <a:ext cx="3386667" cy="4222045"/>
            <a:chOff x="8365064" y="1075267"/>
            <a:chExt cx="3386667" cy="4222045"/>
          </a:xfrm>
        </p:grpSpPr>
        <p:sp>
          <p:nvSpPr>
            <p:cNvPr id="190" name="Box">
              <a:extLst>
                <a:ext uri="{FF2B5EF4-FFF2-40B4-BE49-F238E27FC236}">
                  <a16:creationId xmlns:a16="http://schemas.microsoft.com/office/drawing/2014/main" id="{FD7539EE-71E9-B74D-A12A-7CC6C35E9C9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Benzimidazoles were a new class and mode of action with broader spectrum of fungicidal activity.  DuPont launched Benomyl as a systemic fungicide.</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4"/>
                </a:rPr>
                <a:t>https://www.plantmanagementnetwork.org/pub/php/review/2008/milestones/</a:t>
              </a:r>
              <a:endParaRPr lang="en-US" sz="1050" dirty="0">
                <a:solidFill>
                  <a:schemeClr val="tx1">
                    <a:lumMod val="75000"/>
                    <a:lumOff val="25000"/>
                  </a:schemeClr>
                </a:solidFill>
              </a:endParaRPr>
            </a:p>
            <a:p>
              <a:pPr>
                <a:spcAft>
                  <a:spcPts val="600"/>
                </a:spcAft>
              </a:pPr>
              <a:endParaRPr lang="en-US" dirty="0"/>
            </a:p>
          </p:txBody>
        </p:sp>
        <p:sp>
          <p:nvSpPr>
            <p:cNvPr id="191" name="done">
              <a:extLst>
                <a:ext uri="{FF2B5EF4-FFF2-40B4-BE49-F238E27FC236}">
                  <a16:creationId xmlns:a16="http://schemas.microsoft.com/office/drawing/2014/main" id="{1AC2B354-EC96-0848-B4D7-559BC32F146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7" name="1970 Gold Box">
            <a:extLst>
              <a:ext uri="{FF2B5EF4-FFF2-40B4-BE49-F238E27FC236}">
                <a16:creationId xmlns:a16="http://schemas.microsoft.com/office/drawing/2014/main" id="{F04DC340-E1A8-E44A-92D0-33D7E2797E9B}"/>
              </a:ext>
            </a:extLst>
          </p:cNvPr>
          <p:cNvGrpSpPr/>
          <p:nvPr/>
        </p:nvGrpSpPr>
        <p:grpSpPr>
          <a:xfrm>
            <a:off x="8365064" y="1075267"/>
            <a:ext cx="3386667" cy="4222045"/>
            <a:chOff x="8365064" y="1075267"/>
            <a:chExt cx="3386667" cy="4222045"/>
          </a:xfrm>
        </p:grpSpPr>
        <p:sp>
          <p:nvSpPr>
            <p:cNvPr id="138" name="Box">
              <a:extLst>
                <a:ext uri="{FF2B5EF4-FFF2-40B4-BE49-F238E27FC236}">
                  <a16:creationId xmlns:a16="http://schemas.microsoft.com/office/drawing/2014/main" id="{6DDF78DD-F973-8C49-912B-3A1D7DF170DD}"/>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Our Division is fully established. AGRO celebrates our 50</a:t>
              </a:r>
              <a:r>
                <a:rPr lang="en-US" sz="1400" baseline="30000" dirty="0">
                  <a:solidFill>
                    <a:schemeClr val="tx1">
                      <a:lumMod val="75000"/>
                      <a:lumOff val="25000"/>
                    </a:schemeClr>
                  </a:solidFill>
                </a:rPr>
                <a:t>th</a:t>
              </a:r>
              <a:r>
                <a:rPr lang="en-US" sz="1400" dirty="0">
                  <a:solidFill>
                    <a:schemeClr val="tx1">
                      <a:lumMod val="75000"/>
                      <a:lumOff val="25000"/>
                    </a:schemeClr>
                  </a:solidFill>
                </a:rPr>
                <a:t> year anniversary in 2020 based on this milestone.</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AGRO History Document and 1976-2001 Document; </a:t>
              </a:r>
              <a:r>
                <a:rPr lang="en-US" sz="1050" dirty="0">
                  <a:solidFill>
                    <a:schemeClr val="tx1">
                      <a:lumMod val="75000"/>
                      <a:lumOff val="25000"/>
                    </a:schemeClr>
                  </a:solidFill>
                  <a:hlinkClick r:id="rId5"/>
                </a:rPr>
                <a:t>https://pubs.acs.org/doi/pdf/10.1021/jf0115286</a:t>
              </a:r>
              <a:r>
                <a:rPr lang="en-US" sz="1050" dirty="0">
                  <a:solidFill>
                    <a:schemeClr val="tx1">
                      <a:lumMod val="75000"/>
                      <a:lumOff val="25000"/>
                    </a:schemeClr>
                  </a:solidFill>
                </a:rPr>
                <a:t> </a:t>
              </a:r>
              <a:endParaRPr lang="en-US" dirty="0"/>
            </a:p>
          </p:txBody>
        </p:sp>
        <p:sp>
          <p:nvSpPr>
            <p:cNvPr id="139" name="done">
              <a:extLst>
                <a:ext uri="{FF2B5EF4-FFF2-40B4-BE49-F238E27FC236}">
                  <a16:creationId xmlns:a16="http://schemas.microsoft.com/office/drawing/2014/main" id="{FEBF064A-EE21-6546-B3A7-6D270F1FEE9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78" name="1970 Orange Box ">
            <a:extLst>
              <a:ext uri="{FF2B5EF4-FFF2-40B4-BE49-F238E27FC236}">
                <a16:creationId xmlns:a16="http://schemas.microsoft.com/office/drawing/2014/main" id="{3C38BC62-D742-9F4C-8922-1A71A90EF324}"/>
              </a:ext>
            </a:extLst>
          </p:cNvPr>
          <p:cNvGrpSpPr/>
          <p:nvPr/>
        </p:nvGrpSpPr>
        <p:grpSpPr>
          <a:xfrm>
            <a:off x="8365064" y="1075267"/>
            <a:ext cx="3386667" cy="4222045"/>
            <a:chOff x="8365064" y="1075267"/>
            <a:chExt cx="3386667" cy="4222045"/>
          </a:xfrm>
        </p:grpSpPr>
        <p:sp>
          <p:nvSpPr>
            <p:cNvPr id="79" name="Box">
              <a:extLst>
                <a:ext uri="{FF2B5EF4-FFF2-40B4-BE49-F238E27FC236}">
                  <a16:creationId xmlns:a16="http://schemas.microsoft.com/office/drawing/2014/main" id="{4458B164-CA3A-3C44-9AEF-4DC628D9B5C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EPA's mission is to protect human health by safeguarding the air we breathe, water we drink and land </a:t>
              </a:r>
              <a:br>
                <a:rPr lang="en-US" sz="1400" dirty="0">
                  <a:solidFill>
                    <a:schemeClr val="tx1">
                      <a:lumMod val="75000"/>
                      <a:lumOff val="25000"/>
                    </a:schemeClr>
                  </a:solidFill>
                </a:rPr>
              </a:br>
              <a:r>
                <a:rPr lang="en-US" sz="1400" dirty="0">
                  <a:solidFill>
                    <a:schemeClr val="tx1">
                      <a:lumMod val="75000"/>
                      <a:lumOff val="25000"/>
                    </a:schemeClr>
                  </a:solidFill>
                </a:rPr>
                <a:t>on which we live. US EPA was </a:t>
              </a:r>
              <a:br>
                <a:rPr lang="en-US" sz="1400" dirty="0">
                  <a:solidFill>
                    <a:schemeClr val="tx1">
                      <a:lumMod val="75000"/>
                      <a:lumOff val="25000"/>
                    </a:schemeClr>
                  </a:solidFill>
                </a:rPr>
              </a:br>
              <a:r>
                <a:rPr lang="en-US" sz="1400" dirty="0">
                  <a:solidFill>
                    <a:schemeClr val="tx1">
                      <a:lumMod val="75000"/>
                      <a:lumOff val="25000"/>
                    </a:schemeClr>
                  </a:solidFill>
                </a:rPr>
                <a:t>formed to administer environmental quality regulations and assumed responsibilities from USDA related </a:t>
              </a:r>
              <a:br>
                <a:rPr lang="en-US" sz="1400" dirty="0">
                  <a:solidFill>
                    <a:schemeClr val="tx1">
                      <a:lumMod val="75000"/>
                      <a:lumOff val="25000"/>
                    </a:schemeClr>
                  </a:solidFill>
                </a:rPr>
              </a:br>
              <a:r>
                <a:rPr lang="en-US" sz="1400" dirty="0">
                  <a:solidFill>
                    <a:schemeClr val="tx1">
                      <a:lumMod val="75000"/>
                      <a:lumOff val="25000"/>
                    </a:schemeClr>
                  </a:solidFill>
                </a:rPr>
                <a:t>to pesticide registration under FIFRA. Regulation of pesticides consolidated in one agency in the US.</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6"/>
                </a:rPr>
                <a:t>www.epa.gov/history/origins-epa</a:t>
              </a:r>
              <a:r>
                <a:rPr lang="en-US" sz="1050" dirty="0">
                  <a:solidFill>
                    <a:schemeClr val="tx1">
                      <a:lumMod val="75000"/>
                      <a:lumOff val="25000"/>
                    </a:schemeClr>
                  </a:solidFill>
                </a:rPr>
                <a:t> </a:t>
              </a:r>
              <a:endParaRPr lang="en-US" dirty="0"/>
            </a:p>
          </p:txBody>
        </p:sp>
        <p:sp>
          <p:nvSpPr>
            <p:cNvPr id="80" name="done">
              <a:extLst>
                <a:ext uri="{FF2B5EF4-FFF2-40B4-BE49-F238E27FC236}">
                  <a16:creationId xmlns:a16="http://schemas.microsoft.com/office/drawing/2014/main" id="{E9550882-6488-7942-8BAD-937495969CD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58" name="1971 Teal Box">
            <a:extLst>
              <a:ext uri="{FF2B5EF4-FFF2-40B4-BE49-F238E27FC236}">
                <a16:creationId xmlns:a16="http://schemas.microsoft.com/office/drawing/2014/main" id="{480BFBE3-7B53-8B48-B349-FAB6E05B9D81}"/>
              </a:ext>
            </a:extLst>
          </p:cNvPr>
          <p:cNvGrpSpPr/>
          <p:nvPr/>
        </p:nvGrpSpPr>
        <p:grpSpPr>
          <a:xfrm>
            <a:off x="8365064" y="1075267"/>
            <a:ext cx="3386667" cy="4222045"/>
            <a:chOff x="8365064" y="1075267"/>
            <a:chExt cx="3386667" cy="4222045"/>
          </a:xfrm>
        </p:grpSpPr>
        <p:sp>
          <p:nvSpPr>
            <p:cNvPr id="163" name="Box">
              <a:extLst>
                <a:ext uri="{FF2B5EF4-FFF2-40B4-BE49-F238E27FC236}">
                  <a16:creationId xmlns:a16="http://schemas.microsoft.com/office/drawing/2014/main" id="{C1A757C3-A6BD-5046-891F-BEFDC86F7B7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Solid-phase extraction (SPE) is the most widely used sample preparation technique for assays of aqueous samples and organic extracts in laboratories.  SPE provides fast cleanup, reduction in solvent usage and improved selectivity. SPE methods, using bonded silicas or other solid phases, is an alternative to liquid partitioning, and is amenable to automation.</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7"/>
                </a:rPr>
                <a:t>https://doi.org/10.1016/B0-12-226770-2/06701-6</a:t>
              </a:r>
              <a:r>
                <a:rPr lang="en-US" sz="1050" dirty="0">
                  <a:solidFill>
                    <a:schemeClr val="tx1">
                      <a:lumMod val="75000"/>
                      <a:lumOff val="25000"/>
                    </a:schemeClr>
                  </a:solidFill>
                </a:rPr>
                <a:t>          also : Chemical Analysis of Food: Techniques and Applications, 2012.</a:t>
              </a:r>
              <a:endParaRPr lang="en-US" dirty="0"/>
            </a:p>
          </p:txBody>
        </p:sp>
        <p:sp>
          <p:nvSpPr>
            <p:cNvPr id="164" name="done">
              <a:extLst>
                <a:ext uri="{FF2B5EF4-FFF2-40B4-BE49-F238E27FC236}">
                  <a16:creationId xmlns:a16="http://schemas.microsoft.com/office/drawing/2014/main" id="{21526953-0DC5-AC48-811B-9868F7E66DA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1" name="1972 Blue Box">
            <a:extLst>
              <a:ext uri="{FF2B5EF4-FFF2-40B4-BE49-F238E27FC236}">
                <a16:creationId xmlns:a16="http://schemas.microsoft.com/office/drawing/2014/main" id="{109902DC-23DE-B548-BB01-A72B9DF01088}"/>
              </a:ext>
            </a:extLst>
          </p:cNvPr>
          <p:cNvGrpSpPr/>
          <p:nvPr/>
        </p:nvGrpSpPr>
        <p:grpSpPr>
          <a:xfrm>
            <a:off x="8365064" y="1075267"/>
            <a:ext cx="3386667" cy="4222045"/>
            <a:chOff x="8365064" y="1075267"/>
            <a:chExt cx="3386667" cy="4222045"/>
          </a:xfrm>
        </p:grpSpPr>
        <p:sp>
          <p:nvSpPr>
            <p:cNvPr id="82" name="Box">
              <a:extLst>
                <a:ext uri="{FF2B5EF4-FFF2-40B4-BE49-F238E27FC236}">
                  <a16:creationId xmlns:a16="http://schemas.microsoft.com/office/drawing/2014/main" id="{C9119D78-9D9F-B643-947A-9E0462E8F933}"/>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USEPA canceled almost all US federal registrations of DDT. Environmentalists win a key victory.</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8"/>
                </a:rPr>
                <a:t>https://archive.epa.gov/epa/aboutepa/ddt-ban-takes-effect.html</a:t>
              </a:r>
              <a:endParaRPr lang="en-US" sz="1050" dirty="0">
                <a:solidFill>
                  <a:schemeClr val="tx1">
                    <a:lumMod val="75000"/>
                    <a:lumOff val="25000"/>
                  </a:schemeClr>
                </a:solidFill>
              </a:endParaRPr>
            </a:p>
            <a:p>
              <a:endParaRPr lang="en-US" dirty="0"/>
            </a:p>
          </p:txBody>
        </p:sp>
        <p:sp>
          <p:nvSpPr>
            <p:cNvPr id="83" name="done">
              <a:extLst>
                <a:ext uri="{FF2B5EF4-FFF2-40B4-BE49-F238E27FC236}">
                  <a16:creationId xmlns:a16="http://schemas.microsoft.com/office/drawing/2014/main" id="{693B30C6-299E-B74A-8AD7-FB89FA2B20D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4" name="1972 Orange Box 2">
            <a:extLst>
              <a:ext uri="{FF2B5EF4-FFF2-40B4-BE49-F238E27FC236}">
                <a16:creationId xmlns:a16="http://schemas.microsoft.com/office/drawing/2014/main" id="{39649FB0-8561-DD45-9A79-0162D7E56B69}"/>
              </a:ext>
            </a:extLst>
          </p:cNvPr>
          <p:cNvGrpSpPr/>
          <p:nvPr/>
        </p:nvGrpSpPr>
        <p:grpSpPr>
          <a:xfrm>
            <a:off x="8365064" y="1075267"/>
            <a:ext cx="3386667" cy="4222045"/>
            <a:chOff x="8365064" y="1075267"/>
            <a:chExt cx="3386667" cy="4222045"/>
          </a:xfrm>
        </p:grpSpPr>
        <p:sp>
          <p:nvSpPr>
            <p:cNvPr id="85" name="Box">
              <a:extLst>
                <a:ext uri="{FF2B5EF4-FFF2-40B4-BE49-F238E27FC236}">
                  <a16:creationId xmlns:a16="http://schemas.microsoft.com/office/drawing/2014/main" id="{47D90950-6964-E640-8ED9-89FDD64231C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Clean Water Act of 1972 authorized USEPA to develop </a:t>
              </a:r>
              <a:br>
                <a:rPr lang="en-US" sz="1400" dirty="0">
                  <a:solidFill>
                    <a:schemeClr val="tx1">
                      <a:lumMod val="75000"/>
                      <a:lumOff val="25000"/>
                    </a:schemeClr>
                  </a:solidFill>
                </a:rPr>
              </a:br>
              <a:r>
                <a:rPr lang="en-US" sz="1400" dirty="0">
                  <a:solidFill>
                    <a:schemeClr val="tx1">
                      <a:lumMod val="75000"/>
                      <a:lumOff val="25000"/>
                    </a:schemeClr>
                  </a:solidFill>
                </a:rPr>
                <a:t>national water quality criteria.</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9"/>
                </a:rPr>
                <a:t>https://www.epa.gov/laws-regulations/summary-clean-water-act</a:t>
              </a:r>
              <a:r>
                <a:rPr lang="en-US" sz="1050" dirty="0">
                  <a:solidFill>
                    <a:schemeClr val="tx1">
                      <a:lumMod val="75000"/>
                      <a:lumOff val="25000"/>
                    </a:schemeClr>
                  </a:solidFill>
                </a:rPr>
                <a:t> </a:t>
              </a:r>
              <a:endParaRPr lang="en-US" dirty="0"/>
            </a:p>
          </p:txBody>
        </p:sp>
        <p:sp>
          <p:nvSpPr>
            <p:cNvPr id="86" name="done">
              <a:extLst>
                <a:ext uri="{FF2B5EF4-FFF2-40B4-BE49-F238E27FC236}">
                  <a16:creationId xmlns:a16="http://schemas.microsoft.com/office/drawing/2014/main" id="{1BD9F0DA-D5BF-254A-8E3E-3EF4A7779518}"/>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7" name="1973 Orange Box">
            <a:extLst>
              <a:ext uri="{FF2B5EF4-FFF2-40B4-BE49-F238E27FC236}">
                <a16:creationId xmlns:a16="http://schemas.microsoft.com/office/drawing/2014/main" id="{1B47AAEC-598B-F646-9391-A03B1DEE211A}"/>
              </a:ext>
            </a:extLst>
          </p:cNvPr>
          <p:cNvGrpSpPr/>
          <p:nvPr/>
        </p:nvGrpSpPr>
        <p:grpSpPr>
          <a:xfrm>
            <a:off x="8365064" y="1075267"/>
            <a:ext cx="3386667" cy="4222045"/>
            <a:chOff x="8365064" y="1075267"/>
            <a:chExt cx="3386667" cy="4222045"/>
          </a:xfrm>
        </p:grpSpPr>
        <p:sp>
          <p:nvSpPr>
            <p:cNvPr id="88" name="Box">
              <a:extLst>
                <a:ext uri="{FF2B5EF4-FFF2-40B4-BE49-F238E27FC236}">
                  <a16:creationId xmlns:a16="http://schemas.microsoft.com/office/drawing/2014/main" id="{82B3891A-8943-E449-ACD8-7921DCE54C7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ESA is landmark legislation providing strong protection for the conservation of threatened and endangered plants and animals and the habitats in which they are found. Its strict provisions for protection of individual organisms from harm have proven challenging </a:t>
              </a:r>
              <a:br>
                <a:rPr lang="en-US" sz="1400" dirty="0">
                  <a:solidFill>
                    <a:schemeClr val="tx1">
                      <a:lumMod val="75000"/>
                      <a:lumOff val="25000"/>
                    </a:schemeClr>
                  </a:solidFill>
                </a:rPr>
              </a:br>
              <a:r>
                <a:rPr lang="en-US" sz="1400" dirty="0">
                  <a:solidFill>
                    <a:schemeClr val="tx1">
                      <a:lumMod val="75000"/>
                      <a:lumOff val="25000"/>
                    </a:schemeClr>
                  </a:solidFill>
                </a:rPr>
                <a:t>for EPA's ecological risk assessment</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0"/>
                </a:rPr>
                <a:t>www.fws.gov/international/laws-treaties-agreements/us-conservation-laws/endangered-species-act.html</a:t>
              </a:r>
              <a:r>
                <a:rPr lang="en-US" sz="1050" dirty="0">
                  <a:solidFill>
                    <a:schemeClr val="tx1">
                      <a:lumMod val="75000"/>
                      <a:lumOff val="25000"/>
                    </a:schemeClr>
                  </a:solidFill>
                </a:rPr>
                <a:t> </a:t>
              </a:r>
              <a:endParaRPr lang="en-US" dirty="0"/>
            </a:p>
          </p:txBody>
        </p:sp>
        <p:sp>
          <p:nvSpPr>
            <p:cNvPr id="89" name="done">
              <a:extLst>
                <a:ext uri="{FF2B5EF4-FFF2-40B4-BE49-F238E27FC236}">
                  <a16:creationId xmlns:a16="http://schemas.microsoft.com/office/drawing/2014/main" id="{23FE4BD9-3A04-054D-AB78-017A806E6B2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3" name="1974 Green Box 1">
            <a:extLst>
              <a:ext uri="{FF2B5EF4-FFF2-40B4-BE49-F238E27FC236}">
                <a16:creationId xmlns:a16="http://schemas.microsoft.com/office/drawing/2014/main" id="{A242B707-668A-0F40-BFE0-4E56E94DB9A9}"/>
              </a:ext>
            </a:extLst>
          </p:cNvPr>
          <p:cNvGrpSpPr/>
          <p:nvPr/>
        </p:nvGrpSpPr>
        <p:grpSpPr>
          <a:xfrm>
            <a:off x="8365064" y="1075267"/>
            <a:ext cx="3386667" cy="4222045"/>
            <a:chOff x="8365064" y="1075267"/>
            <a:chExt cx="3386667" cy="4222045"/>
          </a:xfrm>
        </p:grpSpPr>
        <p:sp>
          <p:nvSpPr>
            <p:cNvPr id="94" name="Box">
              <a:extLst>
                <a:ext uri="{FF2B5EF4-FFF2-40B4-BE49-F238E27FC236}">
                  <a16:creationId xmlns:a16="http://schemas.microsoft.com/office/drawing/2014/main" id="{DC978207-F98F-404B-94E7-FE7C24F823B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use of commercial fertilizer increased rapidly after WWII and </a:t>
              </a:r>
              <a:br>
                <a:rPr lang="en-US" sz="1400" dirty="0">
                  <a:solidFill>
                    <a:schemeClr val="tx1">
                      <a:lumMod val="75000"/>
                      <a:lumOff val="25000"/>
                    </a:schemeClr>
                  </a:solidFill>
                </a:rPr>
              </a:br>
              <a:r>
                <a:rPr lang="en-US" sz="1400" dirty="0">
                  <a:solidFill>
                    <a:schemeClr val="tx1">
                      <a:lumMod val="75000"/>
                      <a:lumOff val="25000"/>
                    </a:schemeClr>
                  </a:solidFill>
                </a:rPr>
                <a:t>the commercialization of the Haber-Bosch Process for producing </a:t>
              </a:r>
              <a:br>
                <a:rPr lang="en-US" sz="1400" dirty="0">
                  <a:solidFill>
                    <a:schemeClr val="tx1">
                      <a:lumMod val="75000"/>
                      <a:lumOff val="25000"/>
                    </a:schemeClr>
                  </a:solidFill>
                </a:rPr>
              </a:br>
              <a:r>
                <a:rPr lang="en-US" sz="1400" dirty="0">
                  <a:solidFill>
                    <a:schemeClr val="tx1">
                      <a:lumMod val="75000"/>
                      <a:lumOff val="25000"/>
                    </a:schemeClr>
                  </a:solidFill>
                </a:rPr>
                <a:t>nitrogen fertilizer.</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1"/>
                </a:rPr>
                <a:t>http://agcensus.mannlib.cornell.edu/AgCensus/getVolumeTwoPart.do?volnum=2&amp;year=1974&amp;part_id=260&amp;number=4&amp;title=Farm%20Expenditures,%20Labor,%20Equipment%20and%20Facilities,%20Chemicals</a:t>
              </a:r>
              <a:r>
                <a:rPr lang="en-US" sz="1050" dirty="0">
                  <a:solidFill>
                    <a:schemeClr val="tx1">
                      <a:lumMod val="75000"/>
                      <a:lumOff val="25000"/>
                    </a:schemeClr>
                  </a:solidFill>
                </a:rPr>
                <a:t> </a:t>
              </a:r>
              <a:endParaRPr lang="en-US" dirty="0"/>
            </a:p>
          </p:txBody>
        </p:sp>
        <p:sp>
          <p:nvSpPr>
            <p:cNvPr id="95" name="done">
              <a:extLst>
                <a:ext uri="{FF2B5EF4-FFF2-40B4-BE49-F238E27FC236}">
                  <a16:creationId xmlns:a16="http://schemas.microsoft.com/office/drawing/2014/main" id="{238F2261-E545-1C4D-96A8-10413FD95F8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6" name="1974 Green Box 2">
            <a:extLst>
              <a:ext uri="{FF2B5EF4-FFF2-40B4-BE49-F238E27FC236}">
                <a16:creationId xmlns:a16="http://schemas.microsoft.com/office/drawing/2014/main" id="{A3CDC1DF-1A0B-2048-94D6-1DB5E9E7494A}"/>
              </a:ext>
            </a:extLst>
          </p:cNvPr>
          <p:cNvGrpSpPr/>
          <p:nvPr/>
        </p:nvGrpSpPr>
        <p:grpSpPr>
          <a:xfrm>
            <a:off x="8365064" y="1075267"/>
            <a:ext cx="3386667" cy="4222045"/>
            <a:chOff x="8365064" y="1075267"/>
            <a:chExt cx="3386667" cy="4222045"/>
          </a:xfrm>
        </p:grpSpPr>
        <p:sp>
          <p:nvSpPr>
            <p:cNvPr id="97" name="Box">
              <a:extLst>
                <a:ext uri="{FF2B5EF4-FFF2-40B4-BE49-F238E27FC236}">
                  <a16:creationId xmlns:a16="http://schemas.microsoft.com/office/drawing/2014/main" id="{621AD869-576F-AD46-A9B8-E20D0284F32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2"/>
                </a:rPr>
                <a:t>https://www.ers.usda.gov/Data-products/organic-production.aspx</a:t>
              </a:r>
              <a:r>
                <a:rPr lang="en-US" sz="1050" dirty="0">
                  <a:solidFill>
                    <a:schemeClr val="tx1">
                      <a:lumMod val="75000"/>
                      <a:lumOff val="25000"/>
                    </a:schemeClr>
                  </a:solidFill>
                </a:rPr>
                <a:t> </a:t>
              </a:r>
              <a:endParaRPr lang="en-US" dirty="0"/>
            </a:p>
          </p:txBody>
        </p:sp>
        <p:sp>
          <p:nvSpPr>
            <p:cNvPr id="98" name="done">
              <a:extLst>
                <a:ext uri="{FF2B5EF4-FFF2-40B4-BE49-F238E27FC236}">
                  <a16:creationId xmlns:a16="http://schemas.microsoft.com/office/drawing/2014/main" id="{BB7141D7-8745-954E-9829-1152AC85C68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3" name="1974 Green Box 3">
            <a:extLst>
              <a:ext uri="{FF2B5EF4-FFF2-40B4-BE49-F238E27FC236}">
                <a16:creationId xmlns:a16="http://schemas.microsoft.com/office/drawing/2014/main" id="{2D640951-85F3-3549-A95C-7034B2ED6B57}"/>
              </a:ext>
            </a:extLst>
          </p:cNvPr>
          <p:cNvGrpSpPr/>
          <p:nvPr/>
        </p:nvGrpSpPr>
        <p:grpSpPr>
          <a:xfrm>
            <a:off x="8365064" y="1075267"/>
            <a:ext cx="3386667" cy="4222045"/>
            <a:chOff x="8365064" y="1075267"/>
            <a:chExt cx="3386667" cy="4222045"/>
          </a:xfrm>
        </p:grpSpPr>
        <p:sp>
          <p:nvSpPr>
            <p:cNvPr id="124" name="Box">
              <a:extLst>
                <a:ext uri="{FF2B5EF4-FFF2-40B4-BE49-F238E27FC236}">
                  <a16:creationId xmlns:a16="http://schemas.microsoft.com/office/drawing/2014/main" id="{A98445E4-37B9-3541-8F4B-82E453A4540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Ciba and Geigy merge to form </a:t>
              </a:r>
              <a:br>
                <a:rPr lang="en-US" sz="1400" dirty="0">
                  <a:solidFill>
                    <a:schemeClr val="tx1"/>
                  </a:solidFill>
                </a:rPr>
              </a:br>
              <a:r>
                <a:rPr lang="en-US" sz="1400" dirty="0">
                  <a:solidFill>
                    <a:schemeClr val="tx1"/>
                  </a:solidFill>
                </a:rPr>
                <a:t>Ciba-Geigy.</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A History of the International Chemical Industry, by Fred </a:t>
              </a:r>
              <a:r>
                <a:rPr lang="en-US" sz="1050" dirty="0" err="1">
                  <a:solidFill>
                    <a:schemeClr val="tx1">
                      <a:lumMod val="75000"/>
                      <a:lumOff val="25000"/>
                    </a:schemeClr>
                  </a:solidFill>
                </a:rPr>
                <a:t>Aftalion</a:t>
              </a:r>
              <a:r>
                <a:rPr lang="en-US" sz="1050">
                  <a:solidFill>
                    <a:schemeClr val="tx1">
                      <a:lumMod val="75000"/>
                      <a:lumOff val="25000"/>
                    </a:schemeClr>
                  </a:solidFill>
                </a:rPr>
                <a:t>  </a:t>
              </a:r>
              <a:r>
                <a:rPr lang="en-US" sz="1050">
                  <a:solidFill>
                    <a:schemeClr val="tx1">
                      <a:lumMod val="75000"/>
                      <a:lumOff val="25000"/>
                    </a:schemeClr>
                  </a:solidFill>
                  <a:hlinkClick r:id="rId13"/>
                </a:rPr>
                <a:t>https://books.google.com/books?id=zTP1MFJw8CsC&amp;dq=1974+merger+of+ciba+and+geigy</a:t>
              </a:r>
              <a:r>
                <a:rPr lang="en-US" sz="1050">
                  <a:solidFill>
                    <a:schemeClr val="tx1">
                      <a:lumMod val="75000"/>
                      <a:lumOff val="25000"/>
                    </a:schemeClr>
                  </a:solidFill>
                </a:rPr>
                <a:t> </a:t>
              </a:r>
              <a:endParaRPr lang="en-US" dirty="0"/>
            </a:p>
          </p:txBody>
        </p:sp>
        <p:sp>
          <p:nvSpPr>
            <p:cNvPr id="133" name="done">
              <a:extLst>
                <a:ext uri="{FF2B5EF4-FFF2-40B4-BE49-F238E27FC236}">
                  <a16:creationId xmlns:a16="http://schemas.microsoft.com/office/drawing/2014/main" id="{06230168-7064-0141-8009-42EC9D3E541A}"/>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77" name="1974 Blue Box">
            <a:extLst>
              <a:ext uri="{FF2B5EF4-FFF2-40B4-BE49-F238E27FC236}">
                <a16:creationId xmlns:a16="http://schemas.microsoft.com/office/drawing/2014/main" id="{7E3B2410-45E7-2C4E-A23E-0D041FF07DF5}"/>
              </a:ext>
            </a:extLst>
          </p:cNvPr>
          <p:cNvGrpSpPr/>
          <p:nvPr/>
        </p:nvGrpSpPr>
        <p:grpSpPr>
          <a:xfrm>
            <a:off x="8365064" y="1075267"/>
            <a:ext cx="3386667" cy="4222045"/>
            <a:chOff x="8365064" y="1075267"/>
            <a:chExt cx="3386667" cy="4222045"/>
          </a:xfrm>
        </p:grpSpPr>
        <p:sp>
          <p:nvSpPr>
            <p:cNvPr id="178" name="Box">
              <a:extLst>
                <a:ext uri="{FF2B5EF4-FFF2-40B4-BE49-F238E27FC236}">
                  <a16:creationId xmlns:a16="http://schemas.microsoft.com/office/drawing/2014/main" id="{CE4EEA59-70AE-D44D-AAC3-C23DD4859122}"/>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Monsanto introduced Roundup, a broad-spectrum herbicide that dramatically changed farming practices.</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4"/>
                </a:rPr>
                <a:t>https://www.epa.gov/ingredients-used-pesticide-products/glyphosate</a:t>
              </a:r>
              <a:r>
                <a:rPr lang="en-US" sz="1050" dirty="0">
                  <a:solidFill>
                    <a:schemeClr val="tx1">
                      <a:lumMod val="75000"/>
                      <a:lumOff val="25000"/>
                    </a:schemeClr>
                  </a:solidFill>
                </a:rPr>
                <a:t> </a:t>
              </a:r>
              <a:endParaRPr lang="en-US" dirty="0"/>
            </a:p>
          </p:txBody>
        </p:sp>
        <p:sp>
          <p:nvSpPr>
            <p:cNvPr id="179" name="done">
              <a:extLst>
                <a:ext uri="{FF2B5EF4-FFF2-40B4-BE49-F238E27FC236}">
                  <a16:creationId xmlns:a16="http://schemas.microsoft.com/office/drawing/2014/main" id="{03496EB8-FBFD-3E41-8644-C1279C1E89F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5" name="1975 Teal Box">
            <a:extLst>
              <a:ext uri="{FF2B5EF4-FFF2-40B4-BE49-F238E27FC236}">
                <a16:creationId xmlns:a16="http://schemas.microsoft.com/office/drawing/2014/main" id="{1C75C80B-359C-D84C-B1CF-11CF15B84C08}"/>
              </a:ext>
            </a:extLst>
          </p:cNvPr>
          <p:cNvGrpSpPr/>
          <p:nvPr/>
        </p:nvGrpSpPr>
        <p:grpSpPr>
          <a:xfrm>
            <a:off x="8365064" y="1075267"/>
            <a:ext cx="3386667" cy="4222045"/>
            <a:chOff x="8365064" y="1075267"/>
            <a:chExt cx="3386667" cy="4222045"/>
          </a:xfrm>
        </p:grpSpPr>
        <p:sp>
          <p:nvSpPr>
            <p:cNvPr id="166" name="Box">
              <a:extLst>
                <a:ext uri="{FF2B5EF4-FFF2-40B4-BE49-F238E27FC236}">
                  <a16:creationId xmlns:a16="http://schemas.microsoft.com/office/drawing/2014/main" id="{F738976C-0F9D-DF40-826B-A7A78A62747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GC becomes a standard technique </a:t>
              </a:r>
              <a:br>
                <a:rPr lang="en-US" sz="1400" dirty="0">
                  <a:solidFill>
                    <a:schemeClr val="tx1">
                      <a:lumMod val="75000"/>
                      <a:lumOff val="25000"/>
                    </a:schemeClr>
                  </a:solidFill>
                </a:rPr>
              </a:br>
              <a:r>
                <a:rPr lang="en-US" sz="1400" dirty="0">
                  <a:solidFill>
                    <a:schemeClr val="tx1">
                      <a:lumMod val="75000"/>
                      <a:lumOff val="25000"/>
                    </a:schemeClr>
                  </a:solidFill>
                </a:rPr>
                <a:t>for detection of residues as well </a:t>
              </a:r>
              <a:br>
                <a:rPr lang="en-US" sz="1400" dirty="0">
                  <a:solidFill>
                    <a:schemeClr val="tx1">
                      <a:lumMod val="75000"/>
                      <a:lumOff val="25000"/>
                    </a:schemeClr>
                  </a:solidFill>
                </a:rPr>
              </a:br>
              <a:r>
                <a:rPr lang="en-US" sz="1400" dirty="0">
                  <a:solidFill>
                    <a:schemeClr val="tx1">
                      <a:lumMod val="75000"/>
                      <a:lumOff val="25000"/>
                    </a:schemeClr>
                  </a:solidFill>
                </a:rPr>
                <a:t>as characterization of actives with </a:t>
              </a:r>
              <a:br>
                <a:rPr lang="en-US" sz="1400" dirty="0">
                  <a:solidFill>
                    <a:schemeClr val="tx1">
                      <a:lumMod val="75000"/>
                      <a:lumOff val="25000"/>
                    </a:schemeClr>
                  </a:solidFill>
                </a:rPr>
              </a:br>
              <a:r>
                <a:rPr lang="en-US" sz="1400" dirty="0">
                  <a:solidFill>
                    <a:schemeClr val="tx1">
                      <a:lumMod val="75000"/>
                      <a:lumOff val="25000"/>
                    </a:schemeClr>
                  </a:solidFill>
                </a:rPr>
                <a:t>ever improving detectors of electron capture, flame ionization and nitrogen/phosphorus detection (1970s) to mass spectrometers (1980s).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5"/>
                </a:rPr>
                <a:t>https://www.researchgate.net/publication/242269315_History_of_gas_chromatography#:~:text=Modern%20gas%20chromatography%20(GC)%20was,analytical%20techniques%20in%20modern%20chemistry</a:t>
              </a:r>
              <a:r>
                <a:rPr lang="en-US" sz="1050" dirty="0">
                  <a:solidFill>
                    <a:schemeClr val="tx1">
                      <a:lumMod val="75000"/>
                      <a:lumOff val="25000"/>
                    </a:schemeClr>
                  </a:solidFill>
                </a:rPr>
                <a:t> </a:t>
              </a:r>
              <a:endParaRPr lang="en-US" dirty="0"/>
            </a:p>
          </p:txBody>
        </p:sp>
        <p:sp>
          <p:nvSpPr>
            <p:cNvPr id="167" name="done">
              <a:extLst>
                <a:ext uri="{FF2B5EF4-FFF2-40B4-BE49-F238E27FC236}">
                  <a16:creationId xmlns:a16="http://schemas.microsoft.com/office/drawing/2014/main" id="{06466A90-D53E-4D45-B699-BD9FB394245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99" name="1975 Green Box">
            <a:extLst>
              <a:ext uri="{FF2B5EF4-FFF2-40B4-BE49-F238E27FC236}">
                <a16:creationId xmlns:a16="http://schemas.microsoft.com/office/drawing/2014/main" id="{82245615-B041-2242-958C-7744F9454E84}"/>
              </a:ext>
            </a:extLst>
          </p:cNvPr>
          <p:cNvGrpSpPr/>
          <p:nvPr/>
        </p:nvGrpSpPr>
        <p:grpSpPr>
          <a:xfrm>
            <a:off x="8365064" y="1075267"/>
            <a:ext cx="3386667" cy="4222045"/>
            <a:chOff x="8365064" y="1075267"/>
            <a:chExt cx="3386667" cy="4222045"/>
          </a:xfrm>
        </p:grpSpPr>
        <p:sp>
          <p:nvSpPr>
            <p:cNvPr id="100" name="Box">
              <a:extLst>
                <a:ext uri="{FF2B5EF4-FFF2-40B4-BE49-F238E27FC236}">
                  <a16:creationId xmlns:a16="http://schemas.microsoft.com/office/drawing/2014/main" id="{D1C6D3EF-A3BF-2F4B-B14C-30751804904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A broad class of herbicides invented which dramatically reduced the amounts of pesticides applied.</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6"/>
                </a:rPr>
                <a:t>https://www.stanfordchem.com/what-are-sulfonylureas-herbicides.html</a:t>
              </a:r>
              <a:r>
                <a:rPr lang="en-US" sz="1050" dirty="0">
                  <a:solidFill>
                    <a:schemeClr val="tx1">
                      <a:lumMod val="75000"/>
                      <a:lumOff val="25000"/>
                    </a:schemeClr>
                  </a:solidFill>
                </a:rPr>
                <a:t> </a:t>
              </a:r>
              <a:endParaRPr lang="en-US" dirty="0"/>
            </a:p>
          </p:txBody>
        </p:sp>
        <p:sp>
          <p:nvSpPr>
            <p:cNvPr id="101" name="done">
              <a:extLst>
                <a:ext uri="{FF2B5EF4-FFF2-40B4-BE49-F238E27FC236}">
                  <a16:creationId xmlns:a16="http://schemas.microsoft.com/office/drawing/2014/main" id="{02FC90D7-DFEB-1843-A5C9-DC3984999D6B}"/>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02" name="legend">
            <a:extLst>
              <a:ext uri="{FF2B5EF4-FFF2-40B4-BE49-F238E27FC236}">
                <a16:creationId xmlns:a16="http://schemas.microsoft.com/office/drawing/2014/main" id="{051ABBC2-6880-674E-A5B1-F96593F19D41}"/>
              </a:ext>
            </a:extLst>
          </p:cNvPr>
          <p:cNvGrpSpPr/>
          <p:nvPr/>
        </p:nvGrpSpPr>
        <p:grpSpPr>
          <a:xfrm>
            <a:off x="1077351" y="5745011"/>
            <a:ext cx="8895576" cy="256480"/>
            <a:chOff x="1077351" y="5745011"/>
            <a:chExt cx="8895576" cy="256480"/>
          </a:xfrm>
        </p:grpSpPr>
        <p:grpSp>
          <p:nvGrpSpPr>
            <p:cNvPr id="103" name="legend green">
              <a:extLst>
                <a:ext uri="{FF2B5EF4-FFF2-40B4-BE49-F238E27FC236}">
                  <a16:creationId xmlns:a16="http://schemas.microsoft.com/office/drawing/2014/main" id="{8FC2D8A1-88AD-314D-B580-769826DD83B6}"/>
                </a:ext>
              </a:extLst>
            </p:cNvPr>
            <p:cNvGrpSpPr/>
            <p:nvPr/>
          </p:nvGrpSpPr>
          <p:grpSpPr>
            <a:xfrm>
              <a:off x="1077351" y="5745011"/>
              <a:ext cx="1557565" cy="256480"/>
              <a:chOff x="1280551" y="5745011"/>
              <a:chExt cx="1557565" cy="256480"/>
            </a:xfrm>
          </p:grpSpPr>
          <p:sp>
            <p:nvSpPr>
              <p:cNvPr id="117" name="Oval 116">
                <a:extLst>
                  <a:ext uri="{FF2B5EF4-FFF2-40B4-BE49-F238E27FC236}">
                    <a16:creationId xmlns:a16="http://schemas.microsoft.com/office/drawing/2014/main" id="{B31F0793-7A0A-AA4F-9F5E-677DE50E47B3}"/>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extBox 117">
                <a:extLst>
                  <a:ext uri="{FF2B5EF4-FFF2-40B4-BE49-F238E27FC236}">
                    <a16:creationId xmlns:a16="http://schemas.microsoft.com/office/drawing/2014/main" id="{6F5C5603-0D7F-7A46-95EF-A84D472B62D7}"/>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104" name="Group 103">
              <a:extLst>
                <a:ext uri="{FF2B5EF4-FFF2-40B4-BE49-F238E27FC236}">
                  <a16:creationId xmlns:a16="http://schemas.microsoft.com/office/drawing/2014/main" id="{C976D996-4E85-B441-86C1-C311290C8F72}"/>
                </a:ext>
              </a:extLst>
            </p:cNvPr>
            <p:cNvGrpSpPr/>
            <p:nvPr/>
          </p:nvGrpSpPr>
          <p:grpSpPr>
            <a:xfrm>
              <a:off x="2914225" y="5745011"/>
              <a:ext cx="1557565" cy="256480"/>
              <a:chOff x="2914225" y="5745011"/>
              <a:chExt cx="1557565" cy="256480"/>
            </a:xfrm>
          </p:grpSpPr>
          <p:sp>
            <p:nvSpPr>
              <p:cNvPr id="114" name="Oval 113">
                <a:extLst>
                  <a:ext uri="{FF2B5EF4-FFF2-40B4-BE49-F238E27FC236}">
                    <a16:creationId xmlns:a16="http://schemas.microsoft.com/office/drawing/2014/main" id="{9D99E366-C309-634D-B6F3-AA77F1AEE4C8}"/>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a:extLst>
                  <a:ext uri="{FF2B5EF4-FFF2-40B4-BE49-F238E27FC236}">
                    <a16:creationId xmlns:a16="http://schemas.microsoft.com/office/drawing/2014/main" id="{43306C0E-A37A-7D49-80F2-91A7045928AA}"/>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105" name="legend yellow">
              <a:extLst>
                <a:ext uri="{FF2B5EF4-FFF2-40B4-BE49-F238E27FC236}">
                  <a16:creationId xmlns:a16="http://schemas.microsoft.com/office/drawing/2014/main" id="{246E1565-66AD-214D-8A8C-FA250E6DA289}"/>
                </a:ext>
              </a:extLst>
            </p:cNvPr>
            <p:cNvGrpSpPr/>
            <p:nvPr/>
          </p:nvGrpSpPr>
          <p:grpSpPr>
            <a:xfrm>
              <a:off x="4747205" y="5768476"/>
              <a:ext cx="1557565" cy="209550"/>
              <a:chOff x="4950405" y="5768476"/>
              <a:chExt cx="1557565" cy="209550"/>
            </a:xfrm>
          </p:grpSpPr>
          <p:sp>
            <p:nvSpPr>
              <p:cNvPr id="112" name="Oval 111">
                <a:extLst>
                  <a:ext uri="{FF2B5EF4-FFF2-40B4-BE49-F238E27FC236}">
                    <a16:creationId xmlns:a16="http://schemas.microsoft.com/office/drawing/2014/main" id="{465CB140-6804-5448-9CA1-61A7F832AB0E}"/>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TextBox 112">
                <a:extLst>
                  <a:ext uri="{FF2B5EF4-FFF2-40B4-BE49-F238E27FC236}">
                    <a16:creationId xmlns:a16="http://schemas.microsoft.com/office/drawing/2014/main" id="{463091FA-6BFB-7D43-ACD3-3D1133DF5CF1}"/>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106" name="Group 105">
              <a:extLst>
                <a:ext uri="{FF2B5EF4-FFF2-40B4-BE49-F238E27FC236}">
                  <a16:creationId xmlns:a16="http://schemas.microsoft.com/office/drawing/2014/main" id="{294DE9F4-32AE-9F4B-B91B-DCB961066BFB}"/>
                </a:ext>
              </a:extLst>
            </p:cNvPr>
            <p:cNvGrpSpPr/>
            <p:nvPr/>
          </p:nvGrpSpPr>
          <p:grpSpPr>
            <a:xfrm>
              <a:off x="6587327" y="5745011"/>
              <a:ext cx="1557565" cy="256480"/>
              <a:chOff x="6587327" y="5745011"/>
              <a:chExt cx="1557565" cy="256480"/>
            </a:xfrm>
          </p:grpSpPr>
          <p:sp>
            <p:nvSpPr>
              <p:cNvPr id="110" name="Oval 109">
                <a:extLst>
                  <a:ext uri="{FF2B5EF4-FFF2-40B4-BE49-F238E27FC236}">
                    <a16:creationId xmlns:a16="http://schemas.microsoft.com/office/drawing/2014/main" id="{632B96CA-3375-4C46-BD51-25F79A5E9E1A}"/>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TextBox 110">
                <a:extLst>
                  <a:ext uri="{FF2B5EF4-FFF2-40B4-BE49-F238E27FC236}">
                    <a16:creationId xmlns:a16="http://schemas.microsoft.com/office/drawing/2014/main" id="{2E8CE428-F15D-164D-A4EC-E53A6819D1A9}"/>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107" name="legend dk blue">
              <a:extLst>
                <a:ext uri="{FF2B5EF4-FFF2-40B4-BE49-F238E27FC236}">
                  <a16:creationId xmlns:a16="http://schemas.microsoft.com/office/drawing/2014/main" id="{B4564B02-0776-EC45-88F5-4D9D43AD7E9D}"/>
                </a:ext>
              </a:extLst>
            </p:cNvPr>
            <p:cNvGrpSpPr/>
            <p:nvPr/>
          </p:nvGrpSpPr>
          <p:grpSpPr>
            <a:xfrm>
              <a:off x="8415362" y="5768476"/>
              <a:ext cx="1557565" cy="209550"/>
              <a:chOff x="8568556" y="5768476"/>
              <a:chExt cx="1557565" cy="209550"/>
            </a:xfrm>
          </p:grpSpPr>
          <p:sp>
            <p:nvSpPr>
              <p:cNvPr id="108" name="Oval 107">
                <a:extLst>
                  <a:ext uri="{FF2B5EF4-FFF2-40B4-BE49-F238E27FC236}">
                    <a16:creationId xmlns:a16="http://schemas.microsoft.com/office/drawing/2014/main" id="{D168D12A-ECC8-A042-BF62-7CE6823CDF22}"/>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TextBox 108">
                <a:extLst>
                  <a:ext uri="{FF2B5EF4-FFF2-40B4-BE49-F238E27FC236}">
                    <a16:creationId xmlns:a16="http://schemas.microsoft.com/office/drawing/2014/main" id="{D305BEB2-6DA2-DB4A-B733-D2409E7CF2AD}"/>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590729713"/>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85"/>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9"/>
                                        </p:tgtEl>
                                        <p:attrNameLst>
                                          <p:attrName>style.visibility</p:attrName>
                                        </p:attrNameLst>
                                      </p:cBhvr>
                                      <p:to>
                                        <p:strVal val="visible"/>
                                      </p:to>
                                    </p:set>
                                  </p:childTnLst>
                                </p:cTn>
                              </p:par>
                            </p:childTnLst>
                          </p:cTn>
                        </p:par>
                      </p:childTnLst>
                    </p:cTn>
                  </p:par>
                </p:childTnLst>
              </p:cTn>
              <p:nextCondLst>
                <p:cond evt="onClick" delay="0">
                  <p:tgtEl>
                    <p:spTgt spid="185"/>
                  </p:tgtEl>
                </p:cond>
              </p:nextCondLst>
            </p:seq>
            <p:seq concurrent="1" nextAc="seek">
              <p:cTn id="7" restart="whenNotActive" fill="hold" evtFilter="cancelBubble" nodeType="interactiveSeq">
                <p:stCondLst>
                  <p:cond evt="onClick" delay="0">
                    <p:tgtEl>
                      <p:spTgt spid="189"/>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189"/>
                                        </p:tgtEl>
                                        <p:attrNameLst>
                                          <p:attrName>style.visibility</p:attrName>
                                        </p:attrNameLst>
                                      </p:cBhvr>
                                      <p:to>
                                        <p:strVal val="hidden"/>
                                      </p:to>
                                    </p:set>
                                  </p:childTnLst>
                                </p:cTn>
                              </p:par>
                            </p:childTnLst>
                          </p:cTn>
                        </p:par>
                      </p:childTnLst>
                    </p:cTn>
                  </p:par>
                </p:childTnLst>
              </p:cTn>
              <p:nextCondLst>
                <p:cond evt="onClick" delay="0">
                  <p:tgtEl>
                    <p:spTgt spid="189"/>
                  </p:tgtEl>
                </p:cond>
              </p:nextCondLst>
            </p:seq>
            <p:seq concurrent="1" nextAc="seek">
              <p:cTn id="12" restart="whenNotActive" fill="hold" evtFilter="cancelBubble" nodeType="interactiveSeq">
                <p:stCondLst>
                  <p:cond evt="onClick" delay="0">
                    <p:tgtEl>
                      <p:spTgt spid="145"/>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8"/>
                                        </p:tgtEl>
                                        <p:attrNameLst>
                                          <p:attrName>style.visibility</p:attrName>
                                        </p:attrNameLst>
                                      </p:cBhvr>
                                      <p:to>
                                        <p:strVal val="visible"/>
                                      </p:to>
                                    </p:set>
                                  </p:childTnLst>
                                </p:cTn>
                              </p:par>
                            </p:childTnLst>
                          </p:cTn>
                        </p:par>
                      </p:childTnLst>
                    </p:cTn>
                  </p:par>
                </p:childTnLst>
              </p:cTn>
              <p:nextCondLst>
                <p:cond evt="onClick" delay="0">
                  <p:tgtEl>
                    <p:spTgt spid="145"/>
                  </p:tgtEl>
                </p:cond>
              </p:nextCondLst>
            </p:seq>
            <p:seq concurrent="1" nextAc="seek">
              <p:cTn id="17" restart="whenNotActive" fill="hold" evtFilter="cancelBubble" nodeType="interactiveSeq">
                <p:stCondLst>
                  <p:cond evt="onClick" delay="0">
                    <p:tgtEl>
                      <p:spTgt spid="7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78"/>
                                        </p:tgtEl>
                                        <p:attrNameLst>
                                          <p:attrName>style.visibility</p:attrName>
                                        </p:attrNameLst>
                                      </p:cBhvr>
                                      <p:to>
                                        <p:strVal val="hidden"/>
                                      </p:to>
                                    </p:set>
                                  </p:childTnLst>
                                </p:cTn>
                              </p:par>
                            </p:childTnLst>
                          </p:cTn>
                        </p:par>
                      </p:childTnLst>
                    </p:cTn>
                  </p:par>
                </p:childTnLst>
              </p:cTn>
              <p:nextCondLst>
                <p:cond evt="onClick" delay="0">
                  <p:tgtEl>
                    <p:spTgt spid="78"/>
                  </p:tgtEl>
                </p:cond>
              </p:nextCondLst>
            </p:seq>
            <p:seq concurrent="1" nextAc="seek">
              <p:cTn id="22" restart="whenNotActive" fill="hold" evtFilter="cancelBubble" nodeType="interactiveSeq">
                <p:stCondLst>
                  <p:cond evt="onClick" delay="0">
                    <p:tgtEl>
                      <p:spTgt spid="141"/>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7"/>
                                        </p:tgtEl>
                                        <p:attrNameLst>
                                          <p:attrName>style.visibility</p:attrName>
                                        </p:attrNameLst>
                                      </p:cBhvr>
                                      <p:to>
                                        <p:strVal val="visible"/>
                                      </p:to>
                                    </p:set>
                                  </p:childTnLst>
                                </p:cTn>
                              </p:par>
                            </p:childTnLst>
                          </p:cTn>
                        </p:par>
                      </p:childTnLst>
                    </p:cTn>
                  </p:par>
                </p:childTnLst>
              </p:cTn>
              <p:nextCondLst>
                <p:cond evt="onClick" delay="0">
                  <p:tgtEl>
                    <p:spTgt spid="141"/>
                  </p:tgtEl>
                </p:cond>
              </p:nextCondLst>
            </p:seq>
            <p:seq concurrent="1" nextAc="seek">
              <p:cTn id="27" restart="whenNotActive" fill="hold" evtFilter="cancelBubble" nodeType="interactiveSeq">
                <p:stCondLst>
                  <p:cond evt="onClick" delay="0">
                    <p:tgtEl>
                      <p:spTgt spid="137"/>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8"/>
                                        </p:tgtEl>
                                        <p:attrNameLst>
                                          <p:attrName>style.visibility</p:attrName>
                                        </p:attrNameLst>
                                      </p:cBhvr>
                                      <p:to>
                                        <p:strVal val="visible"/>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5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158"/>
                                        </p:tgtEl>
                                        <p:attrNameLst>
                                          <p:attrName>style.visibility</p:attrName>
                                        </p:attrNameLst>
                                      </p:cBhvr>
                                      <p:to>
                                        <p:strVal val="hidden"/>
                                      </p:to>
                                    </p:set>
                                  </p:childTnLst>
                                </p:cTn>
                              </p:par>
                            </p:childTnLst>
                          </p:cTn>
                        </p:par>
                      </p:childTnLst>
                    </p:cTn>
                  </p:par>
                </p:childTnLst>
              </p:cTn>
              <p:nextCondLst>
                <p:cond evt="onClick" delay="0">
                  <p:tgtEl>
                    <p:spTgt spid="158"/>
                  </p:tgtEl>
                </p:cond>
              </p:nextCondLst>
            </p:seq>
            <p:seq concurrent="1" nextAc="seek">
              <p:cTn id="42" restart="whenNotActive" fill="hold" evtFilter="cancelBubble" nodeType="interactiveSeq">
                <p:stCondLst>
                  <p:cond evt="onClick" delay="0">
                    <p:tgtEl>
                      <p:spTgt spid="180"/>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1"/>
                                        </p:tgtEl>
                                        <p:attrNameLst>
                                          <p:attrName>style.visibility</p:attrName>
                                        </p:attrNameLst>
                                      </p:cBhvr>
                                      <p:to>
                                        <p:strVal val="visible"/>
                                      </p:to>
                                    </p:set>
                                  </p:childTnLst>
                                </p:cTn>
                              </p:par>
                            </p:childTnLst>
                          </p:cTn>
                        </p:par>
                      </p:childTnLst>
                    </p:cTn>
                  </p:par>
                </p:childTnLst>
              </p:cTn>
              <p:nextCondLst>
                <p:cond evt="onClick" delay="0">
                  <p:tgtEl>
                    <p:spTgt spid="180"/>
                  </p:tgtEl>
                </p:cond>
              </p:nextCondLst>
            </p:seq>
            <p:seq concurrent="1" nextAc="seek">
              <p:cTn id="47" restart="whenNotActive" fill="hold" evtFilter="cancelBubble" nodeType="interactiveSeq">
                <p:stCondLst>
                  <p:cond evt="onClick" delay="0">
                    <p:tgtEl>
                      <p:spTgt spid="8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81"/>
                                        </p:tgtEl>
                                        <p:attrNameLst>
                                          <p:attrName>style.visibility</p:attrName>
                                        </p:attrNameLst>
                                      </p:cBhvr>
                                      <p:to>
                                        <p:strVal val="hidden"/>
                                      </p:to>
                                    </p:set>
                                  </p:childTnLst>
                                </p:cTn>
                              </p:par>
                            </p:childTnLst>
                          </p:cTn>
                        </p:par>
                      </p:childTnLst>
                    </p:cTn>
                  </p:par>
                </p:childTnLst>
              </p:cTn>
              <p:nextCondLst>
                <p:cond evt="onClick" delay="0">
                  <p:tgtEl>
                    <p:spTgt spid="81"/>
                  </p:tgtEl>
                </p:cond>
              </p:nextCondLst>
            </p:seq>
            <p:seq concurrent="1" nextAc="seek">
              <p:cTn id="52" restart="whenNotActive" fill="hold" evtFilter="cancelBubble" nodeType="interactiveSeq">
                <p:stCondLst>
                  <p:cond evt="onClick" delay="0">
                    <p:tgtEl>
                      <p:spTgt spid="154"/>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84"/>
                                        </p:tgtEl>
                                        <p:attrNameLst>
                                          <p:attrName>style.visibility</p:attrName>
                                        </p:attrNameLst>
                                      </p:cBhvr>
                                      <p:to>
                                        <p:strVal val="visible"/>
                                      </p:to>
                                    </p:set>
                                  </p:childTnLst>
                                </p:cTn>
                              </p:par>
                            </p:childTnLst>
                          </p:cTn>
                        </p:par>
                      </p:childTnLst>
                    </p:cTn>
                  </p:par>
                </p:childTnLst>
              </p:cTn>
              <p:nextCondLst>
                <p:cond evt="onClick" delay="0">
                  <p:tgtEl>
                    <p:spTgt spid="154"/>
                  </p:tgtEl>
                </p:cond>
              </p:nextCondLst>
            </p:seq>
            <p:seq concurrent="1" nextAc="seek">
              <p:cTn id="57" restart="whenNotActive" fill="hold" evtFilter="cancelBubble" nodeType="interactiveSeq">
                <p:stCondLst>
                  <p:cond evt="onClick" delay="0">
                    <p:tgtEl>
                      <p:spTgt spid="8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84"/>
                                        </p:tgtEl>
                                        <p:attrNameLst>
                                          <p:attrName>style.visibility</p:attrName>
                                        </p:attrNameLst>
                                      </p:cBhvr>
                                      <p:to>
                                        <p:strVal val="hidden"/>
                                      </p:to>
                                    </p:set>
                                  </p:childTnLst>
                                </p:cTn>
                              </p:par>
                            </p:childTnLst>
                          </p:cTn>
                        </p:par>
                      </p:childTnLst>
                    </p:cTn>
                  </p:par>
                </p:childTnLst>
              </p:cTn>
              <p:nextCondLst>
                <p:cond evt="onClick" delay="0">
                  <p:tgtEl>
                    <p:spTgt spid="84"/>
                  </p:tgtEl>
                </p:cond>
              </p:nextCondLst>
            </p:seq>
            <p:seq concurrent="1" nextAc="seek">
              <p:cTn id="62" restart="whenNotActive" fill="hold" evtFilter="cancelBubble" nodeType="interactiveSeq">
                <p:stCondLst>
                  <p:cond evt="onClick" delay="0">
                    <p:tgtEl>
                      <p:spTgt spid="149"/>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87"/>
                                        </p:tgtEl>
                                        <p:attrNameLst>
                                          <p:attrName>style.visibility</p:attrName>
                                        </p:attrNameLst>
                                      </p:cBhvr>
                                      <p:to>
                                        <p:strVal val="visible"/>
                                      </p:to>
                                    </p:set>
                                  </p:childTnLst>
                                </p:cTn>
                              </p:par>
                            </p:childTnLst>
                          </p:cTn>
                        </p:par>
                      </p:childTnLst>
                    </p:cTn>
                  </p:par>
                </p:childTnLst>
              </p:cTn>
              <p:nextCondLst>
                <p:cond evt="onClick" delay="0">
                  <p:tgtEl>
                    <p:spTgt spid="149"/>
                  </p:tgtEl>
                </p:cond>
              </p:nextCondLst>
            </p:seq>
            <p:seq concurrent="1" nextAc="seek">
              <p:cTn id="67" restart="whenNotActive" fill="hold" evtFilter="cancelBubble" nodeType="interactiveSeq">
                <p:stCondLst>
                  <p:cond evt="onClick" delay="0">
                    <p:tgtEl>
                      <p:spTgt spid="87"/>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87"/>
                                        </p:tgtEl>
                                        <p:attrNameLst>
                                          <p:attrName>style.visibility</p:attrName>
                                        </p:attrNameLst>
                                      </p:cBhvr>
                                      <p:to>
                                        <p:strVal val="hidden"/>
                                      </p:to>
                                    </p:set>
                                  </p:childTnLst>
                                </p:cTn>
                              </p:par>
                            </p:childTnLst>
                          </p:cTn>
                        </p:par>
                      </p:childTnLst>
                    </p:cTn>
                  </p:par>
                </p:childTnLst>
              </p:cTn>
              <p:nextCondLst>
                <p:cond evt="onClick" delay="0">
                  <p:tgtEl>
                    <p:spTgt spid="87"/>
                  </p:tgtEl>
                </p:cond>
              </p:nextCondLst>
            </p:seq>
            <p:seq concurrent="1" nextAc="seek">
              <p:cTn id="72" restart="whenNotActive" fill="hold" evtFilter="cancelBubble" nodeType="interactiveSeq">
                <p:stCondLst>
                  <p:cond evt="onClick" delay="0">
                    <p:tgtEl>
                      <p:spTgt spid="125"/>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93"/>
                                        </p:tgtEl>
                                        <p:attrNameLst>
                                          <p:attrName>style.visibility</p:attrName>
                                        </p:attrNameLst>
                                      </p:cBhvr>
                                      <p:to>
                                        <p:strVal val="visible"/>
                                      </p:to>
                                    </p:set>
                                  </p:childTnLst>
                                </p:cTn>
                              </p:par>
                            </p:childTnLst>
                          </p:cTn>
                        </p:par>
                      </p:childTnLst>
                    </p:cTn>
                  </p:par>
                </p:childTnLst>
              </p:cTn>
              <p:nextCondLst>
                <p:cond evt="onClick" delay="0">
                  <p:tgtEl>
                    <p:spTgt spid="125"/>
                  </p:tgtEl>
                </p:cond>
              </p:nextCondLst>
            </p:seq>
            <p:seq concurrent="1" nextAc="seek">
              <p:cTn id="77" restart="whenNotActive" fill="hold" evtFilter="cancelBubble" nodeType="interactiveSeq">
                <p:stCondLst>
                  <p:cond evt="onClick" delay="0">
                    <p:tgtEl>
                      <p:spTgt spid="9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93"/>
                                        </p:tgtEl>
                                        <p:attrNameLst>
                                          <p:attrName>style.visibility</p:attrName>
                                        </p:attrNameLst>
                                      </p:cBhvr>
                                      <p:to>
                                        <p:strVal val="hidden"/>
                                      </p:to>
                                    </p:set>
                                  </p:childTnLst>
                                </p:cTn>
                              </p:par>
                            </p:childTnLst>
                          </p:cTn>
                        </p:par>
                      </p:childTnLst>
                    </p:cTn>
                  </p:par>
                </p:childTnLst>
              </p:cTn>
              <p:nextCondLst>
                <p:cond evt="onClick" delay="0">
                  <p:tgtEl>
                    <p:spTgt spid="93"/>
                  </p:tgtEl>
                </p:cond>
              </p:nextCondLst>
            </p:seq>
            <p:seq concurrent="1" nextAc="seek">
              <p:cTn id="82" restart="whenNotActive" fill="hold" evtFilter="cancelBubble" nodeType="interactiveSeq">
                <p:stCondLst>
                  <p:cond evt="onClick" delay="0">
                    <p:tgtEl>
                      <p:spTgt spid="129"/>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96"/>
                                        </p:tgtEl>
                                        <p:attrNameLst>
                                          <p:attrName>style.visibility</p:attrName>
                                        </p:attrNameLst>
                                      </p:cBhvr>
                                      <p:to>
                                        <p:strVal val="visible"/>
                                      </p:to>
                                    </p:set>
                                  </p:childTnLst>
                                </p:cTn>
                              </p:par>
                            </p:childTnLst>
                          </p:cTn>
                        </p:par>
                      </p:childTnLst>
                    </p:cTn>
                  </p:par>
                </p:childTnLst>
              </p:cTn>
              <p:nextCondLst>
                <p:cond evt="onClick" delay="0">
                  <p:tgtEl>
                    <p:spTgt spid="129"/>
                  </p:tgtEl>
                </p:cond>
              </p:nextCondLst>
            </p:seq>
            <p:seq concurrent="1" nextAc="seek">
              <p:cTn id="87" restart="whenNotActive" fill="hold" evtFilter="cancelBubble" nodeType="interactiveSeq">
                <p:stCondLst>
                  <p:cond evt="onClick" delay="0">
                    <p:tgtEl>
                      <p:spTgt spid="96"/>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96"/>
                                        </p:tgtEl>
                                        <p:attrNameLst>
                                          <p:attrName>style.visibility</p:attrName>
                                        </p:attrNameLst>
                                      </p:cBhvr>
                                      <p:to>
                                        <p:strVal val="hidden"/>
                                      </p:to>
                                    </p:set>
                                  </p:childTnLst>
                                </p:cTn>
                              </p:par>
                            </p:childTnLst>
                          </p:cTn>
                        </p:par>
                      </p:childTnLst>
                    </p:cTn>
                  </p:par>
                </p:childTnLst>
              </p:cTn>
              <p:nextCondLst>
                <p:cond evt="onClick" delay="0">
                  <p:tgtEl>
                    <p:spTgt spid="96"/>
                  </p:tgtEl>
                </p:cond>
              </p:nextCondLst>
            </p:seq>
            <p:seq concurrent="1" nextAc="seek">
              <p:cTn id="92" restart="whenNotActive" fill="hold" evtFilter="cancelBubble" nodeType="interactiveSeq">
                <p:stCondLst>
                  <p:cond evt="onClick" delay="0">
                    <p:tgtEl>
                      <p:spTgt spid="119"/>
                    </p:tgtEl>
                  </p:cond>
                </p:stCondLst>
                <p:endSync evt="end" delay="0">
                  <p:rtn val="all"/>
                </p:endSync>
                <p:childTnLst>
                  <p:par>
                    <p:cTn id="93" fill="hold">
                      <p:stCondLst>
                        <p:cond delay="0"/>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123"/>
                                        </p:tgtEl>
                                        <p:attrNameLst>
                                          <p:attrName>style.visibility</p:attrName>
                                        </p:attrNameLst>
                                      </p:cBhvr>
                                      <p:to>
                                        <p:strVal val="visible"/>
                                      </p:to>
                                    </p:set>
                                  </p:childTnLst>
                                </p:cTn>
                              </p:par>
                            </p:childTnLst>
                          </p:cTn>
                        </p:par>
                      </p:childTnLst>
                    </p:cTn>
                  </p:par>
                </p:childTnLst>
              </p:cTn>
              <p:nextCondLst>
                <p:cond evt="onClick" delay="0">
                  <p:tgtEl>
                    <p:spTgt spid="119"/>
                  </p:tgtEl>
                </p:cond>
              </p:nextCondLst>
            </p:seq>
            <p:seq concurrent="1" nextAc="seek">
              <p:cTn id="97" restart="whenNotActive" fill="hold" evtFilter="cancelBubble" nodeType="interactiveSeq">
                <p:stCondLst>
                  <p:cond evt="onClick" delay="0">
                    <p:tgtEl>
                      <p:spTgt spid="123"/>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23"/>
                                        </p:tgtEl>
                                        <p:attrNameLst>
                                          <p:attrName>style.visibility</p:attrName>
                                        </p:attrNameLst>
                                      </p:cBhvr>
                                      <p:to>
                                        <p:strVal val="hidden"/>
                                      </p:to>
                                    </p:set>
                                  </p:childTnLst>
                                </p:cTn>
                              </p:par>
                            </p:childTnLst>
                          </p:cTn>
                        </p:par>
                      </p:childTnLst>
                    </p:cTn>
                  </p:par>
                </p:childTnLst>
              </p:cTn>
              <p:nextCondLst>
                <p:cond evt="onClick" delay="0">
                  <p:tgtEl>
                    <p:spTgt spid="123"/>
                  </p:tgtEl>
                </p:cond>
              </p:nextCondLst>
            </p:seq>
            <p:seq concurrent="1" nextAc="seek">
              <p:cTn id="102" restart="whenNotActive" fill="hold" evtFilter="cancelBubble" nodeType="interactiveSeq">
                <p:stCondLst>
                  <p:cond evt="onClick" delay="0">
                    <p:tgtEl>
                      <p:spTgt spid="172"/>
                    </p:tgtEl>
                  </p:cond>
                </p:stCondLst>
                <p:endSync evt="end" delay="0">
                  <p:rtn val="all"/>
                </p:endSync>
                <p:childTnLst>
                  <p:par>
                    <p:cTn id="103" fill="hold">
                      <p:stCondLst>
                        <p:cond delay="0"/>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177"/>
                                        </p:tgtEl>
                                        <p:attrNameLst>
                                          <p:attrName>style.visibility</p:attrName>
                                        </p:attrNameLst>
                                      </p:cBhvr>
                                      <p:to>
                                        <p:strVal val="visible"/>
                                      </p:to>
                                    </p:set>
                                  </p:childTnLst>
                                </p:cTn>
                              </p:par>
                            </p:childTnLst>
                          </p:cTn>
                        </p:par>
                      </p:childTnLst>
                    </p:cTn>
                  </p:par>
                </p:childTnLst>
              </p:cTn>
              <p:nextCondLst>
                <p:cond evt="onClick" delay="0">
                  <p:tgtEl>
                    <p:spTgt spid="172"/>
                  </p:tgtEl>
                </p:cond>
              </p:nextCondLst>
            </p:seq>
            <p:seq concurrent="1" nextAc="seek">
              <p:cTn id="107" restart="whenNotActive" fill="hold" evtFilter="cancelBubble" nodeType="interactiveSeq">
                <p:stCondLst>
                  <p:cond evt="onClick" delay="0">
                    <p:tgtEl>
                      <p:spTgt spid="177"/>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77"/>
                                        </p:tgtEl>
                                        <p:attrNameLst>
                                          <p:attrName>style.visibility</p:attrName>
                                        </p:attrNameLst>
                                      </p:cBhvr>
                                      <p:to>
                                        <p:strVal val="hidden"/>
                                      </p:to>
                                    </p:set>
                                  </p:childTnLst>
                                </p:cTn>
                              </p:par>
                            </p:childTnLst>
                          </p:cTn>
                        </p:par>
                      </p:childTnLst>
                    </p:cTn>
                  </p:par>
                </p:childTnLst>
              </p:cTn>
              <p:nextCondLst>
                <p:cond evt="onClick" delay="0">
                  <p:tgtEl>
                    <p:spTgt spid="177"/>
                  </p:tgtEl>
                </p:cond>
              </p:nextCondLst>
            </p:seq>
            <p:seq concurrent="1" nextAc="seek">
              <p:cTn id="112" restart="whenNotActive" fill="hold" evtFilter="cancelBubble" nodeType="interactiveSeq">
                <p:stCondLst>
                  <p:cond evt="onClick" delay="0">
                    <p:tgtEl>
                      <p:spTgt spid="209"/>
                    </p:tgtEl>
                  </p:cond>
                </p:stCondLst>
                <p:endSync evt="end" delay="0">
                  <p:rtn val="all"/>
                </p:endSync>
                <p:childTnLst>
                  <p:par>
                    <p:cTn id="113" fill="hold">
                      <p:stCondLst>
                        <p:cond delay="0"/>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99"/>
                                        </p:tgtEl>
                                        <p:attrNameLst>
                                          <p:attrName>style.visibility</p:attrName>
                                        </p:attrNameLst>
                                      </p:cBhvr>
                                      <p:to>
                                        <p:strVal val="visible"/>
                                      </p:to>
                                    </p:set>
                                  </p:childTnLst>
                                </p:cTn>
                              </p:par>
                            </p:childTnLst>
                          </p:cTn>
                        </p:par>
                      </p:childTnLst>
                    </p:cTn>
                  </p:par>
                </p:childTnLst>
              </p:cTn>
              <p:nextCondLst>
                <p:cond evt="onClick" delay="0">
                  <p:tgtEl>
                    <p:spTgt spid="209"/>
                  </p:tgtEl>
                </p:cond>
              </p:nextCondLst>
            </p:seq>
            <p:seq concurrent="1" nextAc="seek">
              <p:cTn id="117" restart="whenNotActive" fill="hold" evtFilter="cancelBubble" nodeType="interactiveSeq">
                <p:stCondLst>
                  <p:cond evt="onClick" delay="0">
                    <p:tgtEl>
                      <p:spTgt spid="9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99"/>
                                        </p:tgtEl>
                                        <p:attrNameLst>
                                          <p:attrName>style.visibility</p:attrName>
                                        </p:attrNameLst>
                                      </p:cBhvr>
                                      <p:to>
                                        <p:strVal val="hidden"/>
                                      </p:to>
                                    </p:set>
                                  </p:childTnLst>
                                </p:cTn>
                              </p:par>
                            </p:childTnLst>
                          </p:cTn>
                        </p:par>
                      </p:childTnLst>
                    </p:cTn>
                  </p:par>
                </p:childTnLst>
              </p:cTn>
              <p:nextCondLst>
                <p:cond evt="onClick" delay="0">
                  <p:tgtEl>
                    <p:spTgt spid="99"/>
                  </p:tgtEl>
                </p:cond>
              </p:nextCondLst>
            </p:seq>
            <p:seq concurrent="1" nextAc="seek">
              <p:cTn id="122" restart="whenNotActive" fill="hold" evtFilter="cancelBubble" nodeType="interactiveSeq">
                <p:stCondLst>
                  <p:cond evt="onClick" delay="0">
                    <p:tgtEl>
                      <p:spTgt spid="168"/>
                    </p:tgtEl>
                  </p:cond>
                </p:stCondLst>
                <p:endSync evt="end" delay="0">
                  <p:rtn val="all"/>
                </p:endSync>
                <p:childTnLst>
                  <p:par>
                    <p:cTn id="123" fill="hold">
                      <p:stCondLst>
                        <p:cond delay="0"/>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165"/>
                                        </p:tgtEl>
                                        <p:attrNameLst>
                                          <p:attrName>style.visibility</p:attrName>
                                        </p:attrNameLst>
                                      </p:cBhvr>
                                      <p:to>
                                        <p:strVal val="visible"/>
                                      </p:to>
                                    </p:set>
                                  </p:childTnLst>
                                </p:cTn>
                              </p:par>
                            </p:childTnLst>
                          </p:cTn>
                        </p:par>
                      </p:childTnLst>
                    </p:cTn>
                  </p:par>
                </p:childTnLst>
              </p:cTn>
              <p:nextCondLst>
                <p:cond evt="onClick" delay="0">
                  <p:tgtEl>
                    <p:spTgt spid="168"/>
                  </p:tgtEl>
                </p:cond>
              </p:nextCondLst>
            </p:seq>
            <p:seq concurrent="1" nextAc="seek">
              <p:cTn id="127" restart="whenNotActive" fill="hold" evtFilter="cancelBubble" nodeType="interactiveSeq">
                <p:stCondLst>
                  <p:cond evt="onClick" delay="0">
                    <p:tgtEl>
                      <p:spTgt spid="16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5"/>
                                        </p:tgtEl>
                                        <p:attrNameLst>
                                          <p:attrName>style.visibility</p:attrName>
                                        </p:attrNameLst>
                                      </p:cBhvr>
                                      <p:to>
                                        <p:strVal val="hidden"/>
                                      </p:to>
                                    </p:set>
                                  </p:childTnLst>
                                </p:cTn>
                              </p:par>
                            </p:childTnLst>
                          </p:cTn>
                        </p:par>
                      </p:childTnLst>
                    </p:cTn>
                  </p:par>
                </p:childTnLst>
              </p:cTn>
              <p:nextCondLst>
                <p:cond evt="onClick" delay="0">
                  <p:tgtEl>
                    <p:spTgt spid="16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15" name="overview button">
            <a:hlinkClick r:id="rId3" action="ppaction://hlinksldjump"/>
            <a:extLst>
              <a:ext uri="{FF2B5EF4-FFF2-40B4-BE49-F238E27FC236}">
                <a16:creationId xmlns:a16="http://schemas.microsoft.com/office/drawing/2014/main" id="{128DFDA2-9AC5-D14E-B61D-41F66B254136}"/>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vertical lines">
            <a:extLst>
              <a:ext uri="{FF2B5EF4-FFF2-40B4-BE49-F238E27FC236}">
                <a16:creationId xmlns:a16="http://schemas.microsoft.com/office/drawing/2014/main" id="{4A2F9796-4256-BA40-8C1F-BEA06EF4CED8}"/>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dates">
            <a:extLst>
              <a:ext uri="{FF2B5EF4-FFF2-40B4-BE49-F238E27FC236}">
                <a16:creationId xmlns:a16="http://schemas.microsoft.com/office/drawing/2014/main" id="{A31F02A9-C8DB-544C-913F-9891548FEB62}"/>
              </a:ext>
            </a:extLst>
          </p:cNvPr>
          <p:cNvGrpSpPr/>
          <p:nvPr/>
        </p:nvGrpSpPr>
        <p:grpSpPr>
          <a:xfrm>
            <a:off x="846197" y="539234"/>
            <a:ext cx="9831203" cy="369332"/>
            <a:chOff x="1049397" y="539234"/>
            <a:chExt cx="9831203" cy="369332"/>
          </a:xfrm>
        </p:grpSpPr>
        <p:sp>
          <p:nvSpPr>
            <p:cNvPr id="41" name="1985">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1975</a:t>
              </a:r>
            </a:p>
          </p:txBody>
        </p:sp>
        <p:sp>
          <p:nvSpPr>
            <p:cNvPr id="42" name="1986">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1976</a:t>
              </a:r>
            </a:p>
          </p:txBody>
        </p:sp>
        <p:sp>
          <p:nvSpPr>
            <p:cNvPr id="43" name="198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1977</a:t>
              </a:r>
            </a:p>
          </p:txBody>
        </p:sp>
        <p:sp>
          <p:nvSpPr>
            <p:cNvPr id="44" name="198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1978</a:t>
              </a:r>
            </a:p>
          </p:txBody>
        </p:sp>
        <p:sp>
          <p:nvSpPr>
            <p:cNvPr id="45" name="198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1979</a:t>
              </a:r>
            </a:p>
          </p:txBody>
        </p:sp>
        <p:sp>
          <p:nvSpPr>
            <p:cNvPr id="46" name="199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1980</a:t>
              </a:r>
            </a:p>
          </p:txBody>
        </p:sp>
      </p:grpSp>
      <p:grpSp>
        <p:nvGrpSpPr>
          <p:cNvPr id="146" name="1980 gold">
            <a:extLst>
              <a:ext uri="{FF2B5EF4-FFF2-40B4-BE49-F238E27FC236}">
                <a16:creationId xmlns:a16="http://schemas.microsoft.com/office/drawing/2014/main" id="{C40B280F-B814-3D41-855E-F78CAA374008}"/>
              </a:ext>
            </a:extLst>
          </p:cNvPr>
          <p:cNvGrpSpPr/>
          <p:nvPr/>
        </p:nvGrpSpPr>
        <p:grpSpPr>
          <a:xfrm>
            <a:off x="10269168" y="3027462"/>
            <a:ext cx="1626078" cy="553998"/>
            <a:chOff x="3801979" y="2662872"/>
            <a:chExt cx="1626078" cy="553998"/>
          </a:xfrm>
        </p:grpSpPr>
        <p:sp>
          <p:nvSpPr>
            <p:cNvPr id="147" name="Oval 146">
              <a:extLst>
                <a:ext uri="{FF2B5EF4-FFF2-40B4-BE49-F238E27FC236}">
                  <a16:creationId xmlns:a16="http://schemas.microsoft.com/office/drawing/2014/main" id="{D8BF34F4-6F89-424F-942E-BDCB95506EF0}"/>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48" name="TextBox 147">
              <a:extLst>
                <a:ext uri="{FF2B5EF4-FFF2-40B4-BE49-F238E27FC236}">
                  <a16:creationId xmlns:a16="http://schemas.microsoft.com/office/drawing/2014/main" id="{A31D3030-DADB-114B-A392-3360AD9ED42B}"/>
                </a:ext>
              </a:extLst>
            </p:cNvPr>
            <p:cNvSpPr txBox="1"/>
            <p:nvPr/>
          </p:nvSpPr>
          <p:spPr>
            <a:xfrm>
              <a:off x="3891053" y="2662872"/>
              <a:ext cx="1537004" cy="553998"/>
            </a:xfrm>
            <a:prstGeom prst="rect">
              <a:avLst/>
            </a:prstGeom>
            <a:noFill/>
          </p:spPr>
          <p:txBody>
            <a:bodyPr wrap="square" lIns="182880" rtlCol="0">
              <a:spAutoFit/>
            </a:bodyPr>
            <a:lstStyle/>
            <a:p>
              <a:r>
                <a:rPr lang="en-US" sz="1000" dirty="0"/>
                <a:t>Our Division holds Special Spring Conference</a:t>
              </a:r>
            </a:p>
          </p:txBody>
        </p:sp>
        <p:cxnSp>
          <p:nvCxnSpPr>
            <p:cNvPr id="149" name="Straight Connector 148">
              <a:extLst>
                <a:ext uri="{FF2B5EF4-FFF2-40B4-BE49-F238E27FC236}">
                  <a16:creationId xmlns:a16="http://schemas.microsoft.com/office/drawing/2014/main" id="{784FE2D3-0369-4841-A9E3-36C2B0AEE660}"/>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51" name="1979 orange">
            <a:extLst>
              <a:ext uri="{FF2B5EF4-FFF2-40B4-BE49-F238E27FC236}">
                <a16:creationId xmlns:a16="http://schemas.microsoft.com/office/drawing/2014/main" id="{29258B4E-A1EC-6040-B561-1BE368E8722E}"/>
              </a:ext>
            </a:extLst>
          </p:cNvPr>
          <p:cNvGrpSpPr/>
          <p:nvPr/>
        </p:nvGrpSpPr>
        <p:grpSpPr>
          <a:xfrm>
            <a:off x="8440948" y="2676796"/>
            <a:ext cx="1565694" cy="553998"/>
            <a:chOff x="3801979" y="2662872"/>
            <a:chExt cx="1565694" cy="553998"/>
          </a:xfrm>
        </p:grpSpPr>
        <p:sp>
          <p:nvSpPr>
            <p:cNvPr id="52" name="Oval 51">
              <a:extLst>
                <a:ext uri="{FF2B5EF4-FFF2-40B4-BE49-F238E27FC236}">
                  <a16:creationId xmlns:a16="http://schemas.microsoft.com/office/drawing/2014/main" id="{B1FD8098-14F2-DD40-A8E1-D4B7E462D9E7}"/>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3" name="TextBox 52">
              <a:extLst>
                <a:ext uri="{FF2B5EF4-FFF2-40B4-BE49-F238E27FC236}">
                  <a16:creationId xmlns:a16="http://schemas.microsoft.com/office/drawing/2014/main" id="{6968CD3E-86AB-874B-89DE-902B65DB470F}"/>
                </a:ext>
              </a:extLst>
            </p:cNvPr>
            <p:cNvSpPr txBox="1"/>
            <p:nvPr/>
          </p:nvSpPr>
          <p:spPr>
            <a:xfrm>
              <a:off x="3891053" y="2662872"/>
              <a:ext cx="1476620" cy="553998"/>
            </a:xfrm>
            <a:prstGeom prst="rect">
              <a:avLst/>
            </a:prstGeom>
            <a:noFill/>
          </p:spPr>
          <p:txBody>
            <a:bodyPr wrap="square" lIns="182880" rtlCol="0">
              <a:spAutoFit/>
            </a:bodyPr>
            <a:lstStyle/>
            <a:p>
              <a:r>
                <a:rPr lang="en-US" sz="1000" dirty="0"/>
                <a:t>Good Laboratory Practice Regulations – USFDA</a:t>
              </a:r>
            </a:p>
          </p:txBody>
        </p:sp>
        <p:cxnSp>
          <p:nvCxnSpPr>
            <p:cNvPr id="54" name="Straight Connector 53">
              <a:extLst>
                <a:ext uri="{FF2B5EF4-FFF2-40B4-BE49-F238E27FC236}">
                  <a16:creationId xmlns:a16="http://schemas.microsoft.com/office/drawing/2014/main" id="{3D2110C0-7814-694F-ADFC-34F02FE8A04A}"/>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17" name="1979 blue">
            <a:extLst>
              <a:ext uri="{FF2B5EF4-FFF2-40B4-BE49-F238E27FC236}">
                <a16:creationId xmlns:a16="http://schemas.microsoft.com/office/drawing/2014/main" id="{BFBDBCBF-1007-CD45-8B60-FF2FEB647815}"/>
              </a:ext>
            </a:extLst>
          </p:cNvPr>
          <p:cNvGrpSpPr/>
          <p:nvPr/>
        </p:nvGrpSpPr>
        <p:grpSpPr>
          <a:xfrm>
            <a:off x="8436520" y="4714461"/>
            <a:ext cx="1850480" cy="515526"/>
            <a:chOff x="5191225" y="2672397"/>
            <a:chExt cx="1850480" cy="515526"/>
          </a:xfrm>
        </p:grpSpPr>
        <p:sp>
          <p:nvSpPr>
            <p:cNvPr id="118" name="Oval 117">
              <a:extLst>
                <a:ext uri="{FF2B5EF4-FFF2-40B4-BE49-F238E27FC236}">
                  <a16:creationId xmlns:a16="http://schemas.microsoft.com/office/drawing/2014/main" id="{2F57293C-97CA-DD4D-82D2-066C038B8D18}"/>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9" name="TextBox 118">
              <a:extLst>
                <a:ext uri="{FF2B5EF4-FFF2-40B4-BE49-F238E27FC236}">
                  <a16:creationId xmlns:a16="http://schemas.microsoft.com/office/drawing/2014/main" id="{A3D5143F-2979-1C49-9350-04ABF95CE70C}"/>
                </a:ext>
              </a:extLst>
            </p:cNvPr>
            <p:cNvSpPr txBox="1"/>
            <p:nvPr/>
          </p:nvSpPr>
          <p:spPr>
            <a:xfrm>
              <a:off x="5285505" y="2672397"/>
              <a:ext cx="1756200" cy="515526"/>
            </a:xfrm>
            <a:prstGeom prst="rect">
              <a:avLst/>
            </a:prstGeom>
            <a:noFill/>
          </p:spPr>
          <p:txBody>
            <a:bodyPr wrap="square" lIns="182880" rtlCol="0">
              <a:spAutoFit/>
            </a:bodyPr>
            <a:lstStyle/>
            <a:p>
              <a:pPr>
                <a:lnSpc>
                  <a:spcPts val="1050"/>
                </a:lnSpc>
              </a:pPr>
              <a:r>
                <a:rPr lang="en-US" sz="1000" dirty="0"/>
                <a:t>Soil fumigants identified as potential ground water contamination</a:t>
              </a:r>
              <a:endParaRPr lang="en-US" sz="1000" i="1" dirty="0"/>
            </a:p>
          </p:txBody>
        </p:sp>
        <p:cxnSp>
          <p:nvCxnSpPr>
            <p:cNvPr id="120" name="Straight Connector 119">
              <a:extLst>
                <a:ext uri="{FF2B5EF4-FFF2-40B4-BE49-F238E27FC236}">
                  <a16:creationId xmlns:a16="http://schemas.microsoft.com/office/drawing/2014/main" id="{C094D368-4BF6-6246-B79C-879FA0F56C5A}"/>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09" name="1978 teal ">
            <a:extLst>
              <a:ext uri="{FF2B5EF4-FFF2-40B4-BE49-F238E27FC236}">
                <a16:creationId xmlns:a16="http://schemas.microsoft.com/office/drawing/2014/main" id="{4EB642C1-C3F2-EB4F-A300-0F239BB6CB40}"/>
              </a:ext>
            </a:extLst>
          </p:cNvPr>
          <p:cNvGrpSpPr/>
          <p:nvPr/>
        </p:nvGrpSpPr>
        <p:grpSpPr>
          <a:xfrm>
            <a:off x="6607884" y="4198429"/>
            <a:ext cx="1600561" cy="515526"/>
            <a:chOff x="5191225" y="2672397"/>
            <a:chExt cx="1600561" cy="515526"/>
          </a:xfrm>
        </p:grpSpPr>
        <p:sp>
          <p:nvSpPr>
            <p:cNvPr id="110" name="Oval 109">
              <a:extLst>
                <a:ext uri="{FF2B5EF4-FFF2-40B4-BE49-F238E27FC236}">
                  <a16:creationId xmlns:a16="http://schemas.microsoft.com/office/drawing/2014/main" id="{B9EFDFEE-6132-D247-B70D-CD787362E168}"/>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1" name="TextBox 110">
              <a:extLst>
                <a:ext uri="{FF2B5EF4-FFF2-40B4-BE49-F238E27FC236}">
                  <a16:creationId xmlns:a16="http://schemas.microsoft.com/office/drawing/2014/main" id="{587BF3BB-D5AC-AB4E-895B-F87E0613A16F}"/>
                </a:ext>
              </a:extLst>
            </p:cNvPr>
            <p:cNvSpPr txBox="1"/>
            <p:nvPr/>
          </p:nvSpPr>
          <p:spPr>
            <a:xfrm>
              <a:off x="5285506" y="2672397"/>
              <a:ext cx="1506280" cy="515526"/>
            </a:xfrm>
            <a:prstGeom prst="rect">
              <a:avLst/>
            </a:prstGeom>
            <a:noFill/>
          </p:spPr>
          <p:txBody>
            <a:bodyPr wrap="square" lIns="182880" rtlCol="0">
              <a:spAutoFit/>
            </a:bodyPr>
            <a:lstStyle/>
            <a:p>
              <a:pPr>
                <a:lnSpc>
                  <a:spcPts val="1050"/>
                </a:lnSpc>
              </a:pPr>
              <a:r>
                <a:rPr lang="en-US" sz="1000" dirty="0"/>
                <a:t>HPLC-Triple quadrupole Mass Spectrometry initial developments</a:t>
              </a:r>
              <a:endParaRPr lang="en-US" sz="1000" i="1" dirty="0"/>
            </a:p>
          </p:txBody>
        </p:sp>
        <p:cxnSp>
          <p:nvCxnSpPr>
            <p:cNvPr id="112" name="Straight Connector 111">
              <a:extLst>
                <a:ext uri="{FF2B5EF4-FFF2-40B4-BE49-F238E27FC236}">
                  <a16:creationId xmlns:a16="http://schemas.microsoft.com/office/drawing/2014/main" id="{A821E251-6739-4F42-9978-11B17D68AC51}"/>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21" name="1978 blue">
            <a:extLst>
              <a:ext uri="{FF2B5EF4-FFF2-40B4-BE49-F238E27FC236}">
                <a16:creationId xmlns:a16="http://schemas.microsoft.com/office/drawing/2014/main" id="{8C201B22-E91E-3049-8BC2-3D07356C45F5}"/>
              </a:ext>
            </a:extLst>
          </p:cNvPr>
          <p:cNvGrpSpPr/>
          <p:nvPr/>
        </p:nvGrpSpPr>
        <p:grpSpPr>
          <a:xfrm>
            <a:off x="6602895" y="4714461"/>
            <a:ext cx="1850480" cy="374461"/>
            <a:chOff x="5191225" y="2672397"/>
            <a:chExt cx="1850480" cy="374461"/>
          </a:xfrm>
        </p:grpSpPr>
        <p:sp>
          <p:nvSpPr>
            <p:cNvPr id="122" name="Oval 121">
              <a:extLst>
                <a:ext uri="{FF2B5EF4-FFF2-40B4-BE49-F238E27FC236}">
                  <a16:creationId xmlns:a16="http://schemas.microsoft.com/office/drawing/2014/main" id="{FCF86919-4EC4-5F43-9743-A2C543A085D4}"/>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3" name="TextBox 122">
              <a:extLst>
                <a:ext uri="{FF2B5EF4-FFF2-40B4-BE49-F238E27FC236}">
                  <a16:creationId xmlns:a16="http://schemas.microsoft.com/office/drawing/2014/main" id="{B9BF3890-555B-904B-9279-5007B6229ABD}"/>
                </a:ext>
              </a:extLst>
            </p:cNvPr>
            <p:cNvSpPr txBox="1"/>
            <p:nvPr/>
          </p:nvSpPr>
          <p:spPr>
            <a:xfrm>
              <a:off x="5285505" y="2672397"/>
              <a:ext cx="1756200" cy="374461"/>
            </a:xfrm>
            <a:prstGeom prst="rect">
              <a:avLst/>
            </a:prstGeom>
            <a:noFill/>
          </p:spPr>
          <p:txBody>
            <a:bodyPr wrap="square" lIns="182880" rtlCol="0">
              <a:spAutoFit/>
            </a:bodyPr>
            <a:lstStyle/>
            <a:p>
              <a:pPr>
                <a:lnSpc>
                  <a:spcPts val="1050"/>
                </a:lnSpc>
              </a:pPr>
              <a:r>
                <a:rPr lang="en-US" sz="1000" dirty="0" err="1"/>
                <a:t>Ridomil</a:t>
              </a:r>
              <a:r>
                <a:rPr lang="en-US" sz="1000" dirty="0"/>
                <a:t>, a systemic fungicide introduced</a:t>
              </a:r>
              <a:endParaRPr lang="en-US" sz="1000" i="1" dirty="0"/>
            </a:p>
          </p:txBody>
        </p:sp>
        <p:cxnSp>
          <p:nvCxnSpPr>
            <p:cNvPr id="124" name="Straight Connector 123">
              <a:extLst>
                <a:ext uri="{FF2B5EF4-FFF2-40B4-BE49-F238E27FC236}">
                  <a16:creationId xmlns:a16="http://schemas.microsoft.com/office/drawing/2014/main" id="{70E8EF11-698D-8145-B7DE-BFABCF5F88B3}"/>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55" name="1977 orange">
            <a:extLst>
              <a:ext uri="{FF2B5EF4-FFF2-40B4-BE49-F238E27FC236}">
                <a16:creationId xmlns:a16="http://schemas.microsoft.com/office/drawing/2014/main" id="{E18AEAA0-AC16-B349-BA6F-D5B646512F15}"/>
              </a:ext>
            </a:extLst>
          </p:cNvPr>
          <p:cNvGrpSpPr/>
          <p:nvPr/>
        </p:nvGrpSpPr>
        <p:grpSpPr>
          <a:xfrm>
            <a:off x="4774722" y="2676796"/>
            <a:ext cx="1651956" cy="553998"/>
            <a:chOff x="3801979" y="2662872"/>
            <a:chExt cx="1651956" cy="553998"/>
          </a:xfrm>
        </p:grpSpPr>
        <p:sp>
          <p:nvSpPr>
            <p:cNvPr id="56" name="Oval 55">
              <a:extLst>
                <a:ext uri="{FF2B5EF4-FFF2-40B4-BE49-F238E27FC236}">
                  <a16:creationId xmlns:a16="http://schemas.microsoft.com/office/drawing/2014/main" id="{7708F3CA-1EDA-2043-B344-BA69845D7ACE}"/>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7" name="TextBox 56">
              <a:extLst>
                <a:ext uri="{FF2B5EF4-FFF2-40B4-BE49-F238E27FC236}">
                  <a16:creationId xmlns:a16="http://schemas.microsoft.com/office/drawing/2014/main" id="{BCF5B093-3819-3F46-9747-73BF263CBEE2}"/>
                </a:ext>
              </a:extLst>
            </p:cNvPr>
            <p:cNvSpPr txBox="1"/>
            <p:nvPr/>
          </p:nvSpPr>
          <p:spPr>
            <a:xfrm>
              <a:off x="3891052" y="2662872"/>
              <a:ext cx="1562883" cy="553998"/>
            </a:xfrm>
            <a:prstGeom prst="rect">
              <a:avLst/>
            </a:prstGeom>
            <a:noFill/>
          </p:spPr>
          <p:txBody>
            <a:bodyPr wrap="square" lIns="182880" rtlCol="0">
              <a:spAutoFit/>
            </a:bodyPr>
            <a:lstStyle/>
            <a:p>
              <a:r>
                <a:rPr lang="en-US" sz="1000" dirty="0"/>
                <a:t>Soil and Water Resources Conservation Act enacted</a:t>
              </a:r>
            </a:p>
          </p:txBody>
        </p:sp>
        <p:cxnSp>
          <p:nvCxnSpPr>
            <p:cNvPr id="58" name="Straight Connector 57">
              <a:extLst>
                <a:ext uri="{FF2B5EF4-FFF2-40B4-BE49-F238E27FC236}">
                  <a16:creationId xmlns:a16="http://schemas.microsoft.com/office/drawing/2014/main" id="{44654520-6E17-364E-9D47-A8E10E786D50}"/>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34" name="1977 blue">
            <a:extLst>
              <a:ext uri="{FF2B5EF4-FFF2-40B4-BE49-F238E27FC236}">
                <a16:creationId xmlns:a16="http://schemas.microsoft.com/office/drawing/2014/main" id="{6863AFEE-6414-F942-B551-7880FB08690A}"/>
              </a:ext>
            </a:extLst>
          </p:cNvPr>
          <p:cNvGrpSpPr/>
          <p:nvPr/>
        </p:nvGrpSpPr>
        <p:grpSpPr>
          <a:xfrm>
            <a:off x="4780722" y="4714461"/>
            <a:ext cx="1850480" cy="515526"/>
            <a:chOff x="5191225" y="2672397"/>
            <a:chExt cx="1850480" cy="515526"/>
          </a:xfrm>
        </p:grpSpPr>
        <p:sp>
          <p:nvSpPr>
            <p:cNvPr id="135" name="Oval 134">
              <a:extLst>
                <a:ext uri="{FF2B5EF4-FFF2-40B4-BE49-F238E27FC236}">
                  <a16:creationId xmlns:a16="http://schemas.microsoft.com/office/drawing/2014/main" id="{4DB7F944-2FBC-DE43-BA48-AE6EA3AD14C0}"/>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6" name="TextBox 135">
              <a:extLst>
                <a:ext uri="{FF2B5EF4-FFF2-40B4-BE49-F238E27FC236}">
                  <a16:creationId xmlns:a16="http://schemas.microsoft.com/office/drawing/2014/main" id="{468FEAFF-01DF-A74D-A010-B3013F71D4FE}"/>
                </a:ext>
              </a:extLst>
            </p:cNvPr>
            <p:cNvSpPr txBox="1"/>
            <p:nvPr/>
          </p:nvSpPr>
          <p:spPr>
            <a:xfrm>
              <a:off x="5285505" y="2672397"/>
              <a:ext cx="1756200" cy="515526"/>
            </a:xfrm>
            <a:prstGeom prst="rect">
              <a:avLst/>
            </a:prstGeom>
            <a:noFill/>
          </p:spPr>
          <p:txBody>
            <a:bodyPr wrap="square" lIns="182880" rtlCol="0">
              <a:spAutoFit/>
            </a:bodyPr>
            <a:lstStyle/>
            <a:p>
              <a:pPr>
                <a:lnSpc>
                  <a:spcPts val="1050"/>
                </a:lnSpc>
              </a:pPr>
              <a:r>
                <a:rPr lang="en-US" sz="1000" dirty="0"/>
                <a:t>Herbicidal activity discovered in </a:t>
              </a:r>
              <a:br>
                <a:rPr lang="en-US" sz="1000" dirty="0"/>
              </a:br>
              <a:r>
                <a:rPr lang="en-US" sz="1000" dirty="0"/>
                <a:t>callistemon plants</a:t>
              </a:r>
              <a:endParaRPr lang="en-US" sz="1000" i="1" dirty="0"/>
            </a:p>
          </p:txBody>
        </p:sp>
        <p:cxnSp>
          <p:nvCxnSpPr>
            <p:cNvPr id="137" name="Straight Connector 136">
              <a:extLst>
                <a:ext uri="{FF2B5EF4-FFF2-40B4-BE49-F238E27FC236}">
                  <a16:creationId xmlns:a16="http://schemas.microsoft.com/office/drawing/2014/main" id="{7300DDBC-2E9F-5144-9124-8E1C5D2A7C83}"/>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28" name="1976 gold 1">
            <a:extLst>
              <a:ext uri="{FF2B5EF4-FFF2-40B4-BE49-F238E27FC236}">
                <a16:creationId xmlns:a16="http://schemas.microsoft.com/office/drawing/2014/main" id="{8C992B6A-952E-6344-BE47-A23D6CF17A8B}"/>
              </a:ext>
            </a:extLst>
          </p:cNvPr>
          <p:cNvGrpSpPr/>
          <p:nvPr/>
        </p:nvGrpSpPr>
        <p:grpSpPr>
          <a:xfrm>
            <a:off x="2937296" y="3052862"/>
            <a:ext cx="1626078" cy="553998"/>
            <a:chOff x="3801979" y="2662872"/>
            <a:chExt cx="1626078" cy="553998"/>
          </a:xfrm>
        </p:grpSpPr>
        <p:sp>
          <p:nvSpPr>
            <p:cNvPr id="129" name="Oval 128">
              <a:extLst>
                <a:ext uri="{FF2B5EF4-FFF2-40B4-BE49-F238E27FC236}">
                  <a16:creationId xmlns:a16="http://schemas.microsoft.com/office/drawing/2014/main" id="{3A770367-9B9D-8843-A5EA-A2A0857D9588}"/>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0" name="TextBox 129">
              <a:extLst>
                <a:ext uri="{FF2B5EF4-FFF2-40B4-BE49-F238E27FC236}">
                  <a16:creationId xmlns:a16="http://schemas.microsoft.com/office/drawing/2014/main" id="{26C490D4-6010-654E-91F2-30F8112799E2}"/>
                </a:ext>
              </a:extLst>
            </p:cNvPr>
            <p:cNvSpPr txBox="1"/>
            <p:nvPr/>
          </p:nvSpPr>
          <p:spPr>
            <a:xfrm>
              <a:off x="3891053" y="2662872"/>
              <a:ext cx="1537004" cy="553998"/>
            </a:xfrm>
            <a:prstGeom prst="rect">
              <a:avLst/>
            </a:prstGeom>
            <a:noFill/>
          </p:spPr>
          <p:txBody>
            <a:bodyPr wrap="square" lIns="182880" rtlCol="0">
              <a:spAutoFit/>
            </a:bodyPr>
            <a:lstStyle/>
            <a:p>
              <a:r>
                <a:rPr lang="en-US" sz="1000" dirty="0"/>
                <a:t>American Chemical Society (ACS) celebrates 100-year anniversary</a:t>
              </a:r>
            </a:p>
          </p:txBody>
        </p:sp>
        <p:cxnSp>
          <p:nvCxnSpPr>
            <p:cNvPr id="141" name="Straight Connector 140">
              <a:extLst>
                <a:ext uri="{FF2B5EF4-FFF2-40B4-BE49-F238E27FC236}">
                  <a16:creationId xmlns:a16="http://schemas.microsoft.com/office/drawing/2014/main" id="{2165A447-1174-6443-A3C9-A96C3F1D792F}"/>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59" name="1976 gold 2">
            <a:extLst>
              <a:ext uri="{FF2B5EF4-FFF2-40B4-BE49-F238E27FC236}">
                <a16:creationId xmlns:a16="http://schemas.microsoft.com/office/drawing/2014/main" id="{06D953F8-5264-F44B-AC60-37FD9571A1D6}"/>
              </a:ext>
            </a:extLst>
          </p:cNvPr>
          <p:cNvGrpSpPr/>
          <p:nvPr/>
        </p:nvGrpSpPr>
        <p:grpSpPr>
          <a:xfrm>
            <a:off x="2937296" y="3650549"/>
            <a:ext cx="1626078" cy="400110"/>
            <a:chOff x="3801979" y="2662872"/>
            <a:chExt cx="1626078" cy="400110"/>
          </a:xfrm>
        </p:grpSpPr>
        <p:sp>
          <p:nvSpPr>
            <p:cNvPr id="60" name="Oval 59">
              <a:extLst>
                <a:ext uri="{FF2B5EF4-FFF2-40B4-BE49-F238E27FC236}">
                  <a16:creationId xmlns:a16="http://schemas.microsoft.com/office/drawing/2014/main" id="{EB0965A3-8B17-E342-9AF2-EBF9A6FFD8A0}"/>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61" name="TextBox 60">
              <a:extLst>
                <a:ext uri="{FF2B5EF4-FFF2-40B4-BE49-F238E27FC236}">
                  <a16:creationId xmlns:a16="http://schemas.microsoft.com/office/drawing/2014/main" id="{64E84FEB-894A-734A-89EE-BB93A60CDD20}"/>
                </a:ext>
              </a:extLst>
            </p:cNvPr>
            <p:cNvSpPr txBox="1"/>
            <p:nvPr/>
          </p:nvSpPr>
          <p:spPr>
            <a:xfrm>
              <a:off x="3891053" y="2662872"/>
              <a:ext cx="1537004" cy="400110"/>
            </a:xfrm>
            <a:prstGeom prst="rect">
              <a:avLst/>
            </a:prstGeom>
            <a:noFill/>
          </p:spPr>
          <p:txBody>
            <a:bodyPr wrap="square" lIns="182880" rtlCol="0">
              <a:spAutoFit/>
            </a:bodyPr>
            <a:lstStyle/>
            <a:p>
              <a:r>
                <a:rPr lang="en-US" sz="1000" dirty="0"/>
                <a:t>Governing Structure &amp; Bylaws strengthened</a:t>
              </a:r>
            </a:p>
          </p:txBody>
        </p:sp>
        <p:cxnSp>
          <p:nvCxnSpPr>
            <p:cNvPr id="62" name="Straight Connector 61">
              <a:extLst>
                <a:ext uri="{FF2B5EF4-FFF2-40B4-BE49-F238E27FC236}">
                  <a16:creationId xmlns:a16="http://schemas.microsoft.com/office/drawing/2014/main" id="{5CD5369E-4C11-8A46-B292-09A379E6A02F}"/>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67" name="1976 gold 3">
            <a:extLst>
              <a:ext uri="{FF2B5EF4-FFF2-40B4-BE49-F238E27FC236}">
                <a16:creationId xmlns:a16="http://schemas.microsoft.com/office/drawing/2014/main" id="{681D9565-2769-9449-AE5C-697F1E20C579}"/>
              </a:ext>
            </a:extLst>
          </p:cNvPr>
          <p:cNvGrpSpPr/>
          <p:nvPr/>
        </p:nvGrpSpPr>
        <p:grpSpPr>
          <a:xfrm>
            <a:off x="2937296" y="4116489"/>
            <a:ext cx="1626078" cy="553998"/>
            <a:chOff x="3801979" y="2662872"/>
            <a:chExt cx="1626078" cy="553998"/>
          </a:xfrm>
        </p:grpSpPr>
        <p:sp>
          <p:nvSpPr>
            <p:cNvPr id="68" name="Oval 67">
              <a:extLst>
                <a:ext uri="{FF2B5EF4-FFF2-40B4-BE49-F238E27FC236}">
                  <a16:creationId xmlns:a16="http://schemas.microsoft.com/office/drawing/2014/main" id="{BF243B1D-E117-1640-ABC4-5D3F86467CBC}"/>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69" name="TextBox 68">
              <a:extLst>
                <a:ext uri="{FF2B5EF4-FFF2-40B4-BE49-F238E27FC236}">
                  <a16:creationId xmlns:a16="http://schemas.microsoft.com/office/drawing/2014/main" id="{BF5EA70E-C17D-844E-9329-17936EFC9469}"/>
                </a:ext>
              </a:extLst>
            </p:cNvPr>
            <p:cNvSpPr txBox="1"/>
            <p:nvPr/>
          </p:nvSpPr>
          <p:spPr>
            <a:xfrm>
              <a:off x="3891053" y="2662872"/>
              <a:ext cx="1537004" cy="553998"/>
            </a:xfrm>
            <a:prstGeom prst="rect">
              <a:avLst/>
            </a:prstGeom>
            <a:noFill/>
          </p:spPr>
          <p:txBody>
            <a:bodyPr wrap="square" lIns="182880" rtlCol="0">
              <a:spAutoFit/>
            </a:bodyPr>
            <a:lstStyle/>
            <a:p>
              <a:r>
                <a:rPr lang="en-US" sz="1000" dirty="0"/>
                <a:t>Our Division  focuses efforts for ACS National Meetings</a:t>
              </a:r>
            </a:p>
          </p:txBody>
        </p:sp>
        <p:cxnSp>
          <p:nvCxnSpPr>
            <p:cNvPr id="70" name="Straight Connector 69">
              <a:extLst>
                <a:ext uri="{FF2B5EF4-FFF2-40B4-BE49-F238E27FC236}">
                  <a16:creationId xmlns:a16="http://schemas.microsoft.com/office/drawing/2014/main" id="{056C3E01-36D7-EA42-B840-987F4962D468}"/>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63" name="1976 gold 4">
            <a:extLst>
              <a:ext uri="{FF2B5EF4-FFF2-40B4-BE49-F238E27FC236}">
                <a16:creationId xmlns:a16="http://schemas.microsoft.com/office/drawing/2014/main" id="{522CD43B-DBBE-5F42-8A4D-5D1A80D2FAD6}"/>
              </a:ext>
            </a:extLst>
          </p:cNvPr>
          <p:cNvGrpSpPr/>
          <p:nvPr/>
        </p:nvGrpSpPr>
        <p:grpSpPr>
          <a:xfrm>
            <a:off x="2937296" y="4714461"/>
            <a:ext cx="1626078" cy="400110"/>
            <a:chOff x="3801979" y="2662872"/>
            <a:chExt cx="1626078" cy="400110"/>
          </a:xfrm>
        </p:grpSpPr>
        <p:sp>
          <p:nvSpPr>
            <p:cNvPr id="64" name="Oval 63">
              <a:extLst>
                <a:ext uri="{FF2B5EF4-FFF2-40B4-BE49-F238E27FC236}">
                  <a16:creationId xmlns:a16="http://schemas.microsoft.com/office/drawing/2014/main" id="{533CACE0-A120-5843-8235-103BE47B9A86}"/>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65" name="TextBox 64">
              <a:extLst>
                <a:ext uri="{FF2B5EF4-FFF2-40B4-BE49-F238E27FC236}">
                  <a16:creationId xmlns:a16="http://schemas.microsoft.com/office/drawing/2014/main" id="{51CC4DC4-1DC4-AB4E-861C-6D52675605FE}"/>
                </a:ext>
              </a:extLst>
            </p:cNvPr>
            <p:cNvSpPr txBox="1"/>
            <p:nvPr/>
          </p:nvSpPr>
          <p:spPr>
            <a:xfrm>
              <a:off x="3891053" y="2662872"/>
              <a:ext cx="1537004" cy="400110"/>
            </a:xfrm>
            <a:prstGeom prst="rect">
              <a:avLst/>
            </a:prstGeom>
            <a:noFill/>
          </p:spPr>
          <p:txBody>
            <a:bodyPr wrap="square" lIns="182880" rtlCol="0">
              <a:spAutoFit/>
            </a:bodyPr>
            <a:lstStyle/>
            <a:p>
              <a:r>
                <a:rPr lang="en-US" sz="1000" dirty="0"/>
                <a:t>Our Division membership is ~ 1000</a:t>
              </a:r>
            </a:p>
          </p:txBody>
        </p:sp>
        <p:cxnSp>
          <p:nvCxnSpPr>
            <p:cNvPr id="66" name="Straight Connector 65">
              <a:extLst>
                <a:ext uri="{FF2B5EF4-FFF2-40B4-BE49-F238E27FC236}">
                  <a16:creationId xmlns:a16="http://schemas.microsoft.com/office/drawing/2014/main" id="{FEA3FD4B-96C4-5E4E-9E45-AD56F105F613}"/>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02" name="1975 teal ">
            <a:extLst>
              <a:ext uri="{FF2B5EF4-FFF2-40B4-BE49-F238E27FC236}">
                <a16:creationId xmlns:a16="http://schemas.microsoft.com/office/drawing/2014/main" id="{25AB9661-5119-204B-869C-19249F3E6B81}"/>
              </a:ext>
            </a:extLst>
          </p:cNvPr>
          <p:cNvGrpSpPr/>
          <p:nvPr/>
        </p:nvGrpSpPr>
        <p:grpSpPr>
          <a:xfrm>
            <a:off x="1110728" y="4198429"/>
            <a:ext cx="1600561" cy="515526"/>
            <a:chOff x="5191225" y="2672397"/>
            <a:chExt cx="1600561" cy="515526"/>
          </a:xfrm>
        </p:grpSpPr>
        <p:sp>
          <p:nvSpPr>
            <p:cNvPr id="103" name="Oval 102">
              <a:extLst>
                <a:ext uri="{FF2B5EF4-FFF2-40B4-BE49-F238E27FC236}">
                  <a16:creationId xmlns:a16="http://schemas.microsoft.com/office/drawing/2014/main" id="{52AE396B-9782-7747-AE4C-1AC07504CB6E}"/>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4" name="TextBox 103">
              <a:extLst>
                <a:ext uri="{FF2B5EF4-FFF2-40B4-BE49-F238E27FC236}">
                  <a16:creationId xmlns:a16="http://schemas.microsoft.com/office/drawing/2014/main" id="{59425717-149B-0F41-A7CB-29B4A869C698}"/>
                </a:ext>
              </a:extLst>
            </p:cNvPr>
            <p:cNvSpPr txBox="1"/>
            <p:nvPr/>
          </p:nvSpPr>
          <p:spPr>
            <a:xfrm>
              <a:off x="5285506" y="2672397"/>
              <a:ext cx="1506280" cy="515526"/>
            </a:xfrm>
            <a:prstGeom prst="rect">
              <a:avLst/>
            </a:prstGeom>
            <a:noFill/>
          </p:spPr>
          <p:txBody>
            <a:bodyPr wrap="square" lIns="182880" rtlCol="0">
              <a:spAutoFit/>
            </a:bodyPr>
            <a:lstStyle/>
            <a:p>
              <a:pPr>
                <a:lnSpc>
                  <a:spcPts val="1050"/>
                </a:lnSpc>
              </a:pPr>
              <a:r>
                <a:rPr lang="en-US" sz="1000" dirty="0"/>
                <a:t>Gas Chromatography becomes workhorse in analytical labs</a:t>
              </a:r>
              <a:endParaRPr lang="en-US" sz="1000" i="1" dirty="0"/>
            </a:p>
          </p:txBody>
        </p:sp>
        <p:cxnSp>
          <p:nvCxnSpPr>
            <p:cNvPr id="105" name="Straight Connector 104">
              <a:extLst>
                <a:ext uri="{FF2B5EF4-FFF2-40B4-BE49-F238E27FC236}">
                  <a16:creationId xmlns:a16="http://schemas.microsoft.com/office/drawing/2014/main" id="{B2810A48-DBD0-3149-A758-330585D7C996}"/>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47" name="1975 green">
            <a:extLst>
              <a:ext uri="{FF2B5EF4-FFF2-40B4-BE49-F238E27FC236}">
                <a16:creationId xmlns:a16="http://schemas.microsoft.com/office/drawing/2014/main" id="{A76DC076-788A-8D40-9D29-31C7864FA171}"/>
              </a:ext>
            </a:extLst>
          </p:cNvPr>
          <p:cNvGrpSpPr/>
          <p:nvPr/>
        </p:nvGrpSpPr>
        <p:grpSpPr>
          <a:xfrm>
            <a:off x="1107269" y="1154973"/>
            <a:ext cx="1459703" cy="707886"/>
            <a:chOff x="3801979" y="2662872"/>
            <a:chExt cx="1459703" cy="707886"/>
          </a:xfrm>
        </p:grpSpPr>
        <p:sp>
          <p:nvSpPr>
            <p:cNvPr id="48" name="Oval 47">
              <a:extLst>
                <a:ext uri="{FF2B5EF4-FFF2-40B4-BE49-F238E27FC236}">
                  <a16:creationId xmlns:a16="http://schemas.microsoft.com/office/drawing/2014/main" id="{7E045B7E-D333-8649-B333-489CA2606DBD}"/>
                </a:ext>
              </a:extLst>
            </p:cNvPr>
            <p:cNvSpPr/>
            <p:nvPr/>
          </p:nvSpPr>
          <p:spPr>
            <a:xfrm>
              <a:off x="3801979" y="2695875"/>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9" name="TextBox 48">
              <a:extLst>
                <a:ext uri="{FF2B5EF4-FFF2-40B4-BE49-F238E27FC236}">
                  <a16:creationId xmlns:a16="http://schemas.microsoft.com/office/drawing/2014/main" id="{C006FAB5-328A-5041-B1CE-7B7031722148}"/>
                </a:ext>
              </a:extLst>
            </p:cNvPr>
            <p:cNvSpPr txBox="1"/>
            <p:nvPr/>
          </p:nvSpPr>
          <p:spPr>
            <a:xfrm>
              <a:off x="3891053" y="2662872"/>
              <a:ext cx="1370629" cy="707886"/>
            </a:xfrm>
            <a:prstGeom prst="rect">
              <a:avLst/>
            </a:prstGeom>
            <a:noFill/>
          </p:spPr>
          <p:txBody>
            <a:bodyPr wrap="square" lIns="182880" rtlCol="0">
              <a:spAutoFit/>
            </a:bodyPr>
            <a:lstStyle/>
            <a:p>
              <a:r>
                <a:rPr lang="en-US" sz="1000" dirty="0"/>
                <a:t>First sulfonyl urea discovered by George Levitt of DuPont</a:t>
              </a:r>
            </a:p>
          </p:txBody>
        </p:sp>
        <p:cxnSp>
          <p:nvCxnSpPr>
            <p:cNvPr id="50" name="Straight Connector 49">
              <a:extLst>
                <a:ext uri="{FF2B5EF4-FFF2-40B4-BE49-F238E27FC236}">
                  <a16:creationId xmlns:a16="http://schemas.microsoft.com/office/drawing/2014/main" id="{E60902B6-5AA0-9E4B-95EC-3F48C3C1B319}"/>
                </a:ext>
              </a:extLst>
            </p:cNvPr>
            <p:cNvCxnSpPr>
              <a:cxnSpLocks/>
            </p:cNvCxnSpPr>
            <p:nvPr/>
          </p:nvCxnSpPr>
          <p:spPr>
            <a:xfrm>
              <a:off x="3930650" y="278447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25" name="1975 Green Box">
            <a:extLst>
              <a:ext uri="{FF2B5EF4-FFF2-40B4-BE49-F238E27FC236}">
                <a16:creationId xmlns:a16="http://schemas.microsoft.com/office/drawing/2014/main" id="{015EF2E6-A022-104A-955A-991A70E901D0}"/>
              </a:ext>
            </a:extLst>
          </p:cNvPr>
          <p:cNvGrpSpPr/>
          <p:nvPr/>
        </p:nvGrpSpPr>
        <p:grpSpPr>
          <a:xfrm>
            <a:off x="8365064" y="1075267"/>
            <a:ext cx="3386667" cy="4222045"/>
            <a:chOff x="8365064" y="1075267"/>
            <a:chExt cx="3386667" cy="4222045"/>
          </a:xfrm>
        </p:grpSpPr>
        <p:sp>
          <p:nvSpPr>
            <p:cNvPr id="23" name="1985 Orange Box">
              <a:extLst>
                <a:ext uri="{FF2B5EF4-FFF2-40B4-BE49-F238E27FC236}">
                  <a16:creationId xmlns:a16="http://schemas.microsoft.com/office/drawing/2014/main" id="{8B80D11C-B0F4-674D-A7F9-BF7574BD715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A broad class of herbicides invented which dramatically reduced the amounts of pesticides applied.</a:t>
              </a:r>
            </a:p>
            <a:p>
              <a:pPr>
                <a:spcAft>
                  <a:spcPts val="600"/>
                </a:spcAft>
              </a:pPr>
              <a:r>
                <a:rPr lang="en-US" sz="1050" b="1">
                  <a:solidFill>
                    <a:schemeClr val="tx1">
                      <a:lumMod val="75000"/>
                      <a:lumOff val="25000"/>
                    </a:schemeClr>
                  </a:solidFill>
                </a:rPr>
                <a:t>Source: </a:t>
              </a:r>
              <a:br>
                <a:rPr lang="en-US" sz="1050" b="1">
                  <a:solidFill>
                    <a:schemeClr val="tx1">
                      <a:lumMod val="75000"/>
                      <a:lumOff val="25000"/>
                    </a:schemeClr>
                  </a:solidFill>
                </a:rPr>
              </a:br>
              <a:r>
                <a:rPr lang="en-US" sz="1050">
                  <a:solidFill>
                    <a:schemeClr val="tx1">
                      <a:lumMod val="75000"/>
                      <a:lumOff val="25000"/>
                    </a:schemeClr>
                  </a:solidFill>
                  <a:hlinkClick r:id="rId4"/>
                </a:rPr>
                <a:t>https://www.stanfordchem.com/what-are-sulfonylureas-herbicides.html</a:t>
              </a:r>
              <a:r>
                <a:rPr lang="en-US" sz="1050">
                  <a:solidFill>
                    <a:schemeClr val="tx1">
                      <a:lumMod val="75000"/>
                      <a:lumOff val="25000"/>
                    </a:schemeClr>
                  </a:solidFill>
                </a:rPr>
                <a:t> </a:t>
              </a:r>
              <a:endParaRPr lang="en-US" sz="1400" dirty="0"/>
            </a:p>
          </p:txBody>
        </p:sp>
        <p:sp>
          <p:nvSpPr>
            <p:cNvPr id="288" name="done">
              <a:extLst>
                <a:ext uri="{FF2B5EF4-FFF2-40B4-BE49-F238E27FC236}">
                  <a16:creationId xmlns:a16="http://schemas.microsoft.com/office/drawing/2014/main" id="{236DA90C-2BB3-F54A-A181-BD0D7E8029F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06" name="1975 Teal Box">
            <a:extLst>
              <a:ext uri="{FF2B5EF4-FFF2-40B4-BE49-F238E27FC236}">
                <a16:creationId xmlns:a16="http://schemas.microsoft.com/office/drawing/2014/main" id="{E38C49AF-4528-724C-8340-AD6B805E65BE}"/>
              </a:ext>
            </a:extLst>
          </p:cNvPr>
          <p:cNvGrpSpPr/>
          <p:nvPr/>
        </p:nvGrpSpPr>
        <p:grpSpPr>
          <a:xfrm>
            <a:off x="8365064" y="1075267"/>
            <a:ext cx="3386667" cy="4222045"/>
            <a:chOff x="8365064" y="1075267"/>
            <a:chExt cx="3386667" cy="4222045"/>
          </a:xfrm>
        </p:grpSpPr>
        <p:sp>
          <p:nvSpPr>
            <p:cNvPr id="107" name="Box">
              <a:extLst>
                <a:ext uri="{FF2B5EF4-FFF2-40B4-BE49-F238E27FC236}">
                  <a16:creationId xmlns:a16="http://schemas.microsoft.com/office/drawing/2014/main" id="{908CC9FE-E760-F149-BB5E-CBEEE8E1585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GC becomes a standard technique </a:t>
              </a:r>
              <a:br>
                <a:rPr lang="en-US" sz="1400" dirty="0">
                  <a:solidFill>
                    <a:schemeClr val="tx1">
                      <a:lumMod val="75000"/>
                      <a:lumOff val="25000"/>
                    </a:schemeClr>
                  </a:solidFill>
                </a:rPr>
              </a:br>
              <a:r>
                <a:rPr lang="en-US" sz="1400" dirty="0">
                  <a:solidFill>
                    <a:schemeClr val="tx1">
                      <a:lumMod val="75000"/>
                      <a:lumOff val="25000"/>
                    </a:schemeClr>
                  </a:solidFill>
                </a:rPr>
                <a:t>for detection of residues as well as characterization of actives with ever improving detectors of electron capture, flame ionization and nitrogen/phosphorus detection (1970s) to mass spectrometers (1980s).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5"/>
                </a:rPr>
                <a:t>https://www.researchgate.net/publication/242269315_History_of_gas_chromatography#:~:text=Modern%20gas%20chromatography%20(GC)%20was,analytical%20techniques%20in%20modern%20chemistry</a:t>
              </a:r>
              <a:endParaRPr lang="en-US" sz="1050" dirty="0">
                <a:solidFill>
                  <a:schemeClr val="tx1">
                    <a:lumMod val="75000"/>
                    <a:lumOff val="25000"/>
                  </a:schemeClr>
                </a:solidFill>
              </a:endParaRPr>
            </a:p>
            <a:p>
              <a:endParaRPr lang="en-US" dirty="0"/>
            </a:p>
          </p:txBody>
        </p:sp>
        <p:sp>
          <p:nvSpPr>
            <p:cNvPr id="108" name="done">
              <a:extLst>
                <a:ext uri="{FF2B5EF4-FFF2-40B4-BE49-F238E27FC236}">
                  <a16:creationId xmlns:a16="http://schemas.microsoft.com/office/drawing/2014/main" id="{0B30ECAC-6430-204F-A34D-A093350AD77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2" name="1976 Gold Box 1">
            <a:extLst>
              <a:ext uri="{FF2B5EF4-FFF2-40B4-BE49-F238E27FC236}">
                <a16:creationId xmlns:a16="http://schemas.microsoft.com/office/drawing/2014/main" id="{00A1EC65-253F-7F42-965D-75E3ECD72B57}"/>
              </a:ext>
            </a:extLst>
          </p:cNvPr>
          <p:cNvGrpSpPr/>
          <p:nvPr/>
        </p:nvGrpSpPr>
        <p:grpSpPr>
          <a:xfrm>
            <a:off x="8365064" y="1075267"/>
            <a:ext cx="3386667" cy="4222045"/>
            <a:chOff x="8365064" y="1075267"/>
            <a:chExt cx="3386667" cy="4222045"/>
          </a:xfrm>
        </p:grpSpPr>
        <p:sp>
          <p:nvSpPr>
            <p:cNvPr id="143" name="1985 Orange Box">
              <a:extLst>
                <a:ext uri="{FF2B5EF4-FFF2-40B4-BE49-F238E27FC236}">
                  <a16:creationId xmlns:a16="http://schemas.microsoft.com/office/drawing/2014/main" id="{B962EA8A-5572-9C46-9D2C-C56F09503DE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ACS celebrates its centennial year in 1976. On April 6, 1876, thirty-five chemists met at the College of Pharmacy of the City of New York  to found the American Chemical Society. ACS began publishing its flagship journal, the Journal of the American Chemical Society (JACS), in April, 1879. On August 25, 1937, President Franklin D. Roosevelt signed Public Act No. 358, incorporating the society under federal charter. </a:t>
              </a:r>
            </a:p>
            <a:p>
              <a:pPr>
                <a:spcAft>
                  <a:spcPts val="600"/>
                </a:spcAft>
              </a:pPr>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6"/>
                </a:rPr>
                <a:t>https://www.acs.org/content/acs/en/about/history.html</a:t>
              </a:r>
              <a:r>
                <a:rPr lang="en-US" sz="1050" dirty="0">
                  <a:solidFill>
                    <a:schemeClr val="tx1">
                      <a:lumMod val="75000"/>
                      <a:lumOff val="25000"/>
                    </a:schemeClr>
                  </a:solidFill>
                </a:rPr>
                <a:t> </a:t>
              </a:r>
            </a:p>
          </p:txBody>
        </p:sp>
        <p:sp>
          <p:nvSpPr>
            <p:cNvPr id="144" name="done">
              <a:extLst>
                <a:ext uri="{FF2B5EF4-FFF2-40B4-BE49-F238E27FC236}">
                  <a16:creationId xmlns:a16="http://schemas.microsoft.com/office/drawing/2014/main" id="{01DF0587-FEA4-A548-93A3-E3E0109F5DF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71" name="1976 Gold Box 2">
            <a:extLst>
              <a:ext uri="{FF2B5EF4-FFF2-40B4-BE49-F238E27FC236}">
                <a16:creationId xmlns:a16="http://schemas.microsoft.com/office/drawing/2014/main" id="{5783FFC2-6DDA-2A4B-AA83-486B042B6CAD}"/>
              </a:ext>
            </a:extLst>
          </p:cNvPr>
          <p:cNvGrpSpPr/>
          <p:nvPr/>
        </p:nvGrpSpPr>
        <p:grpSpPr>
          <a:xfrm>
            <a:off x="8365064" y="1075267"/>
            <a:ext cx="3386667" cy="4222045"/>
            <a:chOff x="8365064" y="1075267"/>
            <a:chExt cx="3386667" cy="4222045"/>
          </a:xfrm>
        </p:grpSpPr>
        <p:sp>
          <p:nvSpPr>
            <p:cNvPr id="72" name="1985 Orange Box">
              <a:extLst>
                <a:ext uri="{FF2B5EF4-FFF2-40B4-BE49-F238E27FC236}">
                  <a16:creationId xmlns:a16="http://schemas.microsoft.com/office/drawing/2014/main" id="{C83DD696-3A7A-B84D-80CE-3B582972DAD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Elected Officers included Chair, Chair-elect, Secretary and Treasurer.</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AGRO History Document  1976-2001; </a:t>
              </a:r>
              <a:r>
                <a:rPr lang="en-US" sz="1050" dirty="0">
                  <a:solidFill>
                    <a:schemeClr val="tx1">
                      <a:lumMod val="75000"/>
                      <a:lumOff val="25000"/>
                    </a:schemeClr>
                  </a:solidFill>
                  <a:hlinkClick r:id="rId7"/>
                </a:rPr>
                <a:t>https://pubs.acs.org/doi/pdf/10.1021/jf0115286</a:t>
              </a:r>
              <a:r>
                <a:rPr lang="en-US" sz="1050" dirty="0">
                  <a:solidFill>
                    <a:schemeClr val="tx1">
                      <a:lumMod val="75000"/>
                      <a:lumOff val="25000"/>
                    </a:schemeClr>
                  </a:solidFill>
                </a:rPr>
                <a:t> </a:t>
              </a:r>
              <a:endParaRPr lang="en-US" dirty="0"/>
            </a:p>
          </p:txBody>
        </p:sp>
        <p:sp>
          <p:nvSpPr>
            <p:cNvPr id="73" name="done">
              <a:extLst>
                <a:ext uri="{FF2B5EF4-FFF2-40B4-BE49-F238E27FC236}">
                  <a16:creationId xmlns:a16="http://schemas.microsoft.com/office/drawing/2014/main" id="{F7A6FBED-73EE-DA4B-A182-9823D8BA93C3}"/>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74" name="1976 Gold Box 3">
            <a:extLst>
              <a:ext uri="{FF2B5EF4-FFF2-40B4-BE49-F238E27FC236}">
                <a16:creationId xmlns:a16="http://schemas.microsoft.com/office/drawing/2014/main" id="{33B7C2AC-061E-964F-B2D6-2BBDB543729F}"/>
              </a:ext>
            </a:extLst>
          </p:cNvPr>
          <p:cNvGrpSpPr/>
          <p:nvPr/>
        </p:nvGrpSpPr>
        <p:grpSpPr>
          <a:xfrm>
            <a:off x="8365064" y="1075267"/>
            <a:ext cx="3386667" cy="4222045"/>
            <a:chOff x="8365064" y="1075267"/>
            <a:chExt cx="3386667" cy="4222045"/>
          </a:xfrm>
        </p:grpSpPr>
        <p:sp>
          <p:nvSpPr>
            <p:cNvPr id="75" name="1985 Orange Box">
              <a:extLst>
                <a:ext uri="{FF2B5EF4-FFF2-40B4-BE49-F238E27FC236}">
                  <a16:creationId xmlns:a16="http://schemas.microsoft.com/office/drawing/2014/main" id="{5A40E6F0-9334-034D-8D90-D6C545DCED44}"/>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r>
                <a:rPr lang="en-US" sz="1050" b="1" dirty="0">
                  <a:solidFill>
                    <a:schemeClr val="tx1">
                      <a:lumMod val="75000"/>
                      <a:lumOff val="25000"/>
                    </a:schemeClr>
                  </a:solidFill>
                </a:rPr>
                <a:t>Source: </a:t>
              </a:r>
            </a:p>
            <a:p>
              <a:r>
                <a:rPr lang="en-US" sz="1050" dirty="0">
                  <a:solidFill>
                    <a:schemeClr val="tx1">
                      <a:lumMod val="75000"/>
                      <a:lumOff val="25000"/>
                    </a:schemeClr>
                  </a:solidFill>
                </a:rPr>
                <a:t>AGRO History Document  1976-2001; </a:t>
              </a:r>
              <a:r>
                <a:rPr lang="en-US" sz="1050" dirty="0">
                  <a:solidFill>
                    <a:schemeClr val="tx1">
                      <a:lumMod val="75000"/>
                      <a:lumOff val="25000"/>
                    </a:schemeClr>
                  </a:solidFill>
                  <a:hlinkClick r:id="rId7"/>
                </a:rPr>
                <a:t>https://pubs.acs.org/doi/pdf/10.1021/jf0115286</a:t>
              </a:r>
              <a:endParaRPr lang="en-US" sz="1050" dirty="0">
                <a:solidFill>
                  <a:schemeClr val="tx1">
                    <a:lumMod val="75000"/>
                    <a:lumOff val="25000"/>
                  </a:schemeClr>
                </a:solidFill>
              </a:endParaRPr>
            </a:p>
            <a:p>
              <a:endParaRPr lang="en-US" dirty="0"/>
            </a:p>
          </p:txBody>
        </p:sp>
        <p:sp>
          <p:nvSpPr>
            <p:cNvPr id="76" name="done">
              <a:extLst>
                <a:ext uri="{FF2B5EF4-FFF2-40B4-BE49-F238E27FC236}">
                  <a16:creationId xmlns:a16="http://schemas.microsoft.com/office/drawing/2014/main" id="{E86B451F-6DDD-B840-852F-11AAE1D588AA}"/>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77" name="1976 Gold Box 4">
            <a:extLst>
              <a:ext uri="{FF2B5EF4-FFF2-40B4-BE49-F238E27FC236}">
                <a16:creationId xmlns:a16="http://schemas.microsoft.com/office/drawing/2014/main" id="{4B1A4E9E-2359-EA4A-8D07-4D522A518DA5}"/>
              </a:ext>
            </a:extLst>
          </p:cNvPr>
          <p:cNvGrpSpPr/>
          <p:nvPr/>
        </p:nvGrpSpPr>
        <p:grpSpPr>
          <a:xfrm>
            <a:off x="8365064" y="1075267"/>
            <a:ext cx="3386667" cy="4222045"/>
            <a:chOff x="8365064" y="1075267"/>
            <a:chExt cx="3386667" cy="4222045"/>
          </a:xfrm>
        </p:grpSpPr>
        <p:sp>
          <p:nvSpPr>
            <p:cNvPr id="78" name="1985 Orange Box">
              <a:extLst>
                <a:ext uri="{FF2B5EF4-FFF2-40B4-BE49-F238E27FC236}">
                  <a16:creationId xmlns:a16="http://schemas.microsoft.com/office/drawing/2014/main" id="{C92ED193-D8F6-9846-AD99-1C35A03F500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r>
                <a:rPr lang="en-US" sz="1050" b="1" dirty="0">
                  <a:solidFill>
                    <a:schemeClr val="tx1">
                      <a:lumMod val="75000"/>
                      <a:lumOff val="25000"/>
                    </a:schemeClr>
                  </a:solidFill>
                </a:rPr>
                <a:t>Source: </a:t>
              </a:r>
            </a:p>
            <a:p>
              <a:r>
                <a:rPr lang="en-US" sz="1050" dirty="0">
                  <a:solidFill>
                    <a:schemeClr val="tx1">
                      <a:lumMod val="75000"/>
                      <a:lumOff val="25000"/>
                    </a:schemeClr>
                  </a:solidFill>
                </a:rPr>
                <a:t>AGRO History Document  1976-2001; </a:t>
              </a:r>
              <a:r>
                <a:rPr lang="en-US" sz="1050" dirty="0">
                  <a:solidFill>
                    <a:schemeClr val="tx1">
                      <a:lumMod val="75000"/>
                      <a:lumOff val="25000"/>
                    </a:schemeClr>
                  </a:solidFill>
                  <a:hlinkClick r:id="rId7"/>
                </a:rPr>
                <a:t>https://pubs.acs.org/doi/pdf/10.1021/jf0115286</a:t>
              </a:r>
              <a:r>
                <a:rPr lang="en-US" sz="1050" dirty="0">
                  <a:solidFill>
                    <a:schemeClr val="tx1">
                      <a:lumMod val="75000"/>
                      <a:lumOff val="25000"/>
                    </a:schemeClr>
                  </a:solidFill>
                </a:rPr>
                <a:t> </a:t>
              </a:r>
              <a:endParaRPr lang="en-US" dirty="0"/>
            </a:p>
          </p:txBody>
        </p:sp>
        <p:sp>
          <p:nvSpPr>
            <p:cNvPr id="79" name="done">
              <a:extLst>
                <a:ext uri="{FF2B5EF4-FFF2-40B4-BE49-F238E27FC236}">
                  <a16:creationId xmlns:a16="http://schemas.microsoft.com/office/drawing/2014/main" id="{901DAEA8-77CC-C347-B211-DD8104F533C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0" name="1977 Orange Box">
            <a:extLst>
              <a:ext uri="{FF2B5EF4-FFF2-40B4-BE49-F238E27FC236}">
                <a16:creationId xmlns:a16="http://schemas.microsoft.com/office/drawing/2014/main" id="{A324AB8E-F0E5-9245-8EA6-FB0800260B10}"/>
              </a:ext>
            </a:extLst>
          </p:cNvPr>
          <p:cNvGrpSpPr/>
          <p:nvPr/>
        </p:nvGrpSpPr>
        <p:grpSpPr>
          <a:xfrm>
            <a:off x="8365064" y="1075267"/>
            <a:ext cx="3386667" cy="4222045"/>
            <a:chOff x="8365064" y="1075267"/>
            <a:chExt cx="3386667" cy="4222045"/>
          </a:xfrm>
        </p:grpSpPr>
        <p:sp>
          <p:nvSpPr>
            <p:cNvPr id="81" name="1985 Orange Box">
              <a:extLst>
                <a:ext uri="{FF2B5EF4-FFF2-40B4-BE49-F238E27FC236}">
                  <a16:creationId xmlns:a16="http://schemas.microsoft.com/office/drawing/2014/main" id="{09FB5A13-DDA9-EA47-95EB-DFFC36E1469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Required USDA to assess and report to Congress the condition of US soil and water resources and to develop a national conservation program.</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8"/>
                </a:rPr>
                <a:t>https://www.nrcs.usda.gov/wps/portal/nrcs/main/national/technical/nra/rca/</a:t>
              </a:r>
              <a:r>
                <a:rPr lang="en-US" sz="1050" dirty="0">
                  <a:solidFill>
                    <a:schemeClr val="tx1">
                      <a:lumMod val="75000"/>
                      <a:lumOff val="25000"/>
                    </a:schemeClr>
                  </a:solidFill>
                </a:rPr>
                <a:t> </a:t>
              </a:r>
              <a:endParaRPr lang="en-US" dirty="0"/>
            </a:p>
          </p:txBody>
        </p:sp>
        <p:sp>
          <p:nvSpPr>
            <p:cNvPr id="82" name="done">
              <a:extLst>
                <a:ext uri="{FF2B5EF4-FFF2-40B4-BE49-F238E27FC236}">
                  <a16:creationId xmlns:a16="http://schemas.microsoft.com/office/drawing/2014/main" id="{67EDF703-F5DD-B444-B7B7-02048B79B98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8" name="1977 Blue Box">
            <a:extLst>
              <a:ext uri="{FF2B5EF4-FFF2-40B4-BE49-F238E27FC236}">
                <a16:creationId xmlns:a16="http://schemas.microsoft.com/office/drawing/2014/main" id="{DC4DA3F7-5A54-9744-A548-BB260C7BBD37}"/>
              </a:ext>
            </a:extLst>
          </p:cNvPr>
          <p:cNvGrpSpPr/>
          <p:nvPr/>
        </p:nvGrpSpPr>
        <p:grpSpPr>
          <a:xfrm>
            <a:off x="8365064" y="1075267"/>
            <a:ext cx="3386667" cy="4222045"/>
            <a:chOff x="8365064" y="1075267"/>
            <a:chExt cx="3386667" cy="4222045"/>
          </a:xfrm>
        </p:grpSpPr>
        <p:sp>
          <p:nvSpPr>
            <p:cNvPr id="139" name="1985 Orange Box">
              <a:extLst>
                <a:ext uri="{FF2B5EF4-FFF2-40B4-BE49-F238E27FC236}">
                  <a16:creationId xmlns:a16="http://schemas.microsoft.com/office/drawing/2014/main" id="{00AF4462-05C9-6042-932A-091BFAE13EE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allelopathic compound was identified as </a:t>
              </a:r>
              <a:r>
                <a:rPr lang="en-US" sz="1400" dirty="0" err="1">
                  <a:solidFill>
                    <a:schemeClr val="tx1">
                      <a:lumMod val="75000"/>
                      <a:lumOff val="25000"/>
                    </a:schemeClr>
                  </a:solidFill>
                </a:rPr>
                <a:t>leptospermone</a:t>
              </a:r>
              <a:r>
                <a:rPr lang="en-US" sz="1400" dirty="0">
                  <a:solidFill>
                    <a:schemeClr val="tx1">
                      <a:lumMod val="75000"/>
                      <a:lumOff val="25000"/>
                    </a:schemeClr>
                  </a:solidFill>
                </a:rPr>
                <a:t> by Stauffer scientists. The discovery lead to family of herbicide products based on the naturally occurring compound produced by the bottlebrush plant (Callistemon </a:t>
              </a:r>
              <a:r>
                <a:rPr lang="en-US" sz="1400" dirty="0" err="1">
                  <a:solidFill>
                    <a:schemeClr val="tx1">
                      <a:lumMod val="75000"/>
                      <a:lumOff val="25000"/>
                    </a:schemeClr>
                  </a:solidFill>
                </a:rPr>
                <a:t>citrinus</a:t>
              </a:r>
              <a:r>
                <a:rPr lang="en-US" sz="1400" dirty="0">
                  <a:solidFill>
                    <a:schemeClr val="tx1">
                      <a:lumMod val="75000"/>
                      <a:lumOff val="25000"/>
                    </a:schemeClr>
                  </a:solidFill>
                </a:rPr>
                <a:t>). </a:t>
              </a:r>
              <a:r>
                <a:rPr lang="en-US" sz="1400" dirty="0" err="1">
                  <a:solidFill>
                    <a:schemeClr val="tx1">
                      <a:lumMod val="75000"/>
                      <a:lumOff val="25000"/>
                    </a:schemeClr>
                  </a:solidFill>
                </a:rPr>
                <a:t>Mesotrione</a:t>
              </a:r>
              <a:r>
                <a:rPr lang="en-US" sz="1400" dirty="0">
                  <a:solidFill>
                    <a:schemeClr val="tx1">
                      <a:lumMod val="75000"/>
                      <a:lumOff val="25000"/>
                    </a:schemeClr>
                  </a:solidFill>
                </a:rPr>
                <a:t> was chosen for initial development due to its selectivity for broadleaf weeds that compete with maize.</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9"/>
                </a:rPr>
                <a:t>http://</a:t>
              </a:r>
              <a:r>
                <a:rPr lang="en-US" sz="1050" dirty="0" err="1">
                  <a:solidFill>
                    <a:schemeClr val="tx1">
                      <a:lumMod val="75000"/>
                      <a:lumOff val="25000"/>
                    </a:schemeClr>
                  </a:solidFill>
                  <a:hlinkClick r:id="rId9"/>
                </a:rPr>
                <a:t>www.plantphysiol.org</a:t>
              </a:r>
              <a:r>
                <a:rPr lang="en-US" sz="1050" dirty="0">
                  <a:solidFill>
                    <a:schemeClr val="tx1">
                      <a:lumMod val="75000"/>
                      <a:lumOff val="25000"/>
                    </a:schemeClr>
                  </a:solidFill>
                  <a:hlinkClick r:id="rId9"/>
                </a:rPr>
                <a:t>/content</a:t>
              </a:r>
              <a:r>
                <a:rPr lang="en-US" sz="1050">
                  <a:solidFill>
                    <a:schemeClr val="tx1">
                      <a:lumMod val="75000"/>
                      <a:lumOff val="25000"/>
                    </a:schemeClr>
                  </a:solidFill>
                  <a:hlinkClick r:id="rId9"/>
                </a:rPr>
                <a:t>/166/3/1090</a:t>
              </a:r>
              <a:r>
                <a:rPr lang="en-US" sz="1050">
                  <a:solidFill>
                    <a:schemeClr val="tx1">
                      <a:lumMod val="75000"/>
                      <a:lumOff val="25000"/>
                    </a:schemeClr>
                  </a:solidFill>
                </a:rPr>
                <a:t> </a:t>
              </a:r>
              <a:endParaRPr lang="en-US" dirty="0"/>
            </a:p>
          </p:txBody>
        </p:sp>
        <p:sp>
          <p:nvSpPr>
            <p:cNvPr id="140" name="done">
              <a:extLst>
                <a:ext uri="{FF2B5EF4-FFF2-40B4-BE49-F238E27FC236}">
                  <a16:creationId xmlns:a16="http://schemas.microsoft.com/office/drawing/2014/main" id="{57C5948B-E6F8-6545-9014-3A55578E8CA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1" name="1978 Blue Box">
            <a:extLst>
              <a:ext uri="{FF2B5EF4-FFF2-40B4-BE49-F238E27FC236}">
                <a16:creationId xmlns:a16="http://schemas.microsoft.com/office/drawing/2014/main" id="{452CC656-2690-FE42-8D53-DE41CB5DC24E}"/>
              </a:ext>
            </a:extLst>
          </p:cNvPr>
          <p:cNvGrpSpPr/>
          <p:nvPr/>
        </p:nvGrpSpPr>
        <p:grpSpPr>
          <a:xfrm>
            <a:off x="8365064" y="1075267"/>
            <a:ext cx="3386667" cy="4222045"/>
            <a:chOff x="8365064" y="1075267"/>
            <a:chExt cx="3386667" cy="4222045"/>
          </a:xfrm>
        </p:grpSpPr>
        <p:sp>
          <p:nvSpPr>
            <p:cNvPr id="132" name="1985 Orange Box">
              <a:extLst>
                <a:ext uri="{FF2B5EF4-FFF2-40B4-BE49-F238E27FC236}">
                  <a16:creationId xmlns:a16="http://schemas.microsoft.com/office/drawing/2014/main" id="{62656860-A5A4-CB4B-80EA-5A93EB5FCD07}"/>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Ciba-Geigy introduces </a:t>
              </a:r>
              <a:r>
                <a:rPr lang="en-US" sz="1400" dirty="0" err="1">
                  <a:solidFill>
                    <a:schemeClr val="tx1">
                      <a:lumMod val="75000"/>
                      <a:lumOff val="25000"/>
                    </a:schemeClr>
                  </a:solidFill>
                </a:rPr>
                <a:t>Ridomil</a:t>
              </a:r>
              <a:r>
                <a:rPr lang="en-US" sz="1400" dirty="0">
                  <a:solidFill>
                    <a:schemeClr val="tx1">
                      <a:lumMod val="75000"/>
                      <a:lumOff val="25000"/>
                    </a:schemeClr>
                  </a:solidFill>
                </a:rPr>
                <a:t>, trade name for </a:t>
              </a:r>
              <a:r>
                <a:rPr lang="en-US" sz="1400" dirty="0" err="1">
                  <a:solidFill>
                    <a:schemeClr val="tx1">
                      <a:lumMod val="75000"/>
                      <a:lumOff val="25000"/>
                    </a:schemeClr>
                  </a:solidFill>
                </a:rPr>
                <a:t>metalaxyl</a:t>
              </a:r>
              <a:r>
                <a:rPr lang="en-US" sz="1400" dirty="0">
                  <a:solidFill>
                    <a:schemeClr val="tx1">
                      <a:lumMod val="75000"/>
                      <a:lumOff val="25000"/>
                    </a:schemeClr>
                  </a:solidFill>
                </a:rPr>
                <a:t> which is an </a:t>
              </a:r>
              <a:r>
                <a:rPr lang="en-US" sz="1400" dirty="0" err="1">
                  <a:solidFill>
                    <a:schemeClr val="tx1">
                      <a:lumMod val="75000"/>
                      <a:lumOff val="25000"/>
                    </a:schemeClr>
                  </a:solidFill>
                </a:rPr>
                <a:t>acylalanine</a:t>
              </a:r>
              <a:r>
                <a:rPr lang="en-US" sz="1400" dirty="0">
                  <a:solidFill>
                    <a:schemeClr val="tx1">
                      <a:lumMod val="75000"/>
                      <a:lumOff val="25000"/>
                    </a:schemeClr>
                  </a:solidFill>
                </a:rPr>
                <a:t> fungicide.</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0"/>
                </a:rPr>
                <a:t>https://books.google.com/books?id=S9LyCAAAQBAJ&amp;pg=PA79&amp;lpg=PA79&amp;dq=Ciba-</a:t>
              </a:r>
              <a:r>
                <a:rPr lang="en-US" sz="1050" dirty="0">
                  <a:solidFill>
                    <a:schemeClr val="tx1">
                      <a:lumMod val="75000"/>
                      <a:lumOff val="25000"/>
                    </a:schemeClr>
                  </a:solidFill>
                </a:rPr>
                <a:t> </a:t>
              </a:r>
              <a:endParaRPr lang="en-US" dirty="0"/>
            </a:p>
          </p:txBody>
        </p:sp>
        <p:sp>
          <p:nvSpPr>
            <p:cNvPr id="133" name="done">
              <a:extLst>
                <a:ext uri="{FF2B5EF4-FFF2-40B4-BE49-F238E27FC236}">
                  <a16:creationId xmlns:a16="http://schemas.microsoft.com/office/drawing/2014/main" id="{742AA4A1-27A9-9F4D-8D3E-83CDE1DB00B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13" name="1978 Teal Box">
            <a:extLst>
              <a:ext uri="{FF2B5EF4-FFF2-40B4-BE49-F238E27FC236}">
                <a16:creationId xmlns:a16="http://schemas.microsoft.com/office/drawing/2014/main" id="{87A3195D-859F-A740-9BC5-AD2BE336BF48}"/>
              </a:ext>
            </a:extLst>
          </p:cNvPr>
          <p:cNvGrpSpPr/>
          <p:nvPr/>
        </p:nvGrpSpPr>
        <p:grpSpPr>
          <a:xfrm>
            <a:off x="8365064" y="1075267"/>
            <a:ext cx="3386667" cy="4222045"/>
            <a:chOff x="8365064" y="1075267"/>
            <a:chExt cx="3386667" cy="4222045"/>
          </a:xfrm>
        </p:grpSpPr>
        <p:sp>
          <p:nvSpPr>
            <p:cNvPr id="114" name="1985 Orange Box">
              <a:extLst>
                <a:ext uri="{FF2B5EF4-FFF2-40B4-BE49-F238E27FC236}">
                  <a16:creationId xmlns:a16="http://schemas.microsoft.com/office/drawing/2014/main" id="{526BF7CD-4726-F54D-9550-BE857C24B48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100" dirty="0">
                  <a:solidFill>
                    <a:schemeClr val="tx1">
                      <a:lumMod val="75000"/>
                      <a:lumOff val="25000"/>
                    </a:schemeClr>
                  </a:solidFill>
                </a:rPr>
                <a:t>The technique provides sensitivity and selectivity to assay a wide variety of samples for non-volatile organic compounds including large biomolecules.  Tandem quadrupole LC-MS/MS  quantifies more pesticides and tests for more drugs-of-abuse than perhaps any other analytical technique. Mass spectrometry was commercialized by Finnigan in the late 1960s and some of the LC-MS/MS techniques were developed by Yost and </a:t>
              </a:r>
              <a:r>
                <a:rPr lang="en-US" sz="1100" dirty="0" err="1">
                  <a:solidFill>
                    <a:schemeClr val="tx1">
                      <a:lumMod val="75000"/>
                      <a:lumOff val="25000"/>
                    </a:schemeClr>
                  </a:solidFill>
                </a:rPr>
                <a:t>Enke</a:t>
              </a:r>
              <a:r>
                <a:rPr lang="en-US" sz="1100" dirty="0">
                  <a:solidFill>
                    <a:schemeClr val="tx1">
                      <a:lumMod val="75000"/>
                      <a:lumOff val="25000"/>
                    </a:schemeClr>
                  </a:solidFill>
                </a:rPr>
                <a:t> in 1978. Interfacing the LC to the MS provided the most challenges and went through a series of interactions from direct injection and moving belt interfaces to the techniques of atmospheric pressure chemical ionization and electrospray ionization. </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1"/>
                </a:rPr>
                <a:t>https://analyteguru.com/life-begins-at-40-a-brief-history-of-lc-msms/</a:t>
              </a:r>
              <a:r>
                <a:rPr lang="en-US" sz="1050" dirty="0">
                  <a:solidFill>
                    <a:schemeClr val="tx1">
                      <a:lumMod val="75000"/>
                      <a:lumOff val="25000"/>
                    </a:schemeClr>
                  </a:solidFill>
                </a:rPr>
                <a:t> </a:t>
              </a:r>
              <a:endParaRPr lang="en-US" dirty="0"/>
            </a:p>
          </p:txBody>
        </p:sp>
        <p:sp>
          <p:nvSpPr>
            <p:cNvPr id="115" name="done">
              <a:extLst>
                <a:ext uri="{FF2B5EF4-FFF2-40B4-BE49-F238E27FC236}">
                  <a16:creationId xmlns:a16="http://schemas.microsoft.com/office/drawing/2014/main" id="{0E560B9C-AEE4-064A-9928-6FE925CDB67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4" name="1979 Orange Box">
            <a:extLst>
              <a:ext uri="{FF2B5EF4-FFF2-40B4-BE49-F238E27FC236}">
                <a16:creationId xmlns:a16="http://schemas.microsoft.com/office/drawing/2014/main" id="{D84DE9AA-E1AC-0544-AAFE-20BFF007C924}"/>
              </a:ext>
            </a:extLst>
          </p:cNvPr>
          <p:cNvGrpSpPr/>
          <p:nvPr/>
        </p:nvGrpSpPr>
        <p:grpSpPr>
          <a:xfrm>
            <a:off x="8365064" y="1075267"/>
            <a:ext cx="3386667" cy="4222045"/>
            <a:chOff x="8365064" y="1075267"/>
            <a:chExt cx="3386667" cy="4222045"/>
          </a:xfrm>
        </p:grpSpPr>
        <p:sp>
          <p:nvSpPr>
            <p:cNvPr id="85" name="1985 Orange Box">
              <a:extLst>
                <a:ext uri="{FF2B5EF4-FFF2-40B4-BE49-F238E27FC236}">
                  <a16:creationId xmlns:a16="http://schemas.microsoft.com/office/drawing/2014/main" id="{55976061-877E-054C-9D74-699E7ECA2CF3}"/>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Toxicology labs are first affected.</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2"/>
                </a:rPr>
                <a:t>https://www.fda.gov/media/75866/download</a:t>
              </a:r>
              <a:r>
                <a:rPr lang="en-US" sz="1050" dirty="0">
                  <a:solidFill>
                    <a:schemeClr val="tx1">
                      <a:lumMod val="75000"/>
                      <a:lumOff val="25000"/>
                    </a:schemeClr>
                  </a:solidFill>
                </a:rPr>
                <a:t> </a:t>
              </a:r>
              <a:endParaRPr lang="en-US" dirty="0"/>
            </a:p>
          </p:txBody>
        </p:sp>
        <p:sp>
          <p:nvSpPr>
            <p:cNvPr id="86" name="done">
              <a:extLst>
                <a:ext uri="{FF2B5EF4-FFF2-40B4-BE49-F238E27FC236}">
                  <a16:creationId xmlns:a16="http://schemas.microsoft.com/office/drawing/2014/main" id="{AC79B051-E156-8740-A540-ED53F3E71C9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5" name="1979 Blue Box">
            <a:extLst>
              <a:ext uri="{FF2B5EF4-FFF2-40B4-BE49-F238E27FC236}">
                <a16:creationId xmlns:a16="http://schemas.microsoft.com/office/drawing/2014/main" id="{E26FD9A3-0F64-F14B-A51E-EC7DAC2C9DF8}"/>
              </a:ext>
            </a:extLst>
          </p:cNvPr>
          <p:cNvGrpSpPr/>
          <p:nvPr/>
        </p:nvGrpSpPr>
        <p:grpSpPr>
          <a:xfrm>
            <a:off x="8365064" y="1075267"/>
            <a:ext cx="3386667" cy="4222045"/>
            <a:chOff x="8365064" y="1075267"/>
            <a:chExt cx="3386667" cy="4222045"/>
          </a:xfrm>
        </p:grpSpPr>
        <p:sp>
          <p:nvSpPr>
            <p:cNvPr id="126" name="1985 Orange Box">
              <a:extLst>
                <a:ext uri="{FF2B5EF4-FFF2-40B4-BE49-F238E27FC236}">
                  <a16:creationId xmlns:a16="http://schemas.microsoft.com/office/drawing/2014/main" id="{97C7F331-4108-F14E-8DF0-D36161A58953}"/>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200" dirty="0">
                  <a:solidFill>
                    <a:schemeClr val="tx1">
                      <a:lumMod val="75000"/>
                      <a:lumOff val="25000"/>
                    </a:schemeClr>
                  </a:solidFill>
                </a:rPr>
                <a:t>Soil borne pathogens like nematodes are a major ag problem and have been attacked by soil fumigation starting with carbon disulfide to control grape </a:t>
              </a:r>
              <a:r>
                <a:rPr lang="en-US" sz="1200" dirty="0" err="1">
                  <a:solidFill>
                    <a:schemeClr val="tx1">
                      <a:lumMod val="75000"/>
                      <a:lumOff val="25000"/>
                    </a:schemeClr>
                  </a:solidFill>
                </a:rPr>
                <a:t>phylloxera</a:t>
              </a:r>
              <a:r>
                <a:rPr lang="en-US" sz="1200" dirty="0">
                  <a:solidFill>
                    <a:schemeClr val="tx1">
                      <a:lumMod val="75000"/>
                      <a:lumOff val="25000"/>
                    </a:schemeClr>
                  </a:solidFill>
                </a:rPr>
                <a:t> in 1869.  However, 1,2 - dibromo-3- chloropropane was identified as a concern for  ground water contamination in 1979, leading to its withdrawal from use. Subsequently ethylene dibromide and other fumigants were removed from use or drastically reduced in usage.  Soil fumigants remain highly regulated to minimize non-target exposures.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3"/>
                </a:rPr>
                <a:t>https://www.ncbi.nlm.nih.gov/pmc/articles/PMC2619113/pdf/632.pdf</a:t>
              </a:r>
              <a:endParaRPr lang="en-US" sz="1050" dirty="0">
                <a:solidFill>
                  <a:schemeClr val="tx1">
                    <a:lumMod val="75000"/>
                    <a:lumOff val="25000"/>
                  </a:schemeClr>
                </a:solidFill>
              </a:endParaRPr>
            </a:p>
            <a:p>
              <a:endParaRPr lang="en-US" dirty="0"/>
            </a:p>
          </p:txBody>
        </p:sp>
        <p:sp>
          <p:nvSpPr>
            <p:cNvPr id="127" name="done">
              <a:extLst>
                <a:ext uri="{FF2B5EF4-FFF2-40B4-BE49-F238E27FC236}">
                  <a16:creationId xmlns:a16="http://schemas.microsoft.com/office/drawing/2014/main" id="{41A5F886-A951-8845-A6D3-4F9B8634BCB9}"/>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5" name="1980 Gold Box">
            <a:extLst>
              <a:ext uri="{FF2B5EF4-FFF2-40B4-BE49-F238E27FC236}">
                <a16:creationId xmlns:a16="http://schemas.microsoft.com/office/drawing/2014/main" id="{0875B107-B4C2-2A40-9BF9-502624DF2A25}"/>
              </a:ext>
            </a:extLst>
          </p:cNvPr>
          <p:cNvGrpSpPr/>
          <p:nvPr/>
        </p:nvGrpSpPr>
        <p:grpSpPr>
          <a:xfrm>
            <a:off x="8365064" y="1075267"/>
            <a:ext cx="3386667" cy="4222045"/>
            <a:chOff x="8365064" y="1075267"/>
            <a:chExt cx="3386667" cy="4222045"/>
          </a:xfrm>
        </p:grpSpPr>
        <p:sp>
          <p:nvSpPr>
            <p:cNvPr id="150" name="1985 Orange Box">
              <a:extLst>
                <a:ext uri="{FF2B5EF4-FFF2-40B4-BE49-F238E27FC236}">
                  <a16:creationId xmlns:a16="http://schemas.microsoft.com/office/drawing/2014/main" id="{7AE19EE6-C32F-6342-8DE5-DDC24F55484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1980 Division Conference was in </a:t>
              </a:r>
              <a:br>
                <a:rPr lang="en-US" sz="1400" dirty="0">
                  <a:solidFill>
                    <a:schemeClr val="tx1">
                      <a:lumMod val="75000"/>
                      <a:lumOff val="25000"/>
                    </a:schemeClr>
                  </a:solidFill>
                </a:rPr>
              </a:br>
              <a:r>
                <a:rPr lang="en-US" sz="1400" dirty="0">
                  <a:solidFill>
                    <a:schemeClr val="tx1">
                      <a:lumMod val="75000"/>
                      <a:lumOff val="25000"/>
                    </a:schemeClr>
                  </a:solidFill>
                </a:rPr>
                <a:t>lieu of the ACS National Meeting.  It was entitled “The Pesticide Chemist and Modern Toxicology" in </a:t>
              </a:r>
              <a:r>
                <a:rPr lang="en-US" sz="1400" dirty="0" err="1">
                  <a:solidFill>
                    <a:schemeClr val="tx1">
                      <a:lumMod val="75000"/>
                      <a:lumOff val="25000"/>
                    </a:schemeClr>
                  </a:solidFill>
                </a:rPr>
                <a:t>Downington</a:t>
              </a:r>
              <a:r>
                <a:rPr lang="en-US" sz="1400" dirty="0">
                  <a:solidFill>
                    <a:schemeClr val="tx1">
                      <a:lumMod val="75000"/>
                      <a:lumOff val="25000"/>
                    </a:schemeClr>
                  </a:solidFill>
                </a:rPr>
                <a:t>, PA.</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7"/>
                </a:rPr>
                <a:t>https://pubs.acs.org/doi/pdf/10.1021/jf0115286</a:t>
              </a:r>
              <a:endParaRPr lang="en-US" sz="1050" dirty="0">
                <a:solidFill>
                  <a:schemeClr val="tx1">
                    <a:lumMod val="75000"/>
                    <a:lumOff val="25000"/>
                  </a:schemeClr>
                </a:solidFill>
              </a:endParaRPr>
            </a:p>
            <a:p>
              <a:endParaRPr lang="en-US" dirty="0"/>
            </a:p>
          </p:txBody>
        </p:sp>
        <p:sp>
          <p:nvSpPr>
            <p:cNvPr id="151" name="done">
              <a:extLst>
                <a:ext uri="{FF2B5EF4-FFF2-40B4-BE49-F238E27FC236}">
                  <a16:creationId xmlns:a16="http://schemas.microsoft.com/office/drawing/2014/main" id="{EBFBCE8F-3997-0F4D-9333-A81812D3858B}"/>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83" name="legend">
            <a:extLst>
              <a:ext uri="{FF2B5EF4-FFF2-40B4-BE49-F238E27FC236}">
                <a16:creationId xmlns:a16="http://schemas.microsoft.com/office/drawing/2014/main" id="{54CE9CD7-A369-7042-974E-94014ABC7BC7}"/>
              </a:ext>
            </a:extLst>
          </p:cNvPr>
          <p:cNvGrpSpPr/>
          <p:nvPr/>
        </p:nvGrpSpPr>
        <p:grpSpPr>
          <a:xfrm>
            <a:off x="1077351" y="5745011"/>
            <a:ext cx="8895576" cy="256480"/>
            <a:chOff x="1077351" y="5745011"/>
            <a:chExt cx="8895576" cy="256480"/>
          </a:xfrm>
        </p:grpSpPr>
        <p:grpSp>
          <p:nvGrpSpPr>
            <p:cNvPr id="87" name="legend green">
              <a:extLst>
                <a:ext uri="{FF2B5EF4-FFF2-40B4-BE49-F238E27FC236}">
                  <a16:creationId xmlns:a16="http://schemas.microsoft.com/office/drawing/2014/main" id="{C23CFDE2-147F-0144-8BD3-FDE80E317660}"/>
                </a:ext>
              </a:extLst>
            </p:cNvPr>
            <p:cNvGrpSpPr/>
            <p:nvPr/>
          </p:nvGrpSpPr>
          <p:grpSpPr>
            <a:xfrm>
              <a:off x="1077351" y="5745011"/>
              <a:ext cx="1557565" cy="256480"/>
              <a:chOff x="1280551" y="5745011"/>
              <a:chExt cx="1557565" cy="256480"/>
            </a:xfrm>
          </p:grpSpPr>
          <p:sp>
            <p:nvSpPr>
              <p:cNvPr id="100" name="Oval 99">
                <a:extLst>
                  <a:ext uri="{FF2B5EF4-FFF2-40B4-BE49-F238E27FC236}">
                    <a16:creationId xmlns:a16="http://schemas.microsoft.com/office/drawing/2014/main" id="{0E13AE50-E32E-5746-8C0C-E38CAE2C9BD3}"/>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TextBox 100">
                <a:extLst>
                  <a:ext uri="{FF2B5EF4-FFF2-40B4-BE49-F238E27FC236}">
                    <a16:creationId xmlns:a16="http://schemas.microsoft.com/office/drawing/2014/main" id="{FB35B66F-D947-B343-804D-30919B409CB0}"/>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88" name="Group 87">
              <a:extLst>
                <a:ext uri="{FF2B5EF4-FFF2-40B4-BE49-F238E27FC236}">
                  <a16:creationId xmlns:a16="http://schemas.microsoft.com/office/drawing/2014/main" id="{EBC1B017-8419-7441-A9AB-5E1A1D706C54}"/>
                </a:ext>
              </a:extLst>
            </p:cNvPr>
            <p:cNvGrpSpPr/>
            <p:nvPr/>
          </p:nvGrpSpPr>
          <p:grpSpPr>
            <a:xfrm>
              <a:off x="2914225" y="5745011"/>
              <a:ext cx="1557565" cy="256480"/>
              <a:chOff x="2914225" y="5745011"/>
              <a:chExt cx="1557565" cy="256480"/>
            </a:xfrm>
          </p:grpSpPr>
          <p:sp>
            <p:nvSpPr>
              <p:cNvPr id="98" name="Oval 97">
                <a:extLst>
                  <a:ext uri="{FF2B5EF4-FFF2-40B4-BE49-F238E27FC236}">
                    <a16:creationId xmlns:a16="http://schemas.microsoft.com/office/drawing/2014/main" id="{253E608E-71C8-F847-90E4-65B4CF367B15}"/>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extBox 98">
                <a:extLst>
                  <a:ext uri="{FF2B5EF4-FFF2-40B4-BE49-F238E27FC236}">
                    <a16:creationId xmlns:a16="http://schemas.microsoft.com/office/drawing/2014/main" id="{1CAD1F70-2899-934F-B1D1-007B1972FC3E}"/>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89" name="legend yellow">
              <a:extLst>
                <a:ext uri="{FF2B5EF4-FFF2-40B4-BE49-F238E27FC236}">
                  <a16:creationId xmlns:a16="http://schemas.microsoft.com/office/drawing/2014/main" id="{7AC20951-B709-DA4A-A808-39A78CC2A621}"/>
                </a:ext>
              </a:extLst>
            </p:cNvPr>
            <p:cNvGrpSpPr/>
            <p:nvPr/>
          </p:nvGrpSpPr>
          <p:grpSpPr>
            <a:xfrm>
              <a:off x="4747205" y="5768476"/>
              <a:ext cx="1557565" cy="209550"/>
              <a:chOff x="4950405" y="5768476"/>
              <a:chExt cx="1557565" cy="209550"/>
            </a:xfrm>
          </p:grpSpPr>
          <p:sp>
            <p:nvSpPr>
              <p:cNvPr id="96" name="Oval 95">
                <a:extLst>
                  <a:ext uri="{FF2B5EF4-FFF2-40B4-BE49-F238E27FC236}">
                    <a16:creationId xmlns:a16="http://schemas.microsoft.com/office/drawing/2014/main" id="{147458DD-1B39-FB46-BDCE-85E269E6C63F}"/>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12FE01F2-C26D-5744-A4C2-0D610EE34FAC}"/>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90" name="Group 89">
              <a:extLst>
                <a:ext uri="{FF2B5EF4-FFF2-40B4-BE49-F238E27FC236}">
                  <a16:creationId xmlns:a16="http://schemas.microsoft.com/office/drawing/2014/main" id="{57DEACB2-0E21-0B4E-8662-9204CFAE7810}"/>
                </a:ext>
              </a:extLst>
            </p:cNvPr>
            <p:cNvGrpSpPr/>
            <p:nvPr/>
          </p:nvGrpSpPr>
          <p:grpSpPr>
            <a:xfrm>
              <a:off x="6587327" y="5745011"/>
              <a:ext cx="1557565" cy="256480"/>
              <a:chOff x="6587327" y="5745011"/>
              <a:chExt cx="1557565" cy="256480"/>
            </a:xfrm>
          </p:grpSpPr>
          <p:sp>
            <p:nvSpPr>
              <p:cNvPr id="94" name="Oval 93">
                <a:extLst>
                  <a:ext uri="{FF2B5EF4-FFF2-40B4-BE49-F238E27FC236}">
                    <a16:creationId xmlns:a16="http://schemas.microsoft.com/office/drawing/2014/main" id="{BB286D93-2BCC-034E-B3E0-F7555A12BC7D}"/>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extLst>
                  <a:ext uri="{FF2B5EF4-FFF2-40B4-BE49-F238E27FC236}">
                    <a16:creationId xmlns:a16="http://schemas.microsoft.com/office/drawing/2014/main" id="{7221967F-241C-9A4F-94FD-A88216E98CAB}"/>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91" name="legend dk blue">
              <a:extLst>
                <a:ext uri="{FF2B5EF4-FFF2-40B4-BE49-F238E27FC236}">
                  <a16:creationId xmlns:a16="http://schemas.microsoft.com/office/drawing/2014/main" id="{62A1B9D0-8E0F-2C4D-9109-4D8BD42E6E07}"/>
                </a:ext>
              </a:extLst>
            </p:cNvPr>
            <p:cNvGrpSpPr/>
            <p:nvPr/>
          </p:nvGrpSpPr>
          <p:grpSpPr>
            <a:xfrm>
              <a:off x="8415362" y="5768476"/>
              <a:ext cx="1557565" cy="209550"/>
              <a:chOff x="8568556" y="5768476"/>
              <a:chExt cx="1557565" cy="209550"/>
            </a:xfrm>
          </p:grpSpPr>
          <p:sp>
            <p:nvSpPr>
              <p:cNvPr id="92" name="Oval 91">
                <a:extLst>
                  <a:ext uri="{FF2B5EF4-FFF2-40B4-BE49-F238E27FC236}">
                    <a16:creationId xmlns:a16="http://schemas.microsoft.com/office/drawing/2014/main" id="{4D3C8EC8-E30D-4B41-B07A-8DB6F414FFC2}"/>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TextBox 92">
                <a:extLst>
                  <a:ext uri="{FF2B5EF4-FFF2-40B4-BE49-F238E27FC236}">
                    <a16:creationId xmlns:a16="http://schemas.microsoft.com/office/drawing/2014/main" id="{64A7E1C1-4DBF-AE42-B13A-F6C3FF95EED7}"/>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121967208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47"/>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47"/>
                  </p:tgtEl>
                </p:cond>
              </p:nextCondLst>
            </p:seq>
            <p:seq concurrent="1" nextAc="seek">
              <p:cTn id="7" restart="whenNotActive" fill="hold" evtFilter="cancelBubble" nodeType="interactiveSeq">
                <p:stCondLst>
                  <p:cond evt="onClick" delay="0">
                    <p:tgtEl>
                      <p:spTgt spid="2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12" restart="whenNotActive" fill="hold" evtFilter="cancelBubble" nodeType="interactiveSeq">
                <p:stCondLst>
                  <p:cond evt="onClick" delay="0">
                    <p:tgtEl>
                      <p:spTgt spid="10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6"/>
                                        </p:tgtEl>
                                        <p:attrNameLst>
                                          <p:attrName>style.visibility</p:attrName>
                                        </p:attrNameLst>
                                      </p:cBhvr>
                                      <p:to>
                                        <p:strVal val="visible"/>
                                      </p:to>
                                    </p:set>
                                  </p:childTnLst>
                                </p:cTn>
                              </p:par>
                            </p:childTnLst>
                          </p:cTn>
                        </p:par>
                      </p:childTnLst>
                    </p:cTn>
                  </p:par>
                </p:childTnLst>
              </p:cTn>
              <p:nextCondLst>
                <p:cond evt="onClick" delay="0">
                  <p:tgtEl>
                    <p:spTgt spid="102"/>
                  </p:tgtEl>
                </p:cond>
              </p:nextCondLst>
            </p:seq>
            <p:seq concurrent="1" nextAc="seek">
              <p:cTn id="17" restart="whenNotActive" fill="hold" evtFilter="cancelBubble" nodeType="interactiveSeq">
                <p:stCondLst>
                  <p:cond evt="onClick" delay="0">
                    <p:tgtEl>
                      <p:spTgt spid="106"/>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106"/>
                                        </p:tgtEl>
                                        <p:attrNameLst>
                                          <p:attrName>style.visibility</p:attrName>
                                        </p:attrNameLst>
                                      </p:cBhvr>
                                      <p:to>
                                        <p:strVal val="hidden"/>
                                      </p:to>
                                    </p:set>
                                  </p:childTnLst>
                                </p:cTn>
                              </p:par>
                            </p:childTnLst>
                          </p:cTn>
                        </p:par>
                      </p:childTnLst>
                    </p:cTn>
                  </p:par>
                </p:childTnLst>
              </p:cTn>
              <p:nextCondLst>
                <p:cond evt="onClick" delay="0">
                  <p:tgtEl>
                    <p:spTgt spid="106"/>
                  </p:tgtEl>
                </p:cond>
              </p:nextCondLst>
            </p:seq>
            <p:seq concurrent="1" nextAc="seek">
              <p:cTn id="22" restart="whenNotActive" fill="hold" evtFilter="cancelBubble" nodeType="interactiveSeq">
                <p:stCondLst>
                  <p:cond evt="onClick" delay="0">
                    <p:tgtEl>
                      <p:spTgt spid="128"/>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2"/>
                                        </p:tgtEl>
                                        <p:attrNameLst>
                                          <p:attrName>style.visibility</p:attrName>
                                        </p:attrNameLst>
                                      </p:cBhvr>
                                      <p:to>
                                        <p:strVal val="visible"/>
                                      </p:to>
                                    </p:set>
                                  </p:childTnLst>
                                </p:cTn>
                              </p:par>
                            </p:childTnLst>
                          </p:cTn>
                        </p:par>
                      </p:childTnLst>
                    </p:cTn>
                  </p:par>
                </p:childTnLst>
              </p:cTn>
              <p:nextCondLst>
                <p:cond evt="onClick" delay="0">
                  <p:tgtEl>
                    <p:spTgt spid="128"/>
                  </p:tgtEl>
                </p:cond>
              </p:nextCondLst>
            </p:seq>
            <p:seq concurrent="1" nextAc="seek">
              <p:cTn id="27" restart="whenNotActive" fill="hold" evtFilter="cancelBubble" nodeType="interactiveSeq">
                <p:stCondLst>
                  <p:cond evt="onClick" delay="0">
                    <p:tgtEl>
                      <p:spTgt spid="14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32" restart="whenNotActive" fill="hold" evtFilter="cancelBubble" nodeType="interactiveSeq">
                <p:stCondLst>
                  <p:cond evt="onClick" delay="0">
                    <p:tgtEl>
                      <p:spTgt spid="59"/>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
                                        </p:tgtEl>
                                        <p:attrNameLst>
                                          <p:attrName>style.visibility</p:attrName>
                                        </p:attrNameLst>
                                      </p:cBhvr>
                                      <p:to>
                                        <p:strVal val="visible"/>
                                      </p:to>
                                    </p:set>
                                  </p:childTnLst>
                                </p:cTn>
                              </p:par>
                            </p:childTnLst>
                          </p:cTn>
                        </p:par>
                      </p:childTnLst>
                    </p:cTn>
                  </p:par>
                </p:childTnLst>
              </p:cTn>
              <p:nextCondLst>
                <p:cond evt="onClick" delay="0">
                  <p:tgtEl>
                    <p:spTgt spid="59"/>
                  </p:tgtEl>
                </p:cond>
              </p:nextCondLst>
            </p:seq>
            <p:seq concurrent="1" nextAc="seek">
              <p:cTn id="37" restart="whenNotActive" fill="hold" evtFilter="cancelBubble" nodeType="interactiveSeq">
                <p:stCondLst>
                  <p:cond evt="onClick" delay="0">
                    <p:tgtEl>
                      <p:spTgt spid="71"/>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71"/>
                                        </p:tgtEl>
                                        <p:attrNameLst>
                                          <p:attrName>style.visibility</p:attrName>
                                        </p:attrNameLst>
                                      </p:cBhvr>
                                      <p:to>
                                        <p:strVal val="hidden"/>
                                      </p:to>
                                    </p:set>
                                  </p:childTnLst>
                                </p:cTn>
                              </p:par>
                            </p:childTnLst>
                          </p:cTn>
                        </p:par>
                      </p:childTnLst>
                    </p:cTn>
                  </p:par>
                </p:childTnLst>
              </p:cTn>
              <p:nextCondLst>
                <p:cond evt="onClick" delay="0">
                  <p:tgtEl>
                    <p:spTgt spid="71"/>
                  </p:tgtEl>
                </p:cond>
              </p:nextCondLst>
            </p:seq>
            <p:seq concurrent="1" nextAc="seek">
              <p:cTn id="42" restart="whenNotActive" fill="hold" evtFilter="cancelBubble" nodeType="interactiveSeq">
                <p:stCondLst>
                  <p:cond evt="onClick" delay="0">
                    <p:tgtEl>
                      <p:spTgt spid="67"/>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4"/>
                                        </p:tgtEl>
                                        <p:attrNameLst>
                                          <p:attrName>style.visibility</p:attrName>
                                        </p:attrNameLst>
                                      </p:cBhvr>
                                      <p:to>
                                        <p:strVal val="visible"/>
                                      </p:to>
                                    </p:set>
                                  </p:childTnLst>
                                </p:cTn>
                              </p:par>
                            </p:childTnLst>
                          </p:cTn>
                        </p:par>
                      </p:childTnLst>
                    </p:cTn>
                  </p:par>
                </p:childTnLst>
              </p:cTn>
              <p:nextCondLst>
                <p:cond evt="onClick" delay="0">
                  <p:tgtEl>
                    <p:spTgt spid="67"/>
                  </p:tgtEl>
                </p:cond>
              </p:nextCondLst>
            </p:seq>
            <p:seq concurrent="1" nextAc="seek">
              <p:cTn id="47" restart="whenNotActive" fill="hold" evtFilter="cancelBubble" nodeType="interactiveSeq">
                <p:stCondLst>
                  <p:cond evt="onClick" delay="0">
                    <p:tgtEl>
                      <p:spTgt spid="7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74"/>
                                        </p:tgtEl>
                                        <p:attrNameLst>
                                          <p:attrName>style.visibility</p:attrName>
                                        </p:attrNameLst>
                                      </p:cBhvr>
                                      <p:to>
                                        <p:strVal val="hidden"/>
                                      </p:to>
                                    </p:set>
                                  </p:childTnLst>
                                </p:cTn>
                              </p:par>
                            </p:childTnLst>
                          </p:cTn>
                        </p:par>
                      </p:childTnLst>
                    </p:cTn>
                  </p:par>
                </p:childTnLst>
              </p:cTn>
              <p:nextCondLst>
                <p:cond evt="onClick" delay="0">
                  <p:tgtEl>
                    <p:spTgt spid="74"/>
                  </p:tgtEl>
                </p:cond>
              </p:nextCondLst>
            </p:seq>
            <p:seq concurrent="1" nextAc="seek">
              <p:cTn id="52" restart="whenNotActive" fill="hold" evtFilter="cancelBubble" nodeType="interactiveSeq">
                <p:stCondLst>
                  <p:cond evt="onClick" delay="0">
                    <p:tgtEl>
                      <p:spTgt spid="63"/>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77"/>
                                        </p:tgtEl>
                                        <p:attrNameLst>
                                          <p:attrName>style.visibility</p:attrName>
                                        </p:attrNameLst>
                                      </p:cBhvr>
                                      <p:to>
                                        <p:strVal val="visible"/>
                                      </p:to>
                                    </p:set>
                                  </p:childTnLst>
                                </p:cTn>
                              </p:par>
                            </p:childTnLst>
                          </p:cTn>
                        </p:par>
                      </p:childTnLst>
                    </p:cTn>
                  </p:par>
                </p:childTnLst>
              </p:cTn>
              <p:nextCondLst>
                <p:cond evt="onClick" delay="0">
                  <p:tgtEl>
                    <p:spTgt spid="63"/>
                  </p:tgtEl>
                </p:cond>
              </p:nextCondLst>
            </p:seq>
            <p:seq concurrent="1" nextAc="seek">
              <p:cTn id="57" restart="whenNotActive" fill="hold" evtFilter="cancelBubble" nodeType="interactiveSeq">
                <p:stCondLst>
                  <p:cond evt="onClick" delay="0">
                    <p:tgtEl>
                      <p:spTgt spid="77"/>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77"/>
                                        </p:tgtEl>
                                        <p:attrNameLst>
                                          <p:attrName>style.visibility</p:attrName>
                                        </p:attrNameLst>
                                      </p:cBhvr>
                                      <p:to>
                                        <p:strVal val="hidden"/>
                                      </p:to>
                                    </p:set>
                                  </p:childTnLst>
                                </p:cTn>
                              </p:par>
                            </p:childTnLst>
                          </p:cTn>
                        </p:par>
                      </p:childTnLst>
                    </p:cTn>
                  </p:par>
                </p:childTnLst>
              </p:cTn>
              <p:nextCondLst>
                <p:cond evt="onClick" delay="0">
                  <p:tgtEl>
                    <p:spTgt spid="77"/>
                  </p:tgtEl>
                </p:cond>
              </p:nextCondLst>
            </p:seq>
            <p:seq concurrent="1" nextAc="seek">
              <p:cTn id="62" restart="whenNotActive" fill="hold" evtFilter="cancelBubble" nodeType="interactiveSeq">
                <p:stCondLst>
                  <p:cond evt="onClick" delay="0">
                    <p:tgtEl>
                      <p:spTgt spid="55"/>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80"/>
                                        </p:tgtEl>
                                        <p:attrNameLst>
                                          <p:attrName>style.visibility</p:attrName>
                                        </p:attrNameLst>
                                      </p:cBhvr>
                                      <p:to>
                                        <p:strVal val="visible"/>
                                      </p:to>
                                    </p:set>
                                  </p:childTnLst>
                                </p:cTn>
                              </p:par>
                            </p:childTnLst>
                          </p:cTn>
                        </p:par>
                      </p:childTnLst>
                    </p:cTn>
                  </p:par>
                </p:childTnLst>
              </p:cTn>
              <p:nextCondLst>
                <p:cond evt="onClick" delay="0">
                  <p:tgtEl>
                    <p:spTgt spid="55"/>
                  </p:tgtEl>
                </p:cond>
              </p:nextCondLst>
            </p:seq>
            <p:seq concurrent="1" nextAc="seek">
              <p:cTn id="67" restart="whenNotActive" fill="hold" evtFilter="cancelBubble" nodeType="interactiveSeq">
                <p:stCondLst>
                  <p:cond evt="onClick" delay="0">
                    <p:tgtEl>
                      <p:spTgt spid="80"/>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80"/>
                                        </p:tgtEl>
                                        <p:attrNameLst>
                                          <p:attrName>style.visibility</p:attrName>
                                        </p:attrNameLst>
                                      </p:cBhvr>
                                      <p:to>
                                        <p:strVal val="hidden"/>
                                      </p:to>
                                    </p:set>
                                  </p:childTnLst>
                                </p:cTn>
                              </p:par>
                            </p:childTnLst>
                          </p:cTn>
                        </p:par>
                      </p:childTnLst>
                    </p:cTn>
                  </p:par>
                </p:childTnLst>
              </p:cTn>
              <p:nextCondLst>
                <p:cond evt="onClick" delay="0">
                  <p:tgtEl>
                    <p:spTgt spid="80"/>
                  </p:tgtEl>
                </p:cond>
              </p:nextCondLst>
            </p:seq>
            <p:seq concurrent="1" nextAc="seek">
              <p:cTn id="72" restart="whenNotActive" fill="hold" evtFilter="cancelBubble" nodeType="interactiveSeq">
                <p:stCondLst>
                  <p:cond evt="onClick" delay="0">
                    <p:tgtEl>
                      <p:spTgt spid="134"/>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38"/>
                                        </p:tgtEl>
                                        <p:attrNameLst>
                                          <p:attrName>style.visibility</p:attrName>
                                        </p:attrNameLst>
                                      </p:cBhvr>
                                      <p:to>
                                        <p:strVal val="visible"/>
                                      </p:to>
                                    </p:set>
                                  </p:childTnLst>
                                </p:cTn>
                              </p:par>
                            </p:childTnLst>
                          </p:cTn>
                        </p:par>
                      </p:childTnLst>
                    </p:cTn>
                  </p:par>
                </p:childTnLst>
              </p:cTn>
              <p:nextCondLst>
                <p:cond evt="onClick" delay="0">
                  <p:tgtEl>
                    <p:spTgt spid="134"/>
                  </p:tgtEl>
                </p:cond>
              </p:nextCondLst>
            </p:seq>
            <p:seq concurrent="1" nextAc="seek">
              <p:cTn id="77" restart="whenNotActive" fill="hold" evtFilter="cancelBubble" nodeType="interactiveSeq">
                <p:stCondLst>
                  <p:cond evt="onClick" delay="0">
                    <p:tgtEl>
                      <p:spTgt spid="13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82" restart="whenNotActive" fill="hold" evtFilter="cancelBubble" nodeType="interactiveSeq">
                <p:stCondLst>
                  <p:cond evt="onClick" delay="0">
                    <p:tgtEl>
                      <p:spTgt spid="109"/>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113"/>
                                        </p:tgtEl>
                                        <p:attrNameLst>
                                          <p:attrName>style.visibility</p:attrName>
                                        </p:attrNameLst>
                                      </p:cBhvr>
                                      <p:to>
                                        <p:strVal val="visible"/>
                                      </p:to>
                                    </p:set>
                                  </p:childTnLst>
                                </p:cTn>
                              </p:par>
                            </p:childTnLst>
                          </p:cTn>
                        </p:par>
                      </p:childTnLst>
                    </p:cTn>
                  </p:par>
                </p:childTnLst>
              </p:cTn>
              <p:nextCondLst>
                <p:cond evt="onClick" delay="0">
                  <p:tgtEl>
                    <p:spTgt spid="109"/>
                  </p:tgtEl>
                </p:cond>
              </p:nextCondLst>
            </p:seq>
            <p:seq concurrent="1" nextAc="seek">
              <p:cTn id="87" restart="whenNotActive" fill="hold" evtFilter="cancelBubble" nodeType="interactiveSeq">
                <p:stCondLst>
                  <p:cond evt="onClick" delay="0">
                    <p:tgtEl>
                      <p:spTgt spid="11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13"/>
                                        </p:tgtEl>
                                        <p:attrNameLst>
                                          <p:attrName>style.visibility</p:attrName>
                                        </p:attrNameLst>
                                      </p:cBhvr>
                                      <p:to>
                                        <p:strVal val="hidden"/>
                                      </p:to>
                                    </p:set>
                                  </p:childTnLst>
                                </p:cTn>
                              </p:par>
                            </p:childTnLst>
                          </p:cTn>
                        </p:par>
                      </p:childTnLst>
                    </p:cTn>
                  </p:par>
                </p:childTnLst>
              </p:cTn>
              <p:nextCondLst>
                <p:cond evt="onClick" delay="0">
                  <p:tgtEl>
                    <p:spTgt spid="113"/>
                  </p:tgtEl>
                </p:cond>
              </p:nextCondLst>
            </p:seq>
            <p:seq concurrent="1" nextAc="seek">
              <p:cTn id="92" restart="whenNotActive" fill="hold" evtFilter="cancelBubble" nodeType="interactiveSeq">
                <p:stCondLst>
                  <p:cond evt="onClick" delay="0">
                    <p:tgtEl>
                      <p:spTgt spid="121"/>
                    </p:tgtEl>
                  </p:cond>
                </p:stCondLst>
                <p:endSync evt="end" delay="0">
                  <p:rtn val="all"/>
                </p:endSync>
                <p:childTnLst>
                  <p:par>
                    <p:cTn id="93" fill="hold">
                      <p:stCondLst>
                        <p:cond delay="0"/>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131"/>
                                        </p:tgtEl>
                                        <p:attrNameLst>
                                          <p:attrName>style.visibility</p:attrName>
                                        </p:attrNameLst>
                                      </p:cBhvr>
                                      <p:to>
                                        <p:strVal val="visible"/>
                                      </p:to>
                                    </p:set>
                                  </p:childTnLst>
                                </p:cTn>
                              </p:par>
                            </p:childTnLst>
                          </p:cTn>
                        </p:par>
                      </p:childTnLst>
                    </p:cTn>
                  </p:par>
                </p:childTnLst>
              </p:cTn>
              <p:nextCondLst>
                <p:cond evt="onClick" delay="0">
                  <p:tgtEl>
                    <p:spTgt spid="121"/>
                  </p:tgtEl>
                </p:cond>
              </p:nextCondLst>
            </p:seq>
            <p:seq concurrent="1" nextAc="seek">
              <p:cTn id="97" restart="whenNotActive" fill="hold" evtFilter="cancelBubble" nodeType="interactiveSeq">
                <p:stCondLst>
                  <p:cond evt="onClick" delay="0">
                    <p:tgtEl>
                      <p:spTgt spid="131"/>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02" restart="whenNotActive" fill="hold" evtFilter="cancelBubble" nodeType="interactiveSeq">
                <p:stCondLst>
                  <p:cond evt="onClick" delay="0">
                    <p:tgtEl>
                      <p:spTgt spid="51"/>
                    </p:tgtEl>
                  </p:cond>
                </p:stCondLst>
                <p:endSync evt="end" delay="0">
                  <p:rtn val="all"/>
                </p:endSync>
                <p:childTnLst>
                  <p:par>
                    <p:cTn id="103" fill="hold">
                      <p:stCondLst>
                        <p:cond delay="0"/>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84"/>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107" restart="whenNotActive" fill="hold" evtFilter="cancelBubble" nodeType="interactiveSeq">
                <p:stCondLst>
                  <p:cond evt="onClick" delay="0">
                    <p:tgtEl>
                      <p:spTgt spid="84"/>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4"/>
                                        </p:tgtEl>
                                        <p:attrNameLst>
                                          <p:attrName>style.visibility</p:attrName>
                                        </p:attrNameLst>
                                      </p:cBhvr>
                                      <p:to>
                                        <p:strVal val="hidden"/>
                                      </p:to>
                                    </p:set>
                                  </p:childTnLst>
                                </p:cTn>
                              </p:par>
                            </p:childTnLst>
                          </p:cTn>
                        </p:par>
                      </p:childTnLst>
                    </p:cTn>
                  </p:par>
                </p:childTnLst>
              </p:cTn>
              <p:nextCondLst>
                <p:cond evt="onClick" delay="0">
                  <p:tgtEl>
                    <p:spTgt spid="84"/>
                  </p:tgtEl>
                </p:cond>
              </p:nextCondLst>
            </p:seq>
            <p:seq concurrent="1" nextAc="seek">
              <p:cTn id="112" restart="whenNotActive" fill="hold" evtFilter="cancelBubble" nodeType="interactiveSeq">
                <p:stCondLst>
                  <p:cond evt="onClick" delay="0">
                    <p:tgtEl>
                      <p:spTgt spid="117"/>
                    </p:tgtEl>
                  </p:cond>
                </p:stCondLst>
                <p:endSync evt="end" delay="0">
                  <p:rtn val="all"/>
                </p:endSync>
                <p:childTnLst>
                  <p:par>
                    <p:cTn id="113" fill="hold">
                      <p:stCondLst>
                        <p:cond delay="0"/>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125"/>
                                        </p:tgtEl>
                                        <p:attrNameLst>
                                          <p:attrName>style.visibility</p:attrName>
                                        </p:attrNameLst>
                                      </p:cBhvr>
                                      <p:to>
                                        <p:strVal val="visible"/>
                                      </p:to>
                                    </p:set>
                                  </p:childTnLst>
                                </p:cTn>
                              </p:par>
                            </p:childTnLst>
                          </p:cTn>
                        </p:par>
                      </p:childTnLst>
                    </p:cTn>
                  </p:par>
                </p:childTnLst>
              </p:cTn>
              <p:nextCondLst>
                <p:cond evt="onClick" delay="0">
                  <p:tgtEl>
                    <p:spTgt spid="117"/>
                  </p:tgtEl>
                </p:cond>
              </p:nextCondLst>
            </p:seq>
            <p:seq concurrent="1" nextAc="seek">
              <p:cTn id="117" restart="whenNotActive" fill="hold" evtFilter="cancelBubble" nodeType="interactiveSeq">
                <p:stCondLst>
                  <p:cond evt="onClick" delay="0">
                    <p:tgtEl>
                      <p:spTgt spid="125"/>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122" restart="whenNotActive" fill="hold" evtFilter="cancelBubble" nodeType="interactiveSeq">
                <p:stCondLst>
                  <p:cond evt="onClick" delay="0">
                    <p:tgtEl>
                      <p:spTgt spid="146"/>
                    </p:tgtEl>
                  </p:cond>
                </p:stCondLst>
                <p:endSync evt="end" delay="0">
                  <p:rtn val="all"/>
                </p:endSync>
                <p:childTnLst>
                  <p:par>
                    <p:cTn id="123" fill="hold">
                      <p:stCondLst>
                        <p:cond delay="0"/>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145"/>
                                        </p:tgtEl>
                                        <p:attrNameLst>
                                          <p:attrName>style.visibility</p:attrName>
                                        </p:attrNameLst>
                                      </p:cBhvr>
                                      <p:to>
                                        <p:strVal val="visible"/>
                                      </p:to>
                                    </p:set>
                                  </p:childTnLst>
                                </p:cTn>
                              </p:par>
                            </p:childTnLst>
                          </p:cTn>
                        </p:par>
                      </p:childTnLst>
                    </p:cTn>
                  </p:par>
                </p:childTnLst>
              </p:cTn>
              <p:nextCondLst>
                <p:cond evt="onClick" delay="0">
                  <p:tgtEl>
                    <p:spTgt spid="146"/>
                  </p:tgtEl>
                </p:cond>
              </p:nextCondLst>
            </p:seq>
            <p:seq concurrent="1" nextAc="seek">
              <p:cTn id="127" restart="whenNotActive" fill="hold" evtFilter="cancelBubble" nodeType="interactiveSeq">
                <p:stCondLst>
                  <p:cond evt="onClick" delay="0">
                    <p:tgtEl>
                      <p:spTgt spid="14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15" name="overview button">
            <a:hlinkClick r:id="rId3" action="ppaction://hlinksldjump"/>
            <a:extLst>
              <a:ext uri="{FF2B5EF4-FFF2-40B4-BE49-F238E27FC236}">
                <a16:creationId xmlns:a16="http://schemas.microsoft.com/office/drawing/2014/main" id="{128DFDA2-9AC5-D14E-B61D-41F66B254136}"/>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vertical lines">
            <a:extLst>
              <a:ext uri="{FF2B5EF4-FFF2-40B4-BE49-F238E27FC236}">
                <a16:creationId xmlns:a16="http://schemas.microsoft.com/office/drawing/2014/main" id="{4A2F9796-4256-BA40-8C1F-BEA06EF4CED8}"/>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dates">
            <a:extLst>
              <a:ext uri="{FF2B5EF4-FFF2-40B4-BE49-F238E27FC236}">
                <a16:creationId xmlns:a16="http://schemas.microsoft.com/office/drawing/2014/main" id="{A31F02A9-C8DB-544C-913F-9891548FEB62}"/>
              </a:ext>
            </a:extLst>
          </p:cNvPr>
          <p:cNvGrpSpPr/>
          <p:nvPr/>
        </p:nvGrpSpPr>
        <p:grpSpPr>
          <a:xfrm>
            <a:off x="846197" y="539234"/>
            <a:ext cx="9831203" cy="369332"/>
            <a:chOff x="1049397" y="539234"/>
            <a:chExt cx="9831203" cy="369332"/>
          </a:xfrm>
        </p:grpSpPr>
        <p:sp>
          <p:nvSpPr>
            <p:cNvPr id="41" name="1985">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1980</a:t>
              </a:r>
            </a:p>
          </p:txBody>
        </p:sp>
        <p:sp>
          <p:nvSpPr>
            <p:cNvPr id="42" name="1986">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1981</a:t>
              </a:r>
            </a:p>
          </p:txBody>
        </p:sp>
        <p:sp>
          <p:nvSpPr>
            <p:cNvPr id="43" name="198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1982</a:t>
              </a:r>
            </a:p>
          </p:txBody>
        </p:sp>
        <p:sp>
          <p:nvSpPr>
            <p:cNvPr id="44" name="198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1983</a:t>
              </a:r>
            </a:p>
          </p:txBody>
        </p:sp>
        <p:sp>
          <p:nvSpPr>
            <p:cNvPr id="45" name="198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1984</a:t>
              </a:r>
            </a:p>
          </p:txBody>
        </p:sp>
        <p:sp>
          <p:nvSpPr>
            <p:cNvPr id="46" name="199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1985</a:t>
              </a:r>
            </a:p>
          </p:txBody>
        </p:sp>
      </p:grpSp>
      <p:grpSp>
        <p:nvGrpSpPr>
          <p:cNvPr id="107" name="1985 teal ">
            <a:extLst>
              <a:ext uri="{FF2B5EF4-FFF2-40B4-BE49-F238E27FC236}">
                <a16:creationId xmlns:a16="http://schemas.microsoft.com/office/drawing/2014/main" id="{C6586643-7545-084B-ADFE-8B00A5E3B37F}"/>
              </a:ext>
            </a:extLst>
          </p:cNvPr>
          <p:cNvGrpSpPr/>
          <p:nvPr/>
        </p:nvGrpSpPr>
        <p:grpSpPr>
          <a:xfrm>
            <a:off x="10276242" y="3484657"/>
            <a:ext cx="1740049" cy="656590"/>
            <a:chOff x="5191225" y="2672397"/>
            <a:chExt cx="1740049" cy="656590"/>
          </a:xfrm>
        </p:grpSpPr>
        <p:sp>
          <p:nvSpPr>
            <p:cNvPr id="108" name="Oval 107">
              <a:extLst>
                <a:ext uri="{FF2B5EF4-FFF2-40B4-BE49-F238E27FC236}">
                  <a16:creationId xmlns:a16="http://schemas.microsoft.com/office/drawing/2014/main" id="{343E9210-98AA-354D-AD03-E562F3CD89D3}"/>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9" name="TextBox 108">
              <a:extLst>
                <a:ext uri="{FF2B5EF4-FFF2-40B4-BE49-F238E27FC236}">
                  <a16:creationId xmlns:a16="http://schemas.microsoft.com/office/drawing/2014/main" id="{23510780-9BB6-AD40-8ACA-B05BDC7A0449}"/>
                </a:ext>
              </a:extLst>
            </p:cNvPr>
            <p:cNvSpPr txBox="1"/>
            <p:nvPr/>
          </p:nvSpPr>
          <p:spPr>
            <a:xfrm>
              <a:off x="5285505" y="2672397"/>
              <a:ext cx="1645769" cy="656590"/>
            </a:xfrm>
            <a:prstGeom prst="rect">
              <a:avLst/>
            </a:prstGeom>
            <a:noFill/>
          </p:spPr>
          <p:txBody>
            <a:bodyPr wrap="square" lIns="182880" rtlCol="0">
              <a:spAutoFit/>
            </a:bodyPr>
            <a:lstStyle/>
            <a:p>
              <a:pPr>
                <a:lnSpc>
                  <a:spcPts val="1050"/>
                </a:lnSpc>
              </a:pPr>
              <a:r>
                <a:rPr lang="en-US" sz="1000" dirty="0"/>
                <a:t>High-pressure liquid chromatography </a:t>
              </a:r>
              <a:br>
                <a:rPr lang="en-US" sz="1000" dirty="0"/>
              </a:br>
              <a:r>
                <a:rPr lang="en-US" sz="1000" dirty="0"/>
                <a:t>becomes workhorse </a:t>
              </a:r>
              <a:br>
                <a:rPr lang="en-US" sz="1000" dirty="0"/>
              </a:br>
              <a:r>
                <a:rPr lang="en-US" sz="1000" dirty="0"/>
                <a:t>in analytical labs</a:t>
              </a:r>
              <a:endParaRPr lang="en-US" sz="1000" i="1" dirty="0"/>
            </a:p>
          </p:txBody>
        </p:sp>
        <p:cxnSp>
          <p:nvCxnSpPr>
            <p:cNvPr id="110" name="Straight Connector 109">
              <a:extLst>
                <a:ext uri="{FF2B5EF4-FFF2-40B4-BE49-F238E27FC236}">
                  <a16:creationId xmlns:a16="http://schemas.microsoft.com/office/drawing/2014/main" id="{91B4FAC8-DDDC-9644-948E-D8682F42C754}"/>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75" name="1985 gold 2">
            <a:extLst>
              <a:ext uri="{FF2B5EF4-FFF2-40B4-BE49-F238E27FC236}">
                <a16:creationId xmlns:a16="http://schemas.microsoft.com/office/drawing/2014/main" id="{D0D778C3-7139-0E48-AD08-D75C82A0BD11}"/>
              </a:ext>
            </a:extLst>
          </p:cNvPr>
          <p:cNvGrpSpPr/>
          <p:nvPr/>
        </p:nvGrpSpPr>
        <p:grpSpPr>
          <a:xfrm>
            <a:off x="10274108" y="2859100"/>
            <a:ext cx="1460358" cy="374461"/>
            <a:chOff x="3801979" y="4652616"/>
            <a:chExt cx="1460358" cy="374461"/>
          </a:xfrm>
        </p:grpSpPr>
        <p:sp>
          <p:nvSpPr>
            <p:cNvPr id="76" name="Oval 75">
              <a:extLst>
                <a:ext uri="{FF2B5EF4-FFF2-40B4-BE49-F238E27FC236}">
                  <a16:creationId xmlns:a16="http://schemas.microsoft.com/office/drawing/2014/main" id="{8121FF99-2578-4E40-AC42-B3494E0921FC}"/>
                </a:ext>
              </a:extLst>
            </p:cNvPr>
            <p:cNvSpPr/>
            <p:nvPr/>
          </p:nvSpPr>
          <p:spPr>
            <a:xfrm>
              <a:off x="3801979" y="4670054"/>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AED3915F-074F-A748-94B9-1C82F2440DF8}"/>
                </a:ext>
              </a:extLst>
            </p:cNvPr>
            <p:cNvSpPr txBox="1"/>
            <p:nvPr/>
          </p:nvSpPr>
          <p:spPr>
            <a:xfrm>
              <a:off x="3891708" y="4652616"/>
              <a:ext cx="1370629" cy="374461"/>
            </a:xfrm>
            <a:prstGeom prst="rect">
              <a:avLst/>
            </a:prstGeom>
            <a:noFill/>
          </p:spPr>
          <p:txBody>
            <a:bodyPr wrap="square" lIns="182880" rIns="182880" rtlCol="0">
              <a:spAutoFit/>
            </a:bodyPr>
            <a:lstStyle/>
            <a:p>
              <a:pPr>
                <a:lnSpc>
                  <a:spcPts val="1050"/>
                </a:lnSpc>
              </a:pPr>
              <a:r>
                <a:rPr lang="en-US" sz="1000" dirty="0"/>
                <a:t>Young Scientist Award announced</a:t>
              </a:r>
            </a:p>
          </p:txBody>
        </p:sp>
        <p:cxnSp>
          <p:nvCxnSpPr>
            <p:cNvPr id="78" name="Straight Connector 77">
              <a:extLst>
                <a:ext uri="{FF2B5EF4-FFF2-40B4-BE49-F238E27FC236}">
                  <a16:creationId xmlns:a16="http://schemas.microsoft.com/office/drawing/2014/main" id="{0FED7998-A16A-A94E-8CDB-DAD6B9D9B43C}"/>
                </a:ext>
              </a:extLst>
            </p:cNvPr>
            <p:cNvCxnSpPr>
              <a:cxnSpLocks/>
            </p:cNvCxnSpPr>
            <p:nvPr/>
          </p:nvCxnSpPr>
          <p:spPr>
            <a:xfrm flipH="1">
              <a:off x="3825876" y="4755421"/>
              <a:ext cx="198953"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79" name="1985 gold 1">
            <a:extLst>
              <a:ext uri="{FF2B5EF4-FFF2-40B4-BE49-F238E27FC236}">
                <a16:creationId xmlns:a16="http://schemas.microsoft.com/office/drawing/2014/main" id="{96E3DD89-0F7C-0142-BDAE-38A6609C7009}"/>
              </a:ext>
            </a:extLst>
          </p:cNvPr>
          <p:cNvGrpSpPr/>
          <p:nvPr/>
        </p:nvGrpSpPr>
        <p:grpSpPr>
          <a:xfrm>
            <a:off x="10274108" y="2275730"/>
            <a:ext cx="1459703" cy="515526"/>
            <a:chOff x="3801979" y="4191000"/>
            <a:chExt cx="1459703" cy="515526"/>
          </a:xfrm>
        </p:grpSpPr>
        <p:sp>
          <p:nvSpPr>
            <p:cNvPr id="80" name="Oval 79">
              <a:extLst>
                <a:ext uri="{FF2B5EF4-FFF2-40B4-BE49-F238E27FC236}">
                  <a16:creationId xmlns:a16="http://schemas.microsoft.com/office/drawing/2014/main" id="{316290C7-CB59-7C4D-861C-87020C5211D8}"/>
                </a:ext>
              </a:extLst>
            </p:cNvPr>
            <p:cNvSpPr/>
            <p:nvPr/>
          </p:nvSpPr>
          <p:spPr>
            <a:xfrm>
              <a:off x="3801979"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E63A7CC3-23D6-2E48-8CF1-FD81D1081815}"/>
                </a:ext>
              </a:extLst>
            </p:cNvPr>
            <p:cNvSpPr txBox="1"/>
            <p:nvPr/>
          </p:nvSpPr>
          <p:spPr>
            <a:xfrm>
              <a:off x="3891053" y="4191000"/>
              <a:ext cx="1370629" cy="515526"/>
            </a:xfrm>
            <a:prstGeom prst="rect">
              <a:avLst/>
            </a:prstGeom>
            <a:noFill/>
          </p:spPr>
          <p:txBody>
            <a:bodyPr wrap="square" lIns="182880" rtlCol="0">
              <a:spAutoFit/>
            </a:bodyPr>
            <a:lstStyle/>
            <a:p>
              <a:pPr>
                <a:lnSpc>
                  <a:spcPts val="1050"/>
                </a:lnSpc>
              </a:pPr>
              <a:r>
                <a:rPr lang="en-US" sz="1000" dirty="0"/>
                <a:t>Name changes </a:t>
              </a:r>
              <a:br>
                <a:rPr lang="en-US" sz="1000" dirty="0"/>
              </a:br>
              <a:r>
                <a:rPr lang="en-US" sz="1000" dirty="0"/>
                <a:t>to </a:t>
              </a:r>
              <a:r>
                <a:rPr lang="en-US" sz="1000" b="1" dirty="0"/>
                <a:t>Division</a:t>
              </a:r>
              <a:r>
                <a:rPr lang="en-US" sz="1000" dirty="0"/>
                <a:t> </a:t>
              </a:r>
              <a:r>
                <a:rPr lang="en-US" sz="1000" b="1" dirty="0"/>
                <a:t>of</a:t>
              </a:r>
              <a:r>
                <a:rPr lang="en-US" sz="1000" dirty="0"/>
                <a:t> </a:t>
              </a:r>
              <a:r>
                <a:rPr lang="en-US" sz="1000" b="1" dirty="0"/>
                <a:t>Agrochemicals</a:t>
              </a:r>
            </a:p>
          </p:txBody>
        </p:sp>
        <p:cxnSp>
          <p:nvCxnSpPr>
            <p:cNvPr id="82" name="Straight Connector 81">
              <a:extLst>
                <a:ext uri="{FF2B5EF4-FFF2-40B4-BE49-F238E27FC236}">
                  <a16:creationId xmlns:a16="http://schemas.microsoft.com/office/drawing/2014/main" id="{DA468F2C-FDC3-3846-8A63-1790953E65EA}"/>
                </a:ext>
              </a:extLst>
            </p:cNvPr>
            <p:cNvCxnSpPr>
              <a:cxnSpLocks/>
            </p:cNvCxnSpPr>
            <p:nvPr/>
          </p:nvCxnSpPr>
          <p:spPr>
            <a:xfrm>
              <a:off x="3930650" y="4318000"/>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83" name="1985 oange">
            <a:extLst>
              <a:ext uri="{FF2B5EF4-FFF2-40B4-BE49-F238E27FC236}">
                <a16:creationId xmlns:a16="http://schemas.microsoft.com/office/drawing/2014/main" id="{8672A090-FC24-2F44-902B-E53146C1C90E}"/>
              </a:ext>
            </a:extLst>
          </p:cNvPr>
          <p:cNvGrpSpPr/>
          <p:nvPr/>
        </p:nvGrpSpPr>
        <p:grpSpPr>
          <a:xfrm>
            <a:off x="10274108" y="1157247"/>
            <a:ext cx="1459703" cy="707886"/>
            <a:chOff x="3801979" y="2662872"/>
            <a:chExt cx="1459703" cy="707886"/>
          </a:xfrm>
        </p:grpSpPr>
        <p:sp>
          <p:nvSpPr>
            <p:cNvPr id="84" name="Oval 83">
              <a:extLst>
                <a:ext uri="{FF2B5EF4-FFF2-40B4-BE49-F238E27FC236}">
                  <a16:creationId xmlns:a16="http://schemas.microsoft.com/office/drawing/2014/main" id="{1E6011CD-6DF5-F747-BC49-E31EF539AA1A}"/>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a:extLst>
                <a:ext uri="{FF2B5EF4-FFF2-40B4-BE49-F238E27FC236}">
                  <a16:creationId xmlns:a16="http://schemas.microsoft.com/office/drawing/2014/main" id="{7087D4AA-F7B2-3B49-8086-F5272FA4176C}"/>
                </a:ext>
              </a:extLst>
            </p:cNvPr>
            <p:cNvSpPr txBox="1"/>
            <p:nvPr/>
          </p:nvSpPr>
          <p:spPr>
            <a:xfrm>
              <a:off x="3891053" y="2662872"/>
              <a:ext cx="1370629" cy="707886"/>
            </a:xfrm>
            <a:prstGeom prst="rect">
              <a:avLst/>
            </a:prstGeom>
            <a:noFill/>
          </p:spPr>
          <p:txBody>
            <a:bodyPr wrap="square" lIns="182880" rtlCol="0">
              <a:spAutoFit/>
            </a:bodyPr>
            <a:lstStyle/>
            <a:p>
              <a:r>
                <a:rPr lang="en-US" sz="1000" dirty="0"/>
                <a:t>Conservation Reserve Program (CRP) authorized </a:t>
              </a:r>
              <a:br>
                <a:rPr lang="en-US" sz="1000" dirty="0"/>
              </a:br>
              <a:r>
                <a:rPr lang="en-US" sz="1000" dirty="0"/>
                <a:t>in Farm Bill</a:t>
              </a:r>
            </a:p>
          </p:txBody>
        </p:sp>
        <p:cxnSp>
          <p:nvCxnSpPr>
            <p:cNvPr id="86" name="Straight Connector 85">
              <a:extLst>
                <a:ext uri="{FF2B5EF4-FFF2-40B4-BE49-F238E27FC236}">
                  <a16:creationId xmlns:a16="http://schemas.microsoft.com/office/drawing/2014/main" id="{60FAE2A8-C08E-394B-8174-CB9C5207DC6B}"/>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59" name="1984 gold ">
            <a:extLst>
              <a:ext uri="{FF2B5EF4-FFF2-40B4-BE49-F238E27FC236}">
                <a16:creationId xmlns:a16="http://schemas.microsoft.com/office/drawing/2014/main" id="{08D72D0B-2D7D-9947-B298-D3F762D3C5FA}"/>
              </a:ext>
            </a:extLst>
          </p:cNvPr>
          <p:cNvGrpSpPr/>
          <p:nvPr/>
        </p:nvGrpSpPr>
        <p:grpSpPr>
          <a:xfrm>
            <a:off x="8432322" y="2275730"/>
            <a:ext cx="1626078" cy="553998"/>
            <a:chOff x="3801979" y="2662872"/>
            <a:chExt cx="1626078" cy="553998"/>
          </a:xfrm>
        </p:grpSpPr>
        <p:sp>
          <p:nvSpPr>
            <p:cNvPr id="60" name="Oval 59">
              <a:extLst>
                <a:ext uri="{FF2B5EF4-FFF2-40B4-BE49-F238E27FC236}">
                  <a16:creationId xmlns:a16="http://schemas.microsoft.com/office/drawing/2014/main" id="{69039CED-2620-2E48-8184-B6177C29FE75}"/>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61" name="TextBox 60">
              <a:extLst>
                <a:ext uri="{FF2B5EF4-FFF2-40B4-BE49-F238E27FC236}">
                  <a16:creationId xmlns:a16="http://schemas.microsoft.com/office/drawing/2014/main" id="{60D31EDF-048F-D144-89DA-A5869800D6AD}"/>
                </a:ext>
              </a:extLst>
            </p:cNvPr>
            <p:cNvSpPr txBox="1"/>
            <p:nvPr/>
          </p:nvSpPr>
          <p:spPr>
            <a:xfrm>
              <a:off x="3891053" y="2662872"/>
              <a:ext cx="1537004" cy="553998"/>
            </a:xfrm>
            <a:prstGeom prst="rect">
              <a:avLst/>
            </a:prstGeom>
            <a:noFill/>
          </p:spPr>
          <p:txBody>
            <a:bodyPr wrap="square" lIns="182880" rtlCol="0">
              <a:spAutoFit/>
            </a:bodyPr>
            <a:lstStyle/>
            <a:p>
              <a:r>
                <a:rPr lang="en-US" sz="1000" dirty="0"/>
                <a:t>Executive Committee expanded from 8 to 12 elected members</a:t>
              </a:r>
            </a:p>
          </p:txBody>
        </p:sp>
        <p:cxnSp>
          <p:nvCxnSpPr>
            <p:cNvPr id="62" name="Straight Connector 61">
              <a:extLst>
                <a:ext uri="{FF2B5EF4-FFF2-40B4-BE49-F238E27FC236}">
                  <a16:creationId xmlns:a16="http://schemas.microsoft.com/office/drawing/2014/main" id="{1618C6B5-F8B1-B948-BAE5-659A79E61E07}"/>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00" name="1982 teal ">
            <a:extLst>
              <a:ext uri="{FF2B5EF4-FFF2-40B4-BE49-F238E27FC236}">
                <a16:creationId xmlns:a16="http://schemas.microsoft.com/office/drawing/2014/main" id="{F7C070AE-B60B-9F46-B0B6-B2E453C775BC}"/>
              </a:ext>
            </a:extLst>
          </p:cNvPr>
          <p:cNvGrpSpPr/>
          <p:nvPr/>
        </p:nvGrpSpPr>
        <p:grpSpPr>
          <a:xfrm>
            <a:off x="4779084" y="3484657"/>
            <a:ext cx="1740049" cy="515526"/>
            <a:chOff x="5191225" y="2672397"/>
            <a:chExt cx="1740049" cy="515526"/>
          </a:xfrm>
        </p:grpSpPr>
        <p:sp>
          <p:nvSpPr>
            <p:cNvPr id="101" name="Oval 100">
              <a:extLst>
                <a:ext uri="{FF2B5EF4-FFF2-40B4-BE49-F238E27FC236}">
                  <a16:creationId xmlns:a16="http://schemas.microsoft.com/office/drawing/2014/main" id="{EE0D560B-A1C2-A24D-AEA6-CA9ADA8DC7C1}"/>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2" name="TextBox 101">
              <a:extLst>
                <a:ext uri="{FF2B5EF4-FFF2-40B4-BE49-F238E27FC236}">
                  <a16:creationId xmlns:a16="http://schemas.microsoft.com/office/drawing/2014/main" id="{0F1313FF-F9E1-E942-9D25-154CC9E4018F}"/>
                </a:ext>
              </a:extLst>
            </p:cNvPr>
            <p:cNvSpPr txBox="1"/>
            <p:nvPr/>
          </p:nvSpPr>
          <p:spPr>
            <a:xfrm>
              <a:off x="5285505" y="2672397"/>
              <a:ext cx="1645769" cy="515526"/>
            </a:xfrm>
            <a:prstGeom prst="rect">
              <a:avLst/>
            </a:prstGeom>
            <a:noFill/>
          </p:spPr>
          <p:txBody>
            <a:bodyPr wrap="square" lIns="182880" rtlCol="0">
              <a:spAutoFit/>
            </a:bodyPr>
            <a:lstStyle/>
            <a:p>
              <a:pPr>
                <a:lnSpc>
                  <a:spcPts val="1050"/>
                </a:lnSpc>
              </a:pPr>
              <a:r>
                <a:rPr lang="en-US" sz="1000" dirty="0"/>
                <a:t>LIMS (Laboratory Information Management Systems)</a:t>
              </a:r>
              <a:endParaRPr lang="en-US" sz="1000" i="1" dirty="0"/>
            </a:p>
          </p:txBody>
        </p:sp>
        <p:cxnSp>
          <p:nvCxnSpPr>
            <p:cNvPr id="103" name="Straight Connector 102">
              <a:extLst>
                <a:ext uri="{FF2B5EF4-FFF2-40B4-BE49-F238E27FC236}">
                  <a16:creationId xmlns:a16="http://schemas.microsoft.com/office/drawing/2014/main" id="{37382812-1A63-AF47-95C5-8B74BB910886}"/>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37" name="1982 gold ">
            <a:extLst>
              <a:ext uri="{FF2B5EF4-FFF2-40B4-BE49-F238E27FC236}">
                <a16:creationId xmlns:a16="http://schemas.microsoft.com/office/drawing/2014/main" id="{EC8F16EA-B10A-3A4C-A0AD-6E420621758A}"/>
              </a:ext>
            </a:extLst>
          </p:cNvPr>
          <p:cNvGrpSpPr/>
          <p:nvPr/>
        </p:nvGrpSpPr>
        <p:grpSpPr>
          <a:xfrm>
            <a:off x="4766553" y="2275730"/>
            <a:ext cx="1626078" cy="553998"/>
            <a:chOff x="3801979" y="2662872"/>
            <a:chExt cx="1626078" cy="553998"/>
          </a:xfrm>
        </p:grpSpPr>
        <p:sp>
          <p:nvSpPr>
            <p:cNvPr id="138" name="Oval 137">
              <a:extLst>
                <a:ext uri="{FF2B5EF4-FFF2-40B4-BE49-F238E27FC236}">
                  <a16:creationId xmlns:a16="http://schemas.microsoft.com/office/drawing/2014/main" id="{02AA6DC4-B074-6D48-984F-D535FFB99FA4}"/>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9" name="TextBox 138">
              <a:extLst>
                <a:ext uri="{FF2B5EF4-FFF2-40B4-BE49-F238E27FC236}">
                  <a16:creationId xmlns:a16="http://schemas.microsoft.com/office/drawing/2014/main" id="{C6D17F87-CAF4-F949-9A62-0F1FF3150261}"/>
                </a:ext>
              </a:extLst>
            </p:cNvPr>
            <p:cNvSpPr txBox="1"/>
            <p:nvPr/>
          </p:nvSpPr>
          <p:spPr>
            <a:xfrm>
              <a:off x="3891053" y="2662872"/>
              <a:ext cx="1537004" cy="553998"/>
            </a:xfrm>
            <a:prstGeom prst="rect">
              <a:avLst/>
            </a:prstGeom>
            <a:noFill/>
          </p:spPr>
          <p:txBody>
            <a:bodyPr wrap="square" lIns="182880" rtlCol="0">
              <a:spAutoFit/>
            </a:bodyPr>
            <a:lstStyle/>
            <a:p>
              <a:r>
                <a:rPr lang="en-US" sz="1000" dirty="0"/>
                <a:t>Division is active in </a:t>
              </a:r>
              <a:br>
                <a:rPr lang="en-US" sz="1000" dirty="0"/>
              </a:br>
              <a:r>
                <a:rPr lang="en-US" sz="1000" dirty="0"/>
                <a:t>the publication of</a:t>
              </a:r>
              <a:br>
                <a:rPr lang="en-US" sz="1000" dirty="0"/>
              </a:br>
              <a:r>
                <a:rPr lang="en-US" sz="1000" dirty="0"/>
                <a:t>ACS books</a:t>
              </a:r>
            </a:p>
          </p:txBody>
        </p:sp>
        <p:cxnSp>
          <p:nvCxnSpPr>
            <p:cNvPr id="140" name="Straight Connector 139">
              <a:extLst>
                <a:ext uri="{FF2B5EF4-FFF2-40B4-BE49-F238E27FC236}">
                  <a16:creationId xmlns:a16="http://schemas.microsoft.com/office/drawing/2014/main" id="{EDAD0E74-6076-4748-BDF5-1ED13DD88B6C}"/>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22" name="1981 blue 2">
            <a:extLst>
              <a:ext uri="{FF2B5EF4-FFF2-40B4-BE49-F238E27FC236}">
                <a16:creationId xmlns:a16="http://schemas.microsoft.com/office/drawing/2014/main" id="{BB270EA0-C065-7949-A1F4-D6A3A0939C77}"/>
              </a:ext>
            </a:extLst>
          </p:cNvPr>
          <p:cNvGrpSpPr/>
          <p:nvPr/>
        </p:nvGrpSpPr>
        <p:grpSpPr>
          <a:xfrm>
            <a:off x="2940181" y="4662123"/>
            <a:ext cx="1850480" cy="515526"/>
            <a:chOff x="5191225" y="2672397"/>
            <a:chExt cx="1850480" cy="515526"/>
          </a:xfrm>
        </p:grpSpPr>
        <p:sp>
          <p:nvSpPr>
            <p:cNvPr id="123" name="Oval 122">
              <a:extLst>
                <a:ext uri="{FF2B5EF4-FFF2-40B4-BE49-F238E27FC236}">
                  <a16:creationId xmlns:a16="http://schemas.microsoft.com/office/drawing/2014/main" id="{4E65F310-CFF7-F341-88E3-8E48D08CE2D2}"/>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4" name="TextBox 123">
              <a:extLst>
                <a:ext uri="{FF2B5EF4-FFF2-40B4-BE49-F238E27FC236}">
                  <a16:creationId xmlns:a16="http://schemas.microsoft.com/office/drawing/2014/main" id="{584902F6-655F-5C4B-BD11-150A0965B219}"/>
                </a:ext>
              </a:extLst>
            </p:cNvPr>
            <p:cNvSpPr txBox="1"/>
            <p:nvPr/>
          </p:nvSpPr>
          <p:spPr>
            <a:xfrm>
              <a:off x="5285505" y="2672397"/>
              <a:ext cx="1756200" cy="515526"/>
            </a:xfrm>
            <a:prstGeom prst="rect">
              <a:avLst/>
            </a:prstGeom>
            <a:noFill/>
          </p:spPr>
          <p:txBody>
            <a:bodyPr wrap="square" lIns="182880" rtlCol="0">
              <a:spAutoFit/>
            </a:bodyPr>
            <a:lstStyle/>
            <a:p>
              <a:pPr>
                <a:lnSpc>
                  <a:spcPts val="1050"/>
                </a:lnSpc>
              </a:pPr>
              <a:r>
                <a:rPr lang="en-US" sz="1000" dirty="0"/>
                <a:t>Launch of the sulfonylurea (SU) class of low application rate herbicides</a:t>
              </a:r>
              <a:endParaRPr lang="en-US" sz="1000" i="1" dirty="0"/>
            </a:p>
          </p:txBody>
        </p:sp>
        <p:cxnSp>
          <p:nvCxnSpPr>
            <p:cNvPr id="125" name="Straight Connector 124">
              <a:extLst>
                <a:ext uri="{FF2B5EF4-FFF2-40B4-BE49-F238E27FC236}">
                  <a16:creationId xmlns:a16="http://schemas.microsoft.com/office/drawing/2014/main" id="{A2FD20C0-0F05-9847-8C0B-AEF80746CEF9}"/>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114" name="1981 blue 1">
            <a:extLst>
              <a:ext uri="{FF2B5EF4-FFF2-40B4-BE49-F238E27FC236}">
                <a16:creationId xmlns:a16="http://schemas.microsoft.com/office/drawing/2014/main" id="{C457256F-5873-744B-B109-23EC121E26FB}"/>
              </a:ext>
            </a:extLst>
          </p:cNvPr>
          <p:cNvGrpSpPr/>
          <p:nvPr/>
        </p:nvGrpSpPr>
        <p:grpSpPr>
          <a:xfrm>
            <a:off x="2940181" y="4084320"/>
            <a:ext cx="1850480" cy="515526"/>
            <a:chOff x="5191225" y="2672397"/>
            <a:chExt cx="1850480" cy="515526"/>
          </a:xfrm>
        </p:grpSpPr>
        <p:sp>
          <p:nvSpPr>
            <p:cNvPr id="115" name="Oval 114">
              <a:extLst>
                <a:ext uri="{FF2B5EF4-FFF2-40B4-BE49-F238E27FC236}">
                  <a16:creationId xmlns:a16="http://schemas.microsoft.com/office/drawing/2014/main" id="{486BB0A6-98A8-0846-8A78-06724AC8AA09}"/>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7" name="TextBox 116">
              <a:extLst>
                <a:ext uri="{FF2B5EF4-FFF2-40B4-BE49-F238E27FC236}">
                  <a16:creationId xmlns:a16="http://schemas.microsoft.com/office/drawing/2014/main" id="{AF5ED276-611C-8441-94D4-2611CF49CAE1}"/>
                </a:ext>
              </a:extLst>
            </p:cNvPr>
            <p:cNvSpPr txBox="1"/>
            <p:nvPr/>
          </p:nvSpPr>
          <p:spPr>
            <a:xfrm>
              <a:off x="5285505" y="2672397"/>
              <a:ext cx="1756200" cy="515526"/>
            </a:xfrm>
            <a:prstGeom prst="rect">
              <a:avLst/>
            </a:prstGeom>
            <a:noFill/>
          </p:spPr>
          <p:txBody>
            <a:bodyPr wrap="square" lIns="182880" rtlCol="0">
              <a:spAutoFit/>
            </a:bodyPr>
            <a:lstStyle/>
            <a:p>
              <a:pPr>
                <a:lnSpc>
                  <a:spcPts val="1050"/>
                </a:lnSpc>
              </a:pPr>
              <a:r>
                <a:rPr lang="en-US" sz="1000" dirty="0"/>
                <a:t>Ivermectin - broad spectrum antiparasitic agent first approved for use</a:t>
              </a:r>
              <a:endParaRPr lang="en-US" sz="1000" i="1" dirty="0"/>
            </a:p>
          </p:txBody>
        </p:sp>
        <p:cxnSp>
          <p:nvCxnSpPr>
            <p:cNvPr id="118" name="Straight Connector 117">
              <a:extLst>
                <a:ext uri="{FF2B5EF4-FFF2-40B4-BE49-F238E27FC236}">
                  <a16:creationId xmlns:a16="http://schemas.microsoft.com/office/drawing/2014/main" id="{B9046029-1D36-9644-AAD8-4F5161B8ADE7}"/>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51" name="1981 gold 2">
            <a:extLst>
              <a:ext uri="{FF2B5EF4-FFF2-40B4-BE49-F238E27FC236}">
                <a16:creationId xmlns:a16="http://schemas.microsoft.com/office/drawing/2014/main" id="{C1E90B77-99A8-6E46-8F3F-0E07F487F6A6}"/>
              </a:ext>
            </a:extLst>
          </p:cNvPr>
          <p:cNvGrpSpPr/>
          <p:nvPr/>
        </p:nvGrpSpPr>
        <p:grpSpPr>
          <a:xfrm>
            <a:off x="2937296" y="2859100"/>
            <a:ext cx="1626078" cy="553998"/>
            <a:chOff x="3801979" y="2662872"/>
            <a:chExt cx="1626078" cy="553998"/>
          </a:xfrm>
        </p:grpSpPr>
        <p:sp>
          <p:nvSpPr>
            <p:cNvPr id="52" name="Oval 51">
              <a:extLst>
                <a:ext uri="{FF2B5EF4-FFF2-40B4-BE49-F238E27FC236}">
                  <a16:creationId xmlns:a16="http://schemas.microsoft.com/office/drawing/2014/main" id="{15186086-06E6-9442-9CE6-C9A8C4D4DC2C}"/>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3" name="TextBox 52">
              <a:extLst>
                <a:ext uri="{FF2B5EF4-FFF2-40B4-BE49-F238E27FC236}">
                  <a16:creationId xmlns:a16="http://schemas.microsoft.com/office/drawing/2014/main" id="{FE4DF8FD-536D-6544-9406-4503257B6138}"/>
                </a:ext>
              </a:extLst>
            </p:cNvPr>
            <p:cNvSpPr txBox="1"/>
            <p:nvPr/>
          </p:nvSpPr>
          <p:spPr>
            <a:xfrm>
              <a:off x="3891053" y="2662872"/>
              <a:ext cx="1537004" cy="553998"/>
            </a:xfrm>
            <a:prstGeom prst="rect">
              <a:avLst/>
            </a:prstGeom>
            <a:noFill/>
          </p:spPr>
          <p:txBody>
            <a:bodyPr wrap="square" lIns="182880" rtlCol="0">
              <a:spAutoFit/>
            </a:bodyPr>
            <a:lstStyle/>
            <a:p>
              <a:r>
                <a:rPr lang="en-US" sz="1000" dirty="0"/>
                <a:t>First Sterling </a:t>
              </a:r>
              <a:br>
                <a:rPr lang="en-US" sz="1000" dirty="0"/>
              </a:br>
              <a:r>
                <a:rPr lang="en-US" sz="1000" dirty="0"/>
                <a:t>Hendricks Awardee: Norman E. Borlaug</a:t>
              </a:r>
            </a:p>
          </p:txBody>
        </p:sp>
        <p:cxnSp>
          <p:nvCxnSpPr>
            <p:cNvPr id="54" name="Straight Connector 53">
              <a:extLst>
                <a:ext uri="{FF2B5EF4-FFF2-40B4-BE49-F238E27FC236}">
                  <a16:creationId xmlns:a16="http://schemas.microsoft.com/office/drawing/2014/main" id="{0A033F84-5070-9449-97B7-AE27AEEAC61E}"/>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47" name="1981 gold 1">
            <a:extLst>
              <a:ext uri="{FF2B5EF4-FFF2-40B4-BE49-F238E27FC236}">
                <a16:creationId xmlns:a16="http://schemas.microsoft.com/office/drawing/2014/main" id="{D793C47C-7101-B54D-A244-F21D3ABB81B4}"/>
              </a:ext>
            </a:extLst>
          </p:cNvPr>
          <p:cNvGrpSpPr/>
          <p:nvPr/>
        </p:nvGrpSpPr>
        <p:grpSpPr>
          <a:xfrm>
            <a:off x="2937296" y="2275730"/>
            <a:ext cx="1626078" cy="400110"/>
            <a:chOff x="3801979" y="2662872"/>
            <a:chExt cx="1626078" cy="400110"/>
          </a:xfrm>
        </p:grpSpPr>
        <p:sp>
          <p:nvSpPr>
            <p:cNvPr id="48" name="Oval 47">
              <a:extLst>
                <a:ext uri="{FF2B5EF4-FFF2-40B4-BE49-F238E27FC236}">
                  <a16:creationId xmlns:a16="http://schemas.microsoft.com/office/drawing/2014/main" id="{D728430A-EDB2-EB41-9F7A-0AA892A467FC}"/>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9" name="TextBox 48">
              <a:extLst>
                <a:ext uri="{FF2B5EF4-FFF2-40B4-BE49-F238E27FC236}">
                  <a16:creationId xmlns:a16="http://schemas.microsoft.com/office/drawing/2014/main" id="{90425065-DFF3-C340-B752-71E74751E34A}"/>
                </a:ext>
              </a:extLst>
            </p:cNvPr>
            <p:cNvSpPr txBox="1"/>
            <p:nvPr/>
          </p:nvSpPr>
          <p:spPr>
            <a:xfrm>
              <a:off x="3891053" y="2662872"/>
              <a:ext cx="1537004" cy="400110"/>
            </a:xfrm>
            <a:prstGeom prst="rect">
              <a:avLst/>
            </a:prstGeom>
            <a:noFill/>
          </p:spPr>
          <p:txBody>
            <a:bodyPr wrap="square" lIns="182880" rtlCol="0">
              <a:spAutoFit/>
            </a:bodyPr>
            <a:lstStyle/>
            <a:p>
              <a:r>
                <a:rPr lang="en-US" sz="1000" dirty="0"/>
                <a:t>First female chair </a:t>
              </a:r>
              <a:br>
                <a:rPr lang="en-US" sz="1000" dirty="0"/>
              </a:br>
              <a:r>
                <a:rPr lang="en-US" sz="1000" dirty="0"/>
                <a:t>for our Division</a:t>
              </a:r>
            </a:p>
          </p:txBody>
        </p:sp>
        <p:cxnSp>
          <p:nvCxnSpPr>
            <p:cNvPr id="50" name="Straight Connector 49">
              <a:extLst>
                <a:ext uri="{FF2B5EF4-FFF2-40B4-BE49-F238E27FC236}">
                  <a16:creationId xmlns:a16="http://schemas.microsoft.com/office/drawing/2014/main" id="{A464490D-2C75-0542-94A0-ED1CCC810788}"/>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29" name="1980 gold ">
            <a:extLst>
              <a:ext uri="{FF2B5EF4-FFF2-40B4-BE49-F238E27FC236}">
                <a16:creationId xmlns:a16="http://schemas.microsoft.com/office/drawing/2014/main" id="{5441D3C9-1243-994E-A9B3-BE11BA74D0F5}"/>
              </a:ext>
            </a:extLst>
          </p:cNvPr>
          <p:cNvGrpSpPr/>
          <p:nvPr/>
        </p:nvGrpSpPr>
        <p:grpSpPr>
          <a:xfrm>
            <a:off x="1105713" y="2862362"/>
            <a:ext cx="1626078" cy="553998"/>
            <a:chOff x="3801979" y="2662872"/>
            <a:chExt cx="1626078" cy="553998"/>
          </a:xfrm>
        </p:grpSpPr>
        <p:sp>
          <p:nvSpPr>
            <p:cNvPr id="130" name="Oval 129">
              <a:extLst>
                <a:ext uri="{FF2B5EF4-FFF2-40B4-BE49-F238E27FC236}">
                  <a16:creationId xmlns:a16="http://schemas.microsoft.com/office/drawing/2014/main" id="{CDD9FFEC-8F0C-B44B-964E-069D0AB97923}"/>
                </a:ext>
              </a:extLst>
            </p:cNvPr>
            <p:cNvSpPr/>
            <p:nvPr/>
          </p:nvSpPr>
          <p:spPr>
            <a:xfrm>
              <a:off x="3801979" y="2695875"/>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1" name="TextBox 130">
              <a:extLst>
                <a:ext uri="{FF2B5EF4-FFF2-40B4-BE49-F238E27FC236}">
                  <a16:creationId xmlns:a16="http://schemas.microsoft.com/office/drawing/2014/main" id="{DCFCFEE0-1BAE-6C44-91E8-4FF38CFF7330}"/>
                </a:ext>
              </a:extLst>
            </p:cNvPr>
            <p:cNvSpPr txBox="1"/>
            <p:nvPr/>
          </p:nvSpPr>
          <p:spPr>
            <a:xfrm>
              <a:off x="3891053" y="2662872"/>
              <a:ext cx="1537004" cy="553998"/>
            </a:xfrm>
            <a:prstGeom prst="rect">
              <a:avLst/>
            </a:prstGeom>
            <a:noFill/>
          </p:spPr>
          <p:txBody>
            <a:bodyPr wrap="square" lIns="182880" rtlCol="0">
              <a:spAutoFit/>
            </a:bodyPr>
            <a:lstStyle/>
            <a:p>
              <a:r>
                <a:rPr lang="en-US" sz="1000" dirty="0"/>
                <a:t>Our Division holds Special Spring Conference</a:t>
              </a:r>
            </a:p>
          </p:txBody>
        </p:sp>
        <p:cxnSp>
          <p:nvCxnSpPr>
            <p:cNvPr id="132" name="Straight Connector 131">
              <a:extLst>
                <a:ext uri="{FF2B5EF4-FFF2-40B4-BE49-F238E27FC236}">
                  <a16:creationId xmlns:a16="http://schemas.microsoft.com/office/drawing/2014/main" id="{2801BB40-4003-4247-B859-F3081CABDE26}"/>
                </a:ext>
              </a:extLst>
            </p:cNvPr>
            <p:cNvCxnSpPr>
              <a:cxnSpLocks/>
            </p:cNvCxnSpPr>
            <p:nvPr/>
          </p:nvCxnSpPr>
          <p:spPr>
            <a:xfrm>
              <a:off x="3930650" y="278447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33" name="1980 Gold Box">
            <a:extLst>
              <a:ext uri="{FF2B5EF4-FFF2-40B4-BE49-F238E27FC236}">
                <a16:creationId xmlns:a16="http://schemas.microsoft.com/office/drawing/2014/main" id="{FFD701A9-99E2-B140-BB28-C223E357F6CE}"/>
              </a:ext>
            </a:extLst>
          </p:cNvPr>
          <p:cNvGrpSpPr/>
          <p:nvPr/>
        </p:nvGrpSpPr>
        <p:grpSpPr>
          <a:xfrm>
            <a:off x="8365064" y="1075267"/>
            <a:ext cx="3386667" cy="4222045"/>
            <a:chOff x="8365064" y="1075267"/>
            <a:chExt cx="3386667" cy="4222045"/>
          </a:xfrm>
        </p:grpSpPr>
        <p:sp>
          <p:nvSpPr>
            <p:cNvPr id="134" name="1985 Orange Box">
              <a:extLst>
                <a:ext uri="{FF2B5EF4-FFF2-40B4-BE49-F238E27FC236}">
                  <a16:creationId xmlns:a16="http://schemas.microsoft.com/office/drawing/2014/main" id="{AE8E2D01-FAFC-5946-BD8B-F64564A9939A}"/>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1980 Division Conference was in </a:t>
              </a:r>
              <a:br>
                <a:rPr lang="en-US" sz="1400" dirty="0">
                  <a:solidFill>
                    <a:schemeClr val="tx1">
                      <a:lumMod val="75000"/>
                      <a:lumOff val="25000"/>
                    </a:schemeClr>
                  </a:solidFill>
                </a:rPr>
              </a:br>
              <a:r>
                <a:rPr lang="en-US" sz="1400" dirty="0">
                  <a:solidFill>
                    <a:schemeClr val="tx1">
                      <a:lumMod val="75000"/>
                      <a:lumOff val="25000"/>
                    </a:schemeClr>
                  </a:solidFill>
                </a:rPr>
                <a:t>lieu of the ACS National Meeting.  It was entitled “The Pesticide Chemist and Modern Toxicology" in </a:t>
              </a:r>
              <a:r>
                <a:rPr lang="en-US" sz="1400" dirty="0" err="1">
                  <a:solidFill>
                    <a:schemeClr val="tx1">
                      <a:lumMod val="75000"/>
                      <a:lumOff val="25000"/>
                    </a:schemeClr>
                  </a:solidFill>
                </a:rPr>
                <a:t>Downington</a:t>
              </a:r>
              <a:r>
                <a:rPr lang="en-US" sz="1400" dirty="0">
                  <a:solidFill>
                    <a:schemeClr val="tx1">
                      <a:lumMod val="75000"/>
                      <a:lumOff val="25000"/>
                    </a:schemeClr>
                  </a:solidFill>
                </a:rPr>
                <a:t>, PA.</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https://pubs.acs.org/doi/pdf/10.1021/jf0115286</a:t>
              </a:r>
              <a:endParaRPr lang="en-US" sz="1050" dirty="0">
                <a:solidFill>
                  <a:schemeClr val="tx1">
                    <a:lumMod val="75000"/>
                    <a:lumOff val="25000"/>
                  </a:schemeClr>
                </a:solidFill>
              </a:endParaRPr>
            </a:p>
            <a:p>
              <a:endParaRPr lang="en-US" dirty="0"/>
            </a:p>
          </p:txBody>
        </p:sp>
        <p:sp>
          <p:nvSpPr>
            <p:cNvPr id="135" name="done">
              <a:extLst>
                <a:ext uri="{FF2B5EF4-FFF2-40B4-BE49-F238E27FC236}">
                  <a16:creationId xmlns:a16="http://schemas.microsoft.com/office/drawing/2014/main" id="{36F0ACE6-FDD1-084A-B157-1683717F95B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5" name="1981 Gold Box 1">
            <a:extLst>
              <a:ext uri="{FF2B5EF4-FFF2-40B4-BE49-F238E27FC236}">
                <a16:creationId xmlns:a16="http://schemas.microsoft.com/office/drawing/2014/main" id="{015EF2E6-A022-104A-955A-991A70E901D0}"/>
              </a:ext>
            </a:extLst>
          </p:cNvPr>
          <p:cNvGrpSpPr/>
          <p:nvPr/>
        </p:nvGrpSpPr>
        <p:grpSpPr>
          <a:xfrm>
            <a:off x="8365064" y="1075267"/>
            <a:ext cx="3386667" cy="4222045"/>
            <a:chOff x="8365064" y="1075267"/>
            <a:chExt cx="3386667" cy="4222045"/>
          </a:xfrm>
        </p:grpSpPr>
        <p:sp>
          <p:nvSpPr>
            <p:cNvPr id="23" name="1985 Orange Box">
              <a:extLst>
                <a:ext uri="{FF2B5EF4-FFF2-40B4-BE49-F238E27FC236}">
                  <a16:creationId xmlns:a16="http://schemas.microsoft.com/office/drawing/2014/main" id="{8B80D11C-B0F4-674D-A7F9-BF7574BD715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dirty="0">
                  <a:solidFill>
                    <a:schemeClr val="tx1"/>
                  </a:solidFill>
                </a:rPr>
                <a:t>The year 1981, saw increased diversity with the first female Division Chair (with Marguerite </a:t>
              </a:r>
              <a:r>
                <a:rPr lang="en-US" dirty="0" err="1">
                  <a:solidFill>
                    <a:schemeClr val="tx1"/>
                  </a:solidFill>
                </a:rPr>
                <a:t>Leng</a:t>
              </a:r>
              <a:r>
                <a:rPr lang="en-US" dirty="0">
                  <a:solidFill>
                    <a:schemeClr val="tx1"/>
                  </a:solidFill>
                </a:rPr>
                <a:t> of Dow) – there have been 10 more in the four decades that followed</a:t>
              </a:r>
              <a:r>
                <a:rPr lang="en-US" sz="1400" dirty="0">
                  <a:solidFill>
                    <a:schemeClr val="tx1">
                      <a:lumMod val="75000"/>
                      <a:lumOff val="25000"/>
                    </a:schemeClr>
                  </a:solidFill>
                </a:rPr>
                <a:t>.</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Picogram Newsletters</a:t>
              </a:r>
              <a:endParaRPr lang="en-US" dirty="0"/>
            </a:p>
          </p:txBody>
        </p:sp>
        <p:sp>
          <p:nvSpPr>
            <p:cNvPr id="288" name="done">
              <a:extLst>
                <a:ext uri="{FF2B5EF4-FFF2-40B4-BE49-F238E27FC236}">
                  <a16:creationId xmlns:a16="http://schemas.microsoft.com/office/drawing/2014/main" id="{236DA90C-2BB3-F54A-A181-BD0D7E8029F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6" name="1981 Gold Box 2">
            <a:extLst>
              <a:ext uri="{FF2B5EF4-FFF2-40B4-BE49-F238E27FC236}">
                <a16:creationId xmlns:a16="http://schemas.microsoft.com/office/drawing/2014/main" id="{F22020C6-5EB3-B74B-835B-3C0E1451425F}"/>
              </a:ext>
            </a:extLst>
          </p:cNvPr>
          <p:cNvGrpSpPr/>
          <p:nvPr/>
        </p:nvGrpSpPr>
        <p:grpSpPr>
          <a:xfrm>
            <a:off x="8365064" y="1075267"/>
            <a:ext cx="3386667" cy="4222045"/>
            <a:chOff x="8365064" y="1075267"/>
            <a:chExt cx="3386667" cy="4222045"/>
          </a:xfrm>
        </p:grpSpPr>
        <p:sp>
          <p:nvSpPr>
            <p:cNvPr id="141" name="1985 Orange Box">
              <a:extLst>
                <a:ext uri="{FF2B5EF4-FFF2-40B4-BE49-F238E27FC236}">
                  <a16:creationId xmlns:a16="http://schemas.microsoft.com/office/drawing/2014/main" id="{74CA9EE4-06A7-F341-8DB5-7D0C3B2AE51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USDA Sterling Hendricks Memorial Lectureship 1981 – Norman E. Borlaug, Nobel Laureate. </a:t>
              </a:r>
              <a:r>
                <a:rPr lang="en-US" dirty="0"/>
                <a:t>USDA Sterling </a:t>
              </a:r>
            </a:p>
            <a:p>
              <a:pPr>
                <a:spcAft>
                  <a:spcPts val="600"/>
                </a:spcAft>
              </a:pPr>
              <a:r>
                <a:rPr lang="en-US" sz="1400" dirty="0">
                  <a:solidFill>
                    <a:schemeClr val="tx1">
                      <a:lumMod val="75000"/>
                      <a:lumOff val="25000"/>
                    </a:schemeClr>
                  </a:solidFill>
                </a:rPr>
                <a:t>This</a:t>
              </a:r>
              <a:r>
                <a:rPr lang="en-US" dirty="0">
                  <a:solidFill>
                    <a:schemeClr val="tx1"/>
                  </a:solidFill>
                </a:rPr>
                <a:t> </a:t>
              </a:r>
              <a:r>
                <a:rPr lang="en-US" sz="1400" dirty="0">
                  <a:solidFill>
                    <a:schemeClr val="tx1">
                      <a:lumMod val="75000"/>
                      <a:lumOff val="25000"/>
                    </a:schemeClr>
                  </a:solidFill>
                </a:rPr>
                <a:t>Memorial Lectureship remains established as a cosponsored award between AGRO and AGFD (Ag and Food Chemistry) Divisions.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https://pubs.acs.org/doi/pdf/10.1021/jf0115286</a:t>
              </a:r>
              <a:endParaRPr lang="en-US" sz="1050" dirty="0">
                <a:solidFill>
                  <a:schemeClr val="tx1">
                    <a:lumMod val="75000"/>
                    <a:lumOff val="25000"/>
                  </a:schemeClr>
                </a:solidFill>
              </a:endParaRPr>
            </a:p>
            <a:p>
              <a:endParaRPr lang="en-US" sz="1050" b="1" dirty="0">
                <a:solidFill>
                  <a:schemeClr val="tx1">
                    <a:lumMod val="75000"/>
                    <a:lumOff val="25000"/>
                  </a:schemeClr>
                </a:solidFill>
              </a:endParaRPr>
            </a:p>
          </p:txBody>
        </p:sp>
        <p:sp>
          <p:nvSpPr>
            <p:cNvPr id="142" name="done">
              <a:extLst>
                <a:ext uri="{FF2B5EF4-FFF2-40B4-BE49-F238E27FC236}">
                  <a16:creationId xmlns:a16="http://schemas.microsoft.com/office/drawing/2014/main" id="{8BD1E122-C91D-5048-B56E-60AAAB74F18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19" name="1981 Blue Box">
            <a:extLst>
              <a:ext uri="{FF2B5EF4-FFF2-40B4-BE49-F238E27FC236}">
                <a16:creationId xmlns:a16="http://schemas.microsoft.com/office/drawing/2014/main" id="{489981B6-A5C3-D447-A6E0-AEF2B5262720}"/>
              </a:ext>
            </a:extLst>
          </p:cNvPr>
          <p:cNvGrpSpPr/>
          <p:nvPr/>
        </p:nvGrpSpPr>
        <p:grpSpPr>
          <a:xfrm>
            <a:off x="8365064" y="1075267"/>
            <a:ext cx="3386667" cy="4222045"/>
            <a:chOff x="8365064" y="1075267"/>
            <a:chExt cx="3386667" cy="4222045"/>
          </a:xfrm>
        </p:grpSpPr>
        <p:sp>
          <p:nvSpPr>
            <p:cNvPr id="120" name="Box">
              <a:extLst>
                <a:ext uri="{FF2B5EF4-FFF2-40B4-BE49-F238E27FC236}">
                  <a16:creationId xmlns:a16="http://schemas.microsoft.com/office/drawing/2014/main" id="{964DA910-B030-7543-92BD-8122455FCA4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200" dirty="0">
                  <a:solidFill>
                    <a:schemeClr val="tx1">
                      <a:lumMod val="75000"/>
                      <a:lumOff val="25000"/>
                    </a:schemeClr>
                  </a:solidFill>
                </a:rPr>
                <a:t>Ivermectin is part of the broader class of </a:t>
              </a:r>
              <a:r>
                <a:rPr lang="en-US" sz="1200" dirty="0" err="1">
                  <a:solidFill>
                    <a:schemeClr val="tx1">
                      <a:lumMod val="75000"/>
                      <a:lumOff val="25000"/>
                    </a:schemeClr>
                  </a:solidFill>
                </a:rPr>
                <a:t>avermectins</a:t>
              </a:r>
              <a:r>
                <a:rPr lang="en-US" sz="1200" dirty="0">
                  <a:solidFill>
                    <a:schemeClr val="tx1">
                      <a:lumMod val="75000"/>
                      <a:lumOff val="25000"/>
                    </a:schemeClr>
                  </a:solidFill>
                </a:rPr>
                <a:t> that are veterinary and human antiparasitic agents. </a:t>
              </a:r>
              <a:r>
                <a:rPr lang="en-US" sz="1200" dirty="0" err="1">
                  <a:solidFill>
                    <a:schemeClr val="tx1">
                      <a:lumMod val="75000"/>
                      <a:lumOff val="25000"/>
                    </a:schemeClr>
                  </a:solidFill>
                </a:rPr>
                <a:t>Avermectins</a:t>
              </a:r>
              <a:r>
                <a:rPr lang="en-US" sz="1200" dirty="0">
                  <a:solidFill>
                    <a:schemeClr val="tx1">
                      <a:lumMod val="75000"/>
                      <a:lumOff val="25000"/>
                    </a:schemeClr>
                  </a:solidFill>
                </a:rPr>
                <a:t> were first shown to have activity in a mouse bioassay.  The structures and activities as well as improved fermentation yields enabled commercialization of ivermectin as a veterinary drug with the first product approval in 1981. Activity against Onchocerciasis (river blindness) was demon-</a:t>
              </a:r>
              <a:r>
                <a:rPr lang="en-US" sz="1200" dirty="0" err="1">
                  <a:solidFill>
                    <a:schemeClr val="tx1">
                      <a:lumMod val="75000"/>
                      <a:lumOff val="25000"/>
                    </a:schemeClr>
                  </a:solidFill>
                </a:rPr>
                <a:t>strated</a:t>
              </a:r>
              <a:r>
                <a:rPr lang="en-US" sz="1200" dirty="0">
                  <a:solidFill>
                    <a:schemeClr val="tx1">
                      <a:lumMod val="75000"/>
                      <a:lumOff val="25000"/>
                    </a:schemeClr>
                  </a:solidFill>
                </a:rPr>
                <a:t> in the mid-1980s and Merck partner-ed with WHO and other organizations to donate billions of doses of ivermectin to afflicted countries from 1987 to present for onchocerciasis as well as lymphatic filariasis.</a:t>
              </a:r>
            </a:p>
            <a:p>
              <a:r>
                <a:rPr lang="en-US" sz="1050" b="1" dirty="0">
                  <a:solidFill>
                    <a:schemeClr val="tx1">
                      <a:lumMod val="75000"/>
                      <a:lumOff val="25000"/>
                    </a:schemeClr>
                  </a:solidFill>
                </a:rPr>
                <a:t>Source: </a:t>
              </a:r>
              <a:r>
                <a:rPr lang="en-US" sz="1050" dirty="0">
                  <a:solidFill>
                    <a:schemeClr val="tx1">
                      <a:lumMod val="75000"/>
                      <a:lumOff val="25000"/>
                    </a:schemeClr>
                  </a:solidFill>
                  <a:hlinkClick r:id="rId5"/>
                </a:rPr>
                <a:t>https://www.nobelprize.org</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121" name="done">
              <a:extLst>
                <a:ext uri="{FF2B5EF4-FFF2-40B4-BE49-F238E27FC236}">
                  <a16:creationId xmlns:a16="http://schemas.microsoft.com/office/drawing/2014/main" id="{4A2752D9-4913-024A-8859-0E28D5C290B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6" name="1981 Blue Box 2">
            <a:extLst>
              <a:ext uri="{FF2B5EF4-FFF2-40B4-BE49-F238E27FC236}">
                <a16:creationId xmlns:a16="http://schemas.microsoft.com/office/drawing/2014/main" id="{64101C32-EFDD-D34B-A2D0-EAC75D7C3CB3}"/>
              </a:ext>
            </a:extLst>
          </p:cNvPr>
          <p:cNvGrpSpPr/>
          <p:nvPr/>
        </p:nvGrpSpPr>
        <p:grpSpPr>
          <a:xfrm>
            <a:off x="8365064" y="1075267"/>
            <a:ext cx="3386667" cy="4222045"/>
            <a:chOff x="8365064" y="1075267"/>
            <a:chExt cx="3386667" cy="4222045"/>
          </a:xfrm>
        </p:grpSpPr>
        <p:sp>
          <p:nvSpPr>
            <p:cNvPr id="127" name="Box">
              <a:extLst>
                <a:ext uri="{FF2B5EF4-FFF2-40B4-BE49-F238E27FC236}">
                  <a16:creationId xmlns:a16="http://schemas.microsoft.com/office/drawing/2014/main" id="{8DA90EAD-A71D-264B-9A9F-211218222FE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Commercialization of the first SU, chlorsulfuron in cereals, signaled start of a trend toward highly active, ultra-low application rate herbicides (as low as 2 g AI/ha). Additional SU herbicides were subsequently introduced for most major crops, and further </a:t>
              </a:r>
              <a:br>
                <a:rPr lang="en-US" sz="1400" dirty="0">
                  <a:solidFill>
                    <a:schemeClr val="tx1">
                      <a:lumMod val="75000"/>
                      <a:lumOff val="25000"/>
                    </a:schemeClr>
                  </a:solidFill>
                </a:rPr>
              </a:br>
              <a:r>
                <a:rPr lang="en-US" sz="1400" dirty="0">
                  <a:solidFill>
                    <a:schemeClr val="tx1">
                      <a:lumMod val="75000"/>
                      <a:lumOff val="25000"/>
                    </a:schemeClr>
                  </a:solidFill>
                </a:rPr>
                <a:t>classes of herbicides with reduced environmental loadings have followed.</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6"/>
                </a:rPr>
                <a:t>https://pubs.acs.org/doi/abs/10.1021/bk-1991-0443.ch002</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128" name="done">
              <a:extLst>
                <a:ext uri="{FF2B5EF4-FFF2-40B4-BE49-F238E27FC236}">
                  <a16:creationId xmlns:a16="http://schemas.microsoft.com/office/drawing/2014/main" id="{C6FFF39C-FE31-C241-B253-3EAF15D78E1B}"/>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3" name="1982 Gold Box ">
            <a:extLst>
              <a:ext uri="{FF2B5EF4-FFF2-40B4-BE49-F238E27FC236}">
                <a16:creationId xmlns:a16="http://schemas.microsoft.com/office/drawing/2014/main" id="{CCAB4CB1-BFCA-4C45-8244-01B9CDFE72B6}"/>
              </a:ext>
            </a:extLst>
          </p:cNvPr>
          <p:cNvGrpSpPr/>
          <p:nvPr/>
        </p:nvGrpSpPr>
        <p:grpSpPr>
          <a:xfrm>
            <a:off x="8365064" y="1075267"/>
            <a:ext cx="3386667" cy="4222045"/>
            <a:chOff x="8365064" y="1075267"/>
            <a:chExt cx="3386667" cy="4222045"/>
          </a:xfrm>
        </p:grpSpPr>
        <p:sp>
          <p:nvSpPr>
            <p:cNvPr id="144" name="1985 Orange Box">
              <a:extLst>
                <a:ext uri="{FF2B5EF4-FFF2-40B4-BE49-F238E27FC236}">
                  <a16:creationId xmlns:a16="http://schemas.microsoft.com/office/drawing/2014/main" id="{2CE8A2F4-1837-C648-B67B-57109A194B92}"/>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AGRO publishes both ACS Symposium Series and reference books; AGRO receives royalties as a resource to fund future symposium. From 1983 to 1985, 15 books were published.  Many more follow in later years.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https://pubs.acs.org/doi/pdf/10.1021/jf0115286</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145" name="done">
              <a:extLst>
                <a:ext uri="{FF2B5EF4-FFF2-40B4-BE49-F238E27FC236}">
                  <a16:creationId xmlns:a16="http://schemas.microsoft.com/office/drawing/2014/main" id="{039AC360-7440-434E-8DDA-CF9DEE20E33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04" name="1982 Teal Box">
            <a:extLst>
              <a:ext uri="{FF2B5EF4-FFF2-40B4-BE49-F238E27FC236}">
                <a16:creationId xmlns:a16="http://schemas.microsoft.com/office/drawing/2014/main" id="{C856F670-9621-4243-8F23-218EBE884AC1}"/>
              </a:ext>
            </a:extLst>
          </p:cNvPr>
          <p:cNvGrpSpPr/>
          <p:nvPr/>
        </p:nvGrpSpPr>
        <p:grpSpPr>
          <a:xfrm>
            <a:off x="8365064" y="1075267"/>
            <a:ext cx="3386667" cy="4222045"/>
            <a:chOff x="8365064" y="1075267"/>
            <a:chExt cx="3386667" cy="4222045"/>
          </a:xfrm>
        </p:grpSpPr>
        <p:sp>
          <p:nvSpPr>
            <p:cNvPr id="105" name="Box">
              <a:extLst>
                <a:ext uri="{FF2B5EF4-FFF2-40B4-BE49-F238E27FC236}">
                  <a16:creationId xmlns:a16="http://schemas.microsoft.com/office/drawing/2014/main" id="{C9E2701B-F464-7D4E-8954-E4F8F97CCC9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200" dirty="0">
                  <a:solidFill>
                    <a:schemeClr val="tx1">
                      <a:lumMod val="75000"/>
                      <a:lumOff val="25000"/>
                    </a:schemeClr>
                  </a:solidFill>
                </a:rPr>
                <a:t>Databases were developed to store and search acquired data from analytical runs.  Sophistication and capabilities expanded as the computers developed.  In 1982 the first generation of LIMS was introduced in the form of a single centralized minicomputer, which offered the first opportunity to automate reporting tools. Relational data-bases, client/server architecture with improved data processing, remote access,  wireless networking capabilities, </a:t>
              </a:r>
              <a:r>
                <a:rPr lang="en-US" sz="1200" dirty="0" err="1">
                  <a:solidFill>
                    <a:schemeClr val="tx1">
                      <a:lumMod val="75000"/>
                      <a:lumOff val="25000"/>
                    </a:schemeClr>
                  </a:solidFill>
                </a:rPr>
                <a:t>georefer-encing</a:t>
              </a:r>
              <a:r>
                <a:rPr lang="en-US" sz="1200" dirty="0">
                  <a:solidFill>
                    <a:schemeClr val="tx1">
                      <a:lumMod val="75000"/>
                      <a:lumOff val="25000"/>
                    </a:schemeClr>
                  </a:solidFill>
                </a:rPr>
                <a:t> of samples,  adoption of XML standards and automated reporting were advancements over the years.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7"/>
                </a:rPr>
                <a:t>https://www.sciencedirect.com/science/article/abs/pii/1381141X9500024K?via%3Dihub</a:t>
              </a:r>
              <a:endParaRPr lang="en-US" sz="1050" dirty="0">
                <a:solidFill>
                  <a:schemeClr val="tx1">
                    <a:lumMod val="75000"/>
                    <a:lumOff val="25000"/>
                  </a:schemeClr>
                </a:solidFill>
              </a:endParaRPr>
            </a:p>
            <a:p>
              <a:endParaRPr lang="en-US" dirty="0"/>
            </a:p>
          </p:txBody>
        </p:sp>
        <p:sp>
          <p:nvSpPr>
            <p:cNvPr id="106" name="done">
              <a:extLst>
                <a:ext uri="{FF2B5EF4-FFF2-40B4-BE49-F238E27FC236}">
                  <a16:creationId xmlns:a16="http://schemas.microsoft.com/office/drawing/2014/main" id="{8E879567-7E75-EA4B-BEFB-2D5E8EFD045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66" name="1985 Orange Box">
            <a:extLst>
              <a:ext uri="{FF2B5EF4-FFF2-40B4-BE49-F238E27FC236}">
                <a16:creationId xmlns:a16="http://schemas.microsoft.com/office/drawing/2014/main" id="{210ECEFC-C328-F445-9F01-CE26A3B5F8A6}"/>
              </a:ext>
            </a:extLst>
          </p:cNvPr>
          <p:cNvGrpSpPr/>
          <p:nvPr/>
        </p:nvGrpSpPr>
        <p:grpSpPr>
          <a:xfrm>
            <a:off x="8365064" y="1075267"/>
            <a:ext cx="3386667" cy="4222045"/>
            <a:chOff x="8365064" y="1075267"/>
            <a:chExt cx="3386667" cy="4222045"/>
          </a:xfrm>
        </p:grpSpPr>
        <p:sp>
          <p:nvSpPr>
            <p:cNvPr id="67" name="1985 Orange Box">
              <a:extLst>
                <a:ext uri="{FF2B5EF4-FFF2-40B4-BE49-F238E27FC236}">
                  <a16:creationId xmlns:a16="http://schemas.microsoft.com/office/drawing/2014/main" id="{6D2B225B-72C2-C042-8132-6D1A52A7B8D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CRP removes environmentally sensitive land from agricultural production and provides to farmers rental payment for that land.</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8"/>
                </a:rPr>
                <a:t>https://www.fsa.usda.gov/programs-and-services/conservation-programs/conservation-reserve-program/</a:t>
              </a:r>
              <a:endParaRPr lang="en-US" sz="1050" dirty="0">
                <a:solidFill>
                  <a:schemeClr val="tx1">
                    <a:lumMod val="75000"/>
                    <a:lumOff val="25000"/>
                  </a:schemeClr>
                </a:solidFill>
              </a:endParaRPr>
            </a:p>
            <a:p>
              <a:endParaRPr lang="en-US" dirty="0"/>
            </a:p>
          </p:txBody>
        </p:sp>
        <p:sp>
          <p:nvSpPr>
            <p:cNvPr id="68" name="done">
              <a:extLst>
                <a:ext uri="{FF2B5EF4-FFF2-40B4-BE49-F238E27FC236}">
                  <a16:creationId xmlns:a16="http://schemas.microsoft.com/office/drawing/2014/main" id="{EEF92482-EAFC-F843-AED1-1BFDFEA4FEA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69" name="1985 Gold Box">
            <a:extLst>
              <a:ext uri="{FF2B5EF4-FFF2-40B4-BE49-F238E27FC236}">
                <a16:creationId xmlns:a16="http://schemas.microsoft.com/office/drawing/2014/main" id="{264C870B-C908-654D-B93A-62A8E43833F2}"/>
              </a:ext>
            </a:extLst>
          </p:cNvPr>
          <p:cNvGrpSpPr/>
          <p:nvPr/>
        </p:nvGrpSpPr>
        <p:grpSpPr>
          <a:xfrm>
            <a:off x="8365064" y="1075267"/>
            <a:ext cx="3386667" cy="4222045"/>
            <a:chOff x="8365064" y="1075267"/>
            <a:chExt cx="3386667" cy="4222045"/>
          </a:xfrm>
        </p:grpSpPr>
        <p:sp>
          <p:nvSpPr>
            <p:cNvPr id="70" name="1985 Orange Box">
              <a:extLst>
                <a:ext uri="{FF2B5EF4-FFF2-40B4-BE49-F238E27FC236}">
                  <a16:creationId xmlns:a16="http://schemas.microsoft.com/office/drawing/2014/main" id="{DBA7A81E-8A30-D14E-B73C-AC5C5B56302A}"/>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Broader name covers chemical and new approaches to pest control plus biotechnology.</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https://pubs.acs.org/doi/pdf/10.1021/jf0115286</a:t>
              </a:r>
              <a:endParaRPr lang="en-US" sz="1050" dirty="0">
                <a:solidFill>
                  <a:schemeClr val="tx1">
                    <a:lumMod val="75000"/>
                    <a:lumOff val="25000"/>
                  </a:schemeClr>
                </a:solidFill>
              </a:endParaRPr>
            </a:p>
            <a:p>
              <a:endParaRPr lang="en-US" dirty="0"/>
            </a:p>
          </p:txBody>
        </p:sp>
        <p:sp>
          <p:nvSpPr>
            <p:cNvPr id="71" name="done">
              <a:extLst>
                <a:ext uri="{FF2B5EF4-FFF2-40B4-BE49-F238E27FC236}">
                  <a16:creationId xmlns:a16="http://schemas.microsoft.com/office/drawing/2014/main" id="{7BB3C121-2152-C14A-A96A-59AFABD050B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6" name="1985 Gold Box 2">
            <a:extLst>
              <a:ext uri="{FF2B5EF4-FFF2-40B4-BE49-F238E27FC236}">
                <a16:creationId xmlns:a16="http://schemas.microsoft.com/office/drawing/2014/main" id="{00D5E620-6374-F344-8F1C-5FDDEC3E0C0D}"/>
              </a:ext>
            </a:extLst>
          </p:cNvPr>
          <p:cNvGrpSpPr/>
          <p:nvPr/>
        </p:nvGrpSpPr>
        <p:grpSpPr>
          <a:xfrm>
            <a:off x="8365064" y="1075267"/>
            <a:ext cx="3386667" cy="4222045"/>
            <a:chOff x="8365064" y="1075267"/>
            <a:chExt cx="3386667" cy="4222045"/>
          </a:xfrm>
        </p:grpSpPr>
        <p:sp>
          <p:nvSpPr>
            <p:cNvPr id="147" name="1985 Orange Box">
              <a:extLst>
                <a:ext uri="{FF2B5EF4-FFF2-40B4-BE49-F238E27FC236}">
                  <a16:creationId xmlns:a16="http://schemas.microsoft.com/office/drawing/2014/main" id="{7DFE15E5-65D8-D54A-97C2-8D146120B09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divisional award applies to predoctoral student or graduates of less than one year.</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AGRO History Document  1976-2001; </a:t>
              </a:r>
              <a:r>
                <a:rPr lang="en-US" sz="1050" dirty="0">
                  <a:solidFill>
                    <a:schemeClr val="tx1">
                      <a:lumMod val="75000"/>
                      <a:lumOff val="25000"/>
                    </a:schemeClr>
                  </a:solidFill>
                  <a:hlinkClick r:id="rId4"/>
                </a:rPr>
                <a:t>https://pubs.acs.org/doi/pdf/10.1021/jf0115286</a:t>
              </a:r>
              <a:endParaRPr lang="en-US" sz="1050" dirty="0">
                <a:solidFill>
                  <a:schemeClr val="tx1">
                    <a:lumMod val="75000"/>
                    <a:lumOff val="25000"/>
                  </a:schemeClr>
                </a:solidFill>
              </a:endParaRPr>
            </a:p>
            <a:p>
              <a:endParaRPr lang="en-US" dirty="0"/>
            </a:p>
          </p:txBody>
        </p:sp>
        <p:sp>
          <p:nvSpPr>
            <p:cNvPr id="148" name="done">
              <a:extLst>
                <a:ext uri="{FF2B5EF4-FFF2-40B4-BE49-F238E27FC236}">
                  <a16:creationId xmlns:a16="http://schemas.microsoft.com/office/drawing/2014/main" id="{02F89267-8B78-1349-BF3A-B4A3C58EEE1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11" name="1985 Teal Box">
            <a:extLst>
              <a:ext uri="{FF2B5EF4-FFF2-40B4-BE49-F238E27FC236}">
                <a16:creationId xmlns:a16="http://schemas.microsoft.com/office/drawing/2014/main" id="{1CD27361-14FD-2A42-A4C2-DA324C7B64CF}"/>
              </a:ext>
            </a:extLst>
          </p:cNvPr>
          <p:cNvGrpSpPr/>
          <p:nvPr/>
        </p:nvGrpSpPr>
        <p:grpSpPr>
          <a:xfrm>
            <a:off x="8365064" y="1075267"/>
            <a:ext cx="3386667" cy="4222045"/>
            <a:chOff x="8365064" y="1075267"/>
            <a:chExt cx="3386667" cy="4222045"/>
          </a:xfrm>
        </p:grpSpPr>
        <p:sp>
          <p:nvSpPr>
            <p:cNvPr id="112" name="Box">
              <a:extLst>
                <a:ext uri="{FF2B5EF4-FFF2-40B4-BE49-F238E27FC236}">
                  <a16:creationId xmlns:a16="http://schemas.microsoft.com/office/drawing/2014/main" id="{40BB09E8-C805-0043-86C1-7773413F7A74}"/>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HPLC becomes a standard technique for detection of residues as well as characterization of actives with ever improving column separation and detectors from UV and fluorescence, electrochemical to mass spectrometers in 1990s.</a:t>
              </a:r>
            </a:p>
            <a:p>
              <a:r>
                <a:rPr lang="en-US" sz="1050" b="1" dirty="0">
                  <a:solidFill>
                    <a:schemeClr val="tx1">
                      <a:lumMod val="75000"/>
                      <a:lumOff val="25000"/>
                    </a:schemeClr>
                  </a:solidFill>
                </a:rPr>
                <a:t>Source:  </a:t>
              </a:r>
              <a:r>
                <a:rPr lang="en-US" sz="1050" dirty="0">
                  <a:solidFill>
                    <a:schemeClr val="tx1">
                      <a:lumMod val="75000"/>
                      <a:lumOff val="25000"/>
                    </a:schemeClr>
                  </a:solidFill>
                </a:rPr>
                <a:t>Member Expertise</a:t>
              </a:r>
              <a:endParaRPr lang="en-US" sz="1050" b="1" dirty="0">
                <a:solidFill>
                  <a:schemeClr val="tx1">
                    <a:lumMod val="75000"/>
                    <a:lumOff val="25000"/>
                  </a:schemeClr>
                </a:solidFill>
              </a:endParaRPr>
            </a:p>
          </p:txBody>
        </p:sp>
        <p:sp>
          <p:nvSpPr>
            <p:cNvPr id="113" name="done">
              <a:extLst>
                <a:ext uri="{FF2B5EF4-FFF2-40B4-BE49-F238E27FC236}">
                  <a16:creationId xmlns:a16="http://schemas.microsoft.com/office/drawing/2014/main" id="{A7B102B0-0872-A040-AA5D-0AC35799EDB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72" name="legend">
            <a:extLst>
              <a:ext uri="{FF2B5EF4-FFF2-40B4-BE49-F238E27FC236}">
                <a16:creationId xmlns:a16="http://schemas.microsoft.com/office/drawing/2014/main" id="{4E0E33BF-6AD7-4F4F-A825-4F56D4A363D6}"/>
              </a:ext>
            </a:extLst>
          </p:cNvPr>
          <p:cNvGrpSpPr/>
          <p:nvPr/>
        </p:nvGrpSpPr>
        <p:grpSpPr>
          <a:xfrm>
            <a:off x="1077351" y="5745011"/>
            <a:ext cx="8895576" cy="256480"/>
            <a:chOff x="1077351" y="5745011"/>
            <a:chExt cx="8895576" cy="256480"/>
          </a:xfrm>
        </p:grpSpPr>
        <p:grpSp>
          <p:nvGrpSpPr>
            <p:cNvPr id="73" name="legend green">
              <a:extLst>
                <a:ext uri="{FF2B5EF4-FFF2-40B4-BE49-F238E27FC236}">
                  <a16:creationId xmlns:a16="http://schemas.microsoft.com/office/drawing/2014/main" id="{629D4AA5-D226-F742-A95D-2FE0D3BF6891}"/>
                </a:ext>
              </a:extLst>
            </p:cNvPr>
            <p:cNvGrpSpPr/>
            <p:nvPr/>
          </p:nvGrpSpPr>
          <p:grpSpPr>
            <a:xfrm>
              <a:off x="1077351" y="5745011"/>
              <a:ext cx="1557565" cy="256480"/>
              <a:chOff x="1280551" y="5745011"/>
              <a:chExt cx="1557565" cy="256480"/>
            </a:xfrm>
          </p:grpSpPr>
          <p:sp>
            <p:nvSpPr>
              <p:cNvPr id="98" name="Oval 97">
                <a:extLst>
                  <a:ext uri="{FF2B5EF4-FFF2-40B4-BE49-F238E27FC236}">
                    <a16:creationId xmlns:a16="http://schemas.microsoft.com/office/drawing/2014/main" id="{AA05A922-4F66-5742-967F-537B44476EA7}"/>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extBox 98">
                <a:extLst>
                  <a:ext uri="{FF2B5EF4-FFF2-40B4-BE49-F238E27FC236}">
                    <a16:creationId xmlns:a16="http://schemas.microsoft.com/office/drawing/2014/main" id="{F1A5D50D-AAB1-2B4C-ADC8-FD11D48E5FCB}"/>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74" name="Group 73">
              <a:extLst>
                <a:ext uri="{FF2B5EF4-FFF2-40B4-BE49-F238E27FC236}">
                  <a16:creationId xmlns:a16="http://schemas.microsoft.com/office/drawing/2014/main" id="{AF72C187-4860-804F-A4CD-5444B689F158}"/>
                </a:ext>
              </a:extLst>
            </p:cNvPr>
            <p:cNvGrpSpPr/>
            <p:nvPr/>
          </p:nvGrpSpPr>
          <p:grpSpPr>
            <a:xfrm>
              <a:off x="2914225" y="5745011"/>
              <a:ext cx="1557565" cy="256480"/>
              <a:chOff x="2914225" y="5745011"/>
              <a:chExt cx="1557565" cy="256480"/>
            </a:xfrm>
          </p:grpSpPr>
          <p:sp>
            <p:nvSpPr>
              <p:cNvPr id="96" name="Oval 95">
                <a:extLst>
                  <a:ext uri="{FF2B5EF4-FFF2-40B4-BE49-F238E27FC236}">
                    <a16:creationId xmlns:a16="http://schemas.microsoft.com/office/drawing/2014/main" id="{BB24DBDD-638A-E14D-853A-4E95782AF048}"/>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F4A3120D-EF19-A14E-A929-9A528D7F1EAE}"/>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87" name="legend yellow">
              <a:extLst>
                <a:ext uri="{FF2B5EF4-FFF2-40B4-BE49-F238E27FC236}">
                  <a16:creationId xmlns:a16="http://schemas.microsoft.com/office/drawing/2014/main" id="{C59674BD-3B03-1F40-988C-B6323E33DE12}"/>
                </a:ext>
              </a:extLst>
            </p:cNvPr>
            <p:cNvGrpSpPr/>
            <p:nvPr/>
          </p:nvGrpSpPr>
          <p:grpSpPr>
            <a:xfrm>
              <a:off x="4747205" y="5768476"/>
              <a:ext cx="1557565" cy="209550"/>
              <a:chOff x="4950405" y="5768476"/>
              <a:chExt cx="1557565" cy="209550"/>
            </a:xfrm>
          </p:grpSpPr>
          <p:sp>
            <p:nvSpPr>
              <p:cNvPr id="94" name="Oval 93">
                <a:extLst>
                  <a:ext uri="{FF2B5EF4-FFF2-40B4-BE49-F238E27FC236}">
                    <a16:creationId xmlns:a16="http://schemas.microsoft.com/office/drawing/2014/main" id="{9473352E-EFA3-9F4E-836B-B211D4023B4D}"/>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a:extLst>
                  <a:ext uri="{FF2B5EF4-FFF2-40B4-BE49-F238E27FC236}">
                    <a16:creationId xmlns:a16="http://schemas.microsoft.com/office/drawing/2014/main" id="{518A4A9E-BAA3-704C-8567-C1C62548DAB0}"/>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88" name="Group 87">
              <a:extLst>
                <a:ext uri="{FF2B5EF4-FFF2-40B4-BE49-F238E27FC236}">
                  <a16:creationId xmlns:a16="http://schemas.microsoft.com/office/drawing/2014/main" id="{8B919110-C0FA-C141-AE50-F7FCCD2E8D96}"/>
                </a:ext>
              </a:extLst>
            </p:cNvPr>
            <p:cNvGrpSpPr/>
            <p:nvPr/>
          </p:nvGrpSpPr>
          <p:grpSpPr>
            <a:xfrm>
              <a:off x="6587327" y="5745011"/>
              <a:ext cx="1557565" cy="256480"/>
              <a:chOff x="6587327" y="5745011"/>
              <a:chExt cx="1557565" cy="256480"/>
            </a:xfrm>
          </p:grpSpPr>
          <p:sp>
            <p:nvSpPr>
              <p:cNvPr id="92" name="Oval 91">
                <a:extLst>
                  <a:ext uri="{FF2B5EF4-FFF2-40B4-BE49-F238E27FC236}">
                    <a16:creationId xmlns:a16="http://schemas.microsoft.com/office/drawing/2014/main" id="{593E6463-9096-F741-9806-448EA80798DA}"/>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TextBox 92">
                <a:extLst>
                  <a:ext uri="{FF2B5EF4-FFF2-40B4-BE49-F238E27FC236}">
                    <a16:creationId xmlns:a16="http://schemas.microsoft.com/office/drawing/2014/main" id="{DD46F14C-C5E3-1243-B1E6-36B5C8D43C2E}"/>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89" name="legend dk blue">
              <a:extLst>
                <a:ext uri="{FF2B5EF4-FFF2-40B4-BE49-F238E27FC236}">
                  <a16:creationId xmlns:a16="http://schemas.microsoft.com/office/drawing/2014/main" id="{15DEED06-7C63-114C-AE8C-C7BD20B62447}"/>
                </a:ext>
              </a:extLst>
            </p:cNvPr>
            <p:cNvGrpSpPr/>
            <p:nvPr/>
          </p:nvGrpSpPr>
          <p:grpSpPr>
            <a:xfrm>
              <a:off x="8415362" y="5768476"/>
              <a:ext cx="1557565" cy="209550"/>
              <a:chOff x="8568556" y="5768476"/>
              <a:chExt cx="1557565" cy="209550"/>
            </a:xfrm>
          </p:grpSpPr>
          <p:sp>
            <p:nvSpPr>
              <p:cNvPr id="90" name="Oval 89">
                <a:extLst>
                  <a:ext uri="{FF2B5EF4-FFF2-40B4-BE49-F238E27FC236}">
                    <a16:creationId xmlns:a16="http://schemas.microsoft.com/office/drawing/2014/main" id="{D3F8D98D-AFB0-6A48-867D-D274D7052901}"/>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90">
                <a:extLst>
                  <a:ext uri="{FF2B5EF4-FFF2-40B4-BE49-F238E27FC236}">
                    <a16:creationId xmlns:a16="http://schemas.microsoft.com/office/drawing/2014/main" id="{B06355A2-7D24-9B45-A7DD-2522060E8E5A}"/>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325345092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9"/>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childTnLst>
                                </p:cTn>
                              </p:par>
                            </p:childTnLst>
                          </p:cTn>
                        </p:par>
                      </p:childTnLst>
                    </p:cTn>
                  </p:par>
                </p:childTnLst>
              </p:cTn>
              <p:nextCondLst>
                <p:cond evt="onClick" delay="0">
                  <p:tgtEl>
                    <p:spTgt spid="129"/>
                  </p:tgtEl>
                </p:cond>
              </p:nextCondLst>
            </p:seq>
            <p:seq concurrent="1" nextAc="seek">
              <p:cTn id="7" restart="whenNotActive" fill="hold" evtFilter="cancelBubble" nodeType="interactiveSeq">
                <p:stCondLst>
                  <p:cond evt="onClick" delay="0">
                    <p:tgtEl>
                      <p:spTgt spid="13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12" restart="whenNotActive" fill="hold" evtFilter="cancelBubble" nodeType="interactiveSeq">
                <p:stCondLst>
                  <p:cond evt="onClick" delay="0">
                    <p:tgtEl>
                      <p:spTgt spid="47"/>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47"/>
                  </p:tgtEl>
                </p:cond>
              </p:nextCondLst>
            </p:seq>
            <p:seq concurrent="1" nextAc="seek">
              <p:cTn id="17" restart="whenNotActive" fill="hold" evtFilter="cancelBubble" nodeType="interactiveSeq">
                <p:stCondLst>
                  <p:cond evt="onClick" delay="0">
                    <p:tgtEl>
                      <p:spTgt spid="25"/>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2" restart="whenNotActive" fill="hold" evtFilter="cancelBubble" nodeType="interactiveSeq">
                <p:stCondLst>
                  <p:cond evt="onClick" delay="0">
                    <p:tgtEl>
                      <p:spTgt spid="51"/>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6"/>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27" restart="whenNotActive" fill="hold" evtFilter="cancelBubble" nodeType="interactiveSeq">
                <p:stCondLst>
                  <p:cond evt="onClick" delay="0">
                    <p:tgtEl>
                      <p:spTgt spid="136"/>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2" restart="whenNotActive" fill="hold" evtFilter="cancelBubble" nodeType="interactiveSeq">
                <p:stCondLst>
                  <p:cond evt="onClick" delay="0">
                    <p:tgtEl>
                      <p:spTgt spid="114"/>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9"/>
                                        </p:tgtEl>
                                        <p:attrNameLst>
                                          <p:attrName>style.visibility</p:attrName>
                                        </p:attrNameLst>
                                      </p:cBhvr>
                                      <p:to>
                                        <p:strVal val="visible"/>
                                      </p:to>
                                    </p:set>
                                  </p:childTnLst>
                                </p:cTn>
                              </p:par>
                            </p:childTnLst>
                          </p:cTn>
                        </p:par>
                      </p:childTnLst>
                    </p:cTn>
                  </p:par>
                </p:childTnLst>
              </p:cTn>
              <p:nextCondLst>
                <p:cond evt="onClick" delay="0">
                  <p:tgtEl>
                    <p:spTgt spid="114"/>
                  </p:tgtEl>
                </p:cond>
              </p:nextCondLst>
            </p:seq>
            <p:seq concurrent="1" nextAc="seek">
              <p:cTn id="37" restart="whenNotActive" fill="hold" evtFilter="cancelBubble" nodeType="interactiveSeq">
                <p:stCondLst>
                  <p:cond evt="onClick" delay="0">
                    <p:tgtEl>
                      <p:spTgt spid="11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119"/>
                                        </p:tgtEl>
                                        <p:attrNameLst>
                                          <p:attrName>style.visibility</p:attrName>
                                        </p:attrNameLst>
                                      </p:cBhvr>
                                      <p:to>
                                        <p:strVal val="hidden"/>
                                      </p:to>
                                    </p:set>
                                  </p:childTnLst>
                                </p:cTn>
                              </p:par>
                            </p:childTnLst>
                          </p:cTn>
                        </p:par>
                      </p:childTnLst>
                    </p:cTn>
                  </p:par>
                </p:childTnLst>
              </p:cTn>
              <p:nextCondLst>
                <p:cond evt="onClick" delay="0">
                  <p:tgtEl>
                    <p:spTgt spid="119"/>
                  </p:tgtEl>
                </p:cond>
              </p:nextCondLst>
            </p:seq>
            <p:seq concurrent="1" nextAc="seek">
              <p:cTn id="42" restart="whenNotActive" fill="hold" evtFilter="cancelBubble" nodeType="interactiveSeq">
                <p:stCondLst>
                  <p:cond evt="onClick" delay="0">
                    <p:tgtEl>
                      <p:spTgt spid="122"/>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6"/>
                                        </p:tgtEl>
                                        <p:attrNameLst>
                                          <p:attrName>style.visibility</p:attrName>
                                        </p:attrNameLst>
                                      </p:cBhvr>
                                      <p:to>
                                        <p:strVal val="visible"/>
                                      </p:to>
                                    </p:set>
                                  </p:childTnLst>
                                </p:cTn>
                              </p:par>
                            </p:childTnLst>
                          </p:cTn>
                        </p:par>
                      </p:childTnLst>
                    </p:cTn>
                  </p:par>
                </p:childTnLst>
              </p:cTn>
              <p:nextCondLst>
                <p:cond evt="onClick" delay="0">
                  <p:tgtEl>
                    <p:spTgt spid="122"/>
                  </p:tgtEl>
                </p:cond>
              </p:nextCondLst>
            </p:seq>
            <p:seq concurrent="1" nextAc="seek">
              <p:cTn id="47" restart="whenNotActive" fill="hold" evtFilter="cancelBubble" nodeType="interactiveSeq">
                <p:stCondLst>
                  <p:cond evt="onClick" delay="0">
                    <p:tgtEl>
                      <p:spTgt spid="126"/>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52" restart="whenNotActive" fill="hold" evtFilter="cancelBubble" nodeType="interactiveSeq">
                <p:stCondLst>
                  <p:cond evt="onClick" delay="0">
                    <p:tgtEl>
                      <p:spTgt spid="137"/>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43"/>
                                        </p:tgtEl>
                                        <p:attrNameLst>
                                          <p:attrName>style.visibility</p:attrName>
                                        </p:attrNameLst>
                                      </p:cBhvr>
                                      <p:to>
                                        <p:strVal val="visible"/>
                                      </p:to>
                                    </p:set>
                                  </p:childTnLst>
                                </p:cTn>
                              </p:par>
                            </p:childTnLst>
                          </p:cTn>
                        </p:par>
                      </p:childTnLst>
                    </p:cTn>
                  </p:par>
                </p:childTnLst>
              </p:cTn>
              <p:nextCondLst>
                <p:cond evt="onClick" delay="0">
                  <p:tgtEl>
                    <p:spTgt spid="137"/>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00"/>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4"/>
                                        </p:tgtEl>
                                        <p:attrNameLst>
                                          <p:attrName>style.visibility</p:attrName>
                                        </p:attrNameLst>
                                      </p:cBhvr>
                                      <p:to>
                                        <p:strVal val="visible"/>
                                      </p:to>
                                    </p:set>
                                  </p:childTnLst>
                                </p:cTn>
                              </p:par>
                            </p:childTnLst>
                          </p:cTn>
                        </p:par>
                      </p:childTnLst>
                    </p:cTn>
                  </p:par>
                </p:childTnLst>
              </p:cTn>
              <p:nextCondLst>
                <p:cond evt="onClick" delay="0">
                  <p:tgtEl>
                    <p:spTgt spid="100"/>
                  </p:tgtEl>
                </p:cond>
              </p:nextCondLst>
            </p:seq>
            <p:seq concurrent="1" nextAc="seek">
              <p:cTn id="67" restart="whenNotActive" fill="hold" evtFilter="cancelBubble" nodeType="interactiveSeq">
                <p:stCondLst>
                  <p:cond evt="onClick" delay="0">
                    <p:tgtEl>
                      <p:spTgt spid="10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104"/>
                                        </p:tgtEl>
                                        <p:attrNameLst>
                                          <p:attrName>style.visibility</p:attrName>
                                        </p:attrNameLst>
                                      </p:cBhvr>
                                      <p:to>
                                        <p:strVal val="hidden"/>
                                      </p:to>
                                    </p:set>
                                  </p:childTnLst>
                                </p:cTn>
                              </p:par>
                            </p:childTnLst>
                          </p:cTn>
                        </p:par>
                      </p:childTnLst>
                    </p:cTn>
                  </p:par>
                </p:childTnLst>
              </p:cTn>
              <p:nextCondLst>
                <p:cond evt="onClick" delay="0">
                  <p:tgtEl>
                    <p:spTgt spid="104"/>
                  </p:tgtEl>
                </p:cond>
              </p:nextCondLst>
            </p:seq>
            <p:seq concurrent="1" nextAc="seek">
              <p:cTn id="72" restart="whenNotActive" fill="hold" evtFilter="cancelBubble" nodeType="interactiveSeq">
                <p:stCondLst>
                  <p:cond evt="onClick" delay="0">
                    <p:tgtEl>
                      <p:spTgt spid="83"/>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66"/>
                                        </p:tgtEl>
                                        <p:attrNameLst>
                                          <p:attrName>style.visibility</p:attrName>
                                        </p:attrNameLst>
                                      </p:cBhvr>
                                      <p:to>
                                        <p:strVal val="visible"/>
                                      </p:to>
                                    </p:set>
                                  </p:childTnLst>
                                </p:cTn>
                              </p:par>
                            </p:childTnLst>
                          </p:cTn>
                        </p:par>
                      </p:childTnLst>
                    </p:cTn>
                  </p:par>
                </p:childTnLst>
              </p:cTn>
              <p:nextCondLst>
                <p:cond evt="onClick" delay="0">
                  <p:tgtEl>
                    <p:spTgt spid="83"/>
                  </p:tgtEl>
                </p:cond>
              </p:nextCondLst>
            </p:seq>
            <p:seq concurrent="1" nextAc="seek">
              <p:cTn id="77" restart="whenNotActive" fill="hold" evtFilter="cancelBubble" nodeType="interactiveSeq">
                <p:stCondLst>
                  <p:cond evt="onClick" delay="0">
                    <p:tgtEl>
                      <p:spTgt spid="66"/>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66"/>
                                        </p:tgtEl>
                                        <p:attrNameLst>
                                          <p:attrName>style.visibility</p:attrName>
                                        </p:attrNameLst>
                                      </p:cBhvr>
                                      <p:to>
                                        <p:strVal val="hidden"/>
                                      </p:to>
                                    </p:set>
                                  </p:childTnLst>
                                </p:cTn>
                              </p:par>
                            </p:childTnLst>
                          </p:cTn>
                        </p:par>
                      </p:childTnLst>
                    </p:cTn>
                  </p:par>
                </p:childTnLst>
              </p:cTn>
              <p:nextCondLst>
                <p:cond evt="onClick" delay="0">
                  <p:tgtEl>
                    <p:spTgt spid="66"/>
                  </p:tgtEl>
                </p:cond>
              </p:nextCondLst>
            </p:seq>
            <p:seq concurrent="1" nextAc="seek">
              <p:cTn id="82" restart="whenNotActive" fill="hold" evtFilter="cancelBubble" nodeType="interactiveSeq">
                <p:stCondLst>
                  <p:cond evt="onClick" delay="0">
                    <p:tgtEl>
                      <p:spTgt spid="79"/>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69"/>
                                        </p:tgtEl>
                                        <p:attrNameLst>
                                          <p:attrName>style.visibility</p:attrName>
                                        </p:attrNameLst>
                                      </p:cBhvr>
                                      <p:to>
                                        <p:strVal val="visible"/>
                                      </p:to>
                                    </p:set>
                                  </p:childTnLst>
                                </p:cTn>
                              </p:par>
                            </p:childTnLst>
                          </p:cTn>
                        </p:par>
                      </p:childTnLst>
                    </p:cTn>
                  </p:par>
                </p:childTnLst>
              </p:cTn>
              <p:nextCondLst>
                <p:cond evt="onClick" delay="0">
                  <p:tgtEl>
                    <p:spTgt spid="79"/>
                  </p:tgtEl>
                </p:cond>
              </p:nextCondLst>
            </p:seq>
            <p:seq concurrent="1" nextAc="seek">
              <p:cTn id="87" restart="whenNotActive" fill="hold" evtFilter="cancelBubble" nodeType="interactiveSeq">
                <p:stCondLst>
                  <p:cond evt="onClick" delay="0">
                    <p:tgtEl>
                      <p:spTgt spid="6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69"/>
                                        </p:tgtEl>
                                        <p:attrNameLst>
                                          <p:attrName>style.visibility</p:attrName>
                                        </p:attrNameLst>
                                      </p:cBhvr>
                                      <p:to>
                                        <p:strVal val="hidden"/>
                                      </p:to>
                                    </p:set>
                                  </p:childTnLst>
                                </p:cTn>
                              </p:par>
                            </p:childTnLst>
                          </p:cTn>
                        </p:par>
                      </p:childTnLst>
                    </p:cTn>
                  </p:par>
                </p:childTnLst>
              </p:cTn>
              <p:nextCondLst>
                <p:cond evt="onClick" delay="0">
                  <p:tgtEl>
                    <p:spTgt spid="69"/>
                  </p:tgtEl>
                </p:cond>
              </p:nextCondLst>
            </p:seq>
            <p:seq concurrent="1" nextAc="seek">
              <p:cTn id="92" restart="whenNotActive" fill="hold" evtFilter="cancelBubble" nodeType="interactiveSeq">
                <p:stCondLst>
                  <p:cond evt="onClick" delay="0">
                    <p:tgtEl>
                      <p:spTgt spid="75"/>
                    </p:tgtEl>
                  </p:cond>
                </p:stCondLst>
                <p:endSync evt="end" delay="0">
                  <p:rtn val="all"/>
                </p:endSync>
                <p:childTnLst>
                  <p:par>
                    <p:cTn id="93" fill="hold">
                      <p:stCondLst>
                        <p:cond delay="0"/>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146"/>
                                        </p:tgtEl>
                                        <p:attrNameLst>
                                          <p:attrName>style.visibility</p:attrName>
                                        </p:attrNameLst>
                                      </p:cBhvr>
                                      <p:to>
                                        <p:strVal val="visible"/>
                                      </p:to>
                                    </p:set>
                                  </p:childTnLst>
                                </p:cTn>
                              </p:par>
                            </p:childTnLst>
                          </p:cTn>
                        </p:par>
                      </p:childTnLst>
                    </p:cTn>
                  </p:par>
                </p:childTnLst>
              </p:cTn>
              <p:nextCondLst>
                <p:cond evt="onClick" delay="0">
                  <p:tgtEl>
                    <p:spTgt spid="75"/>
                  </p:tgtEl>
                </p:cond>
              </p:nextCondLst>
            </p:seq>
            <p:seq concurrent="1" nextAc="seek">
              <p:cTn id="97" restart="whenNotActive" fill="hold" evtFilter="cancelBubble" nodeType="interactiveSeq">
                <p:stCondLst>
                  <p:cond evt="onClick" delay="0">
                    <p:tgtEl>
                      <p:spTgt spid="146"/>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102" restart="whenNotActive" fill="hold" evtFilter="cancelBubble" nodeType="interactiveSeq">
                <p:stCondLst>
                  <p:cond evt="onClick" delay="0">
                    <p:tgtEl>
                      <p:spTgt spid="107"/>
                    </p:tgtEl>
                  </p:cond>
                </p:stCondLst>
                <p:endSync evt="end" delay="0">
                  <p:rtn val="all"/>
                </p:endSync>
                <p:childTnLst>
                  <p:par>
                    <p:cTn id="103" fill="hold">
                      <p:stCondLst>
                        <p:cond delay="0"/>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111"/>
                                        </p:tgtEl>
                                        <p:attrNameLst>
                                          <p:attrName>style.visibility</p:attrName>
                                        </p:attrNameLst>
                                      </p:cBhvr>
                                      <p:to>
                                        <p:strVal val="visible"/>
                                      </p:to>
                                    </p:set>
                                  </p:childTnLst>
                                </p:cTn>
                              </p:par>
                            </p:childTnLst>
                          </p:cTn>
                        </p:par>
                      </p:childTnLst>
                    </p:cTn>
                  </p:par>
                </p:childTnLst>
              </p:cTn>
              <p:nextCondLst>
                <p:cond evt="onClick" delay="0">
                  <p:tgtEl>
                    <p:spTgt spid="107"/>
                  </p:tgtEl>
                </p:cond>
              </p:nextCondLst>
            </p:seq>
            <p:seq concurrent="1" nextAc="seek">
              <p:cTn id="107" restart="whenNotActive" fill="hold" evtFilter="cancelBubble" nodeType="interactiveSeq">
                <p:stCondLst>
                  <p:cond evt="onClick" delay="0">
                    <p:tgtEl>
                      <p:spTgt spid="1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1"/>
                                        </p:tgtEl>
                                        <p:attrNameLst>
                                          <p:attrName>style.visibility</p:attrName>
                                        </p:attrNameLst>
                                      </p:cBhvr>
                                      <p:to>
                                        <p:strVal val="hidden"/>
                                      </p:to>
                                    </p:set>
                                  </p:childTnLst>
                                </p:cTn>
                              </p:par>
                            </p:childTnLst>
                          </p:cTn>
                        </p:par>
                      </p:childTnLst>
                    </p:cTn>
                  </p:par>
                </p:childTnLst>
              </p:cTn>
              <p:nextCondLst>
                <p:cond evt="onClick" delay="0">
                  <p:tgtEl>
                    <p:spTgt spid="111"/>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15" name="overview button">
            <a:hlinkClick r:id="rId3" action="ppaction://hlinksldjump"/>
            <a:extLst>
              <a:ext uri="{FF2B5EF4-FFF2-40B4-BE49-F238E27FC236}">
                <a16:creationId xmlns:a16="http://schemas.microsoft.com/office/drawing/2014/main" id="{128DFDA2-9AC5-D14E-B61D-41F66B254136}"/>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vertical lines">
            <a:extLst>
              <a:ext uri="{FF2B5EF4-FFF2-40B4-BE49-F238E27FC236}">
                <a16:creationId xmlns:a16="http://schemas.microsoft.com/office/drawing/2014/main" id="{4A2F9796-4256-BA40-8C1F-BEA06EF4CED8}"/>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dates">
            <a:extLst>
              <a:ext uri="{FF2B5EF4-FFF2-40B4-BE49-F238E27FC236}">
                <a16:creationId xmlns:a16="http://schemas.microsoft.com/office/drawing/2014/main" id="{A31F02A9-C8DB-544C-913F-9891548FEB62}"/>
              </a:ext>
            </a:extLst>
          </p:cNvPr>
          <p:cNvGrpSpPr/>
          <p:nvPr/>
        </p:nvGrpSpPr>
        <p:grpSpPr>
          <a:xfrm>
            <a:off x="846197" y="539234"/>
            <a:ext cx="9831203" cy="369332"/>
            <a:chOff x="1049397" y="539234"/>
            <a:chExt cx="9831203" cy="369332"/>
          </a:xfrm>
        </p:grpSpPr>
        <p:sp>
          <p:nvSpPr>
            <p:cNvPr id="41" name="1985">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1985</a:t>
              </a:r>
            </a:p>
          </p:txBody>
        </p:sp>
        <p:sp>
          <p:nvSpPr>
            <p:cNvPr id="42" name="1986">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1986</a:t>
              </a:r>
            </a:p>
          </p:txBody>
        </p:sp>
        <p:sp>
          <p:nvSpPr>
            <p:cNvPr id="43" name="1987">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1987</a:t>
              </a:r>
            </a:p>
          </p:txBody>
        </p:sp>
        <p:sp>
          <p:nvSpPr>
            <p:cNvPr id="44" name="1988">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1988</a:t>
              </a:r>
            </a:p>
          </p:txBody>
        </p:sp>
        <p:sp>
          <p:nvSpPr>
            <p:cNvPr id="45" name="1989">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1989</a:t>
              </a:r>
            </a:p>
          </p:txBody>
        </p:sp>
        <p:sp>
          <p:nvSpPr>
            <p:cNvPr id="46" name="1990">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1990</a:t>
              </a:r>
            </a:p>
          </p:txBody>
        </p:sp>
      </p:grpSp>
      <p:grpSp>
        <p:nvGrpSpPr>
          <p:cNvPr id="250" name="1990 orange">
            <a:extLst>
              <a:ext uri="{FF2B5EF4-FFF2-40B4-BE49-F238E27FC236}">
                <a16:creationId xmlns:a16="http://schemas.microsoft.com/office/drawing/2014/main" id="{8BA825FD-9815-524E-86E7-CE1AFBF92151}"/>
              </a:ext>
            </a:extLst>
          </p:cNvPr>
          <p:cNvGrpSpPr/>
          <p:nvPr/>
        </p:nvGrpSpPr>
        <p:grpSpPr>
          <a:xfrm>
            <a:off x="10270837" y="1876103"/>
            <a:ext cx="1446829" cy="374461"/>
            <a:chOff x="10744200" y="2662872"/>
            <a:chExt cx="1446829" cy="374461"/>
          </a:xfrm>
        </p:grpSpPr>
        <p:sp>
          <p:nvSpPr>
            <p:cNvPr id="251" name="Oval 250">
              <a:extLst>
                <a:ext uri="{FF2B5EF4-FFF2-40B4-BE49-F238E27FC236}">
                  <a16:creationId xmlns:a16="http://schemas.microsoft.com/office/drawing/2014/main" id="{DB93D224-8F3F-A94B-8192-DA63E73C4602}"/>
                </a:ext>
              </a:extLst>
            </p:cNvPr>
            <p:cNvSpPr/>
            <p:nvPr/>
          </p:nvSpPr>
          <p:spPr>
            <a:xfrm>
              <a:off x="10744200"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TextBox 251">
              <a:extLst>
                <a:ext uri="{FF2B5EF4-FFF2-40B4-BE49-F238E27FC236}">
                  <a16:creationId xmlns:a16="http://schemas.microsoft.com/office/drawing/2014/main" id="{ACE314E6-8A47-4F4E-8175-B16014A1BB4B}"/>
                </a:ext>
              </a:extLst>
            </p:cNvPr>
            <p:cNvSpPr txBox="1"/>
            <p:nvPr/>
          </p:nvSpPr>
          <p:spPr>
            <a:xfrm>
              <a:off x="10820400" y="2662872"/>
              <a:ext cx="1370629" cy="374461"/>
            </a:xfrm>
            <a:prstGeom prst="rect">
              <a:avLst/>
            </a:prstGeom>
            <a:noFill/>
          </p:spPr>
          <p:txBody>
            <a:bodyPr wrap="square" lIns="182880" rtlCol="0">
              <a:spAutoFit/>
            </a:bodyPr>
            <a:lstStyle/>
            <a:p>
              <a:pPr>
                <a:lnSpc>
                  <a:spcPts val="1050"/>
                </a:lnSpc>
              </a:pPr>
              <a:r>
                <a:rPr lang="en-US" sz="1000" dirty="0"/>
                <a:t>Organic Foods Production Act</a:t>
              </a:r>
            </a:p>
          </p:txBody>
        </p:sp>
        <p:cxnSp>
          <p:nvCxnSpPr>
            <p:cNvPr id="253" name="Straight Connector 252">
              <a:extLst>
                <a:ext uri="{FF2B5EF4-FFF2-40B4-BE49-F238E27FC236}">
                  <a16:creationId xmlns:a16="http://schemas.microsoft.com/office/drawing/2014/main" id="{A998F998-21B9-0F42-8078-E18909E3B9BB}"/>
                </a:ext>
              </a:extLst>
            </p:cNvPr>
            <p:cNvCxnSpPr>
              <a:cxnSpLocks/>
            </p:cNvCxnSpPr>
            <p:nvPr/>
          </p:nvCxnSpPr>
          <p:spPr>
            <a:xfrm>
              <a:off x="10874375"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54" name="1990 gold">
            <a:extLst>
              <a:ext uri="{FF2B5EF4-FFF2-40B4-BE49-F238E27FC236}">
                <a16:creationId xmlns:a16="http://schemas.microsoft.com/office/drawing/2014/main" id="{8A0C6E06-2249-964D-9DB8-1622636CC22E}"/>
              </a:ext>
            </a:extLst>
          </p:cNvPr>
          <p:cNvGrpSpPr/>
          <p:nvPr/>
        </p:nvGrpSpPr>
        <p:grpSpPr>
          <a:xfrm>
            <a:off x="10270837" y="3429000"/>
            <a:ext cx="1446829" cy="656590"/>
            <a:chOff x="10744200" y="4191000"/>
            <a:chExt cx="1446829" cy="656590"/>
          </a:xfrm>
        </p:grpSpPr>
        <p:sp>
          <p:nvSpPr>
            <p:cNvPr id="255" name="Oval 254">
              <a:extLst>
                <a:ext uri="{FF2B5EF4-FFF2-40B4-BE49-F238E27FC236}">
                  <a16:creationId xmlns:a16="http://schemas.microsoft.com/office/drawing/2014/main" id="{8B3B0984-CE7F-1B4D-AB78-D7A8AD569E0E}"/>
                </a:ext>
              </a:extLst>
            </p:cNvPr>
            <p:cNvSpPr/>
            <p:nvPr/>
          </p:nvSpPr>
          <p:spPr>
            <a:xfrm>
              <a:off x="10744200"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TextBox 255">
              <a:extLst>
                <a:ext uri="{FF2B5EF4-FFF2-40B4-BE49-F238E27FC236}">
                  <a16:creationId xmlns:a16="http://schemas.microsoft.com/office/drawing/2014/main" id="{7A33D62C-608C-964E-BDDE-D7942E86E891}"/>
                </a:ext>
              </a:extLst>
            </p:cNvPr>
            <p:cNvSpPr txBox="1"/>
            <p:nvPr/>
          </p:nvSpPr>
          <p:spPr>
            <a:xfrm>
              <a:off x="10820400" y="4191000"/>
              <a:ext cx="1370629" cy="656590"/>
            </a:xfrm>
            <a:prstGeom prst="rect">
              <a:avLst/>
            </a:prstGeom>
            <a:noFill/>
          </p:spPr>
          <p:txBody>
            <a:bodyPr wrap="square" lIns="182880" rtlCol="0">
              <a:spAutoFit/>
            </a:bodyPr>
            <a:lstStyle/>
            <a:p>
              <a:pPr>
                <a:lnSpc>
                  <a:spcPts val="1050"/>
                </a:lnSpc>
              </a:pPr>
              <a:r>
                <a:rPr lang="en-US" sz="1000" dirty="0"/>
                <a:t>Executive Committee expanded to 15 elected members</a:t>
              </a:r>
            </a:p>
          </p:txBody>
        </p:sp>
        <p:cxnSp>
          <p:nvCxnSpPr>
            <p:cNvPr id="257" name="Straight Connector 256">
              <a:extLst>
                <a:ext uri="{FF2B5EF4-FFF2-40B4-BE49-F238E27FC236}">
                  <a16:creationId xmlns:a16="http://schemas.microsoft.com/office/drawing/2014/main" id="{ACBDCDB4-55CF-6442-901E-9192AA9AD129}"/>
                </a:ext>
              </a:extLst>
            </p:cNvPr>
            <p:cNvCxnSpPr>
              <a:cxnSpLocks/>
            </p:cNvCxnSpPr>
            <p:nvPr/>
          </p:nvCxnSpPr>
          <p:spPr>
            <a:xfrm>
              <a:off x="10874375" y="4318000"/>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58" name="1990 green">
            <a:extLst>
              <a:ext uri="{FF2B5EF4-FFF2-40B4-BE49-F238E27FC236}">
                <a16:creationId xmlns:a16="http://schemas.microsoft.com/office/drawing/2014/main" id="{5B3ABEC9-9A16-564D-9C81-E2CD031BB403}"/>
              </a:ext>
            </a:extLst>
          </p:cNvPr>
          <p:cNvGrpSpPr/>
          <p:nvPr/>
        </p:nvGrpSpPr>
        <p:grpSpPr>
          <a:xfrm>
            <a:off x="10270837" y="1147233"/>
            <a:ext cx="1447800" cy="515526"/>
            <a:chOff x="10744200" y="1153192"/>
            <a:chExt cx="1447800" cy="515526"/>
          </a:xfrm>
        </p:grpSpPr>
        <p:sp>
          <p:nvSpPr>
            <p:cNvPr id="259" name="Oval 258">
              <a:extLst>
                <a:ext uri="{FF2B5EF4-FFF2-40B4-BE49-F238E27FC236}">
                  <a16:creationId xmlns:a16="http://schemas.microsoft.com/office/drawing/2014/main" id="{02AE7593-8DAC-794D-9A14-1074F316AE73}"/>
                </a:ext>
              </a:extLst>
            </p:cNvPr>
            <p:cNvSpPr/>
            <p:nvPr/>
          </p:nvSpPr>
          <p:spPr>
            <a:xfrm>
              <a:off x="10744200" y="119353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TextBox 259">
              <a:extLst>
                <a:ext uri="{FF2B5EF4-FFF2-40B4-BE49-F238E27FC236}">
                  <a16:creationId xmlns:a16="http://schemas.microsoft.com/office/drawing/2014/main" id="{B4C82C6A-5888-F847-9F89-39E86C2CAACE}"/>
                </a:ext>
              </a:extLst>
            </p:cNvPr>
            <p:cNvSpPr txBox="1"/>
            <p:nvPr/>
          </p:nvSpPr>
          <p:spPr>
            <a:xfrm>
              <a:off x="10821371" y="1153192"/>
              <a:ext cx="1370629" cy="515526"/>
            </a:xfrm>
            <a:prstGeom prst="rect">
              <a:avLst/>
            </a:prstGeom>
            <a:noFill/>
          </p:spPr>
          <p:txBody>
            <a:bodyPr wrap="square" lIns="182880" rtlCol="0">
              <a:spAutoFit/>
            </a:bodyPr>
            <a:lstStyle/>
            <a:p>
              <a:pPr>
                <a:lnSpc>
                  <a:spcPts val="1050"/>
                </a:lnSpc>
              </a:pPr>
              <a:r>
                <a:rPr lang="en-US" sz="1000" dirty="0"/>
                <a:t>Neonicotinoid insecticides are  introduced</a:t>
              </a:r>
            </a:p>
          </p:txBody>
        </p:sp>
        <p:cxnSp>
          <p:nvCxnSpPr>
            <p:cNvPr id="261" name="Straight Connector 260">
              <a:extLst>
                <a:ext uri="{FF2B5EF4-FFF2-40B4-BE49-F238E27FC236}">
                  <a16:creationId xmlns:a16="http://schemas.microsoft.com/office/drawing/2014/main" id="{C040CDD2-AD00-5E44-A7CD-245758D578B0}"/>
                </a:ext>
              </a:extLst>
            </p:cNvPr>
            <p:cNvCxnSpPr>
              <a:cxnSpLocks/>
            </p:cNvCxnSpPr>
            <p:nvPr/>
          </p:nvCxnSpPr>
          <p:spPr>
            <a:xfrm>
              <a:off x="10874375" y="1276350"/>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52" name="1989 teal ">
            <a:extLst>
              <a:ext uri="{FF2B5EF4-FFF2-40B4-BE49-F238E27FC236}">
                <a16:creationId xmlns:a16="http://schemas.microsoft.com/office/drawing/2014/main" id="{42B4398F-AD8D-4447-AC64-99F4E540FDCD}"/>
              </a:ext>
            </a:extLst>
          </p:cNvPr>
          <p:cNvGrpSpPr/>
          <p:nvPr/>
        </p:nvGrpSpPr>
        <p:grpSpPr>
          <a:xfrm>
            <a:off x="8433677" y="4607688"/>
            <a:ext cx="1740049" cy="656590"/>
            <a:chOff x="5191225" y="2672397"/>
            <a:chExt cx="1740049" cy="656590"/>
          </a:xfrm>
        </p:grpSpPr>
        <p:sp>
          <p:nvSpPr>
            <p:cNvPr id="153" name="Oval 152">
              <a:extLst>
                <a:ext uri="{FF2B5EF4-FFF2-40B4-BE49-F238E27FC236}">
                  <a16:creationId xmlns:a16="http://schemas.microsoft.com/office/drawing/2014/main" id="{50541661-9922-484B-9BA5-422DE3125674}"/>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4" name="TextBox 153">
              <a:extLst>
                <a:ext uri="{FF2B5EF4-FFF2-40B4-BE49-F238E27FC236}">
                  <a16:creationId xmlns:a16="http://schemas.microsoft.com/office/drawing/2014/main" id="{72DA6B9D-F0B0-6F41-AB84-979928CEC02F}"/>
                </a:ext>
              </a:extLst>
            </p:cNvPr>
            <p:cNvSpPr txBox="1"/>
            <p:nvPr/>
          </p:nvSpPr>
          <p:spPr>
            <a:xfrm>
              <a:off x="5285505" y="2672397"/>
              <a:ext cx="1645769" cy="656590"/>
            </a:xfrm>
            <a:prstGeom prst="rect">
              <a:avLst/>
            </a:prstGeom>
            <a:noFill/>
          </p:spPr>
          <p:txBody>
            <a:bodyPr wrap="square" lIns="182880" rtlCol="0">
              <a:spAutoFit/>
            </a:bodyPr>
            <a:lstStyle/>
            <a:p>
              <a:pPr>
                <a:lnSpc>
                  <a:spcPts val="1050"/>
                </a:lnSpc>
              </a:pPr>
              <a:r>
                <a:rPr lang="en-US" sz="1000" dirty="0"/>
                <a:t>Program 60 Minutes broadcasts story about ALAR and apples based </a:t>
              </a:r>
              <a:br>
                <a:rPr lang="en-US" sz="1000" dirty="0"/>
              </a:br>
              <a:r>
                <a:rPr lang="en-US" sz="1000" dirty="0"/>
                <a:t>on NRDC cancer analysis</a:t>
              </a:r>
              <a:endParaRPr lang="en-US" sz="1000" i="1" dirty="0"/>
            </a:p>
          </p:txBody>
        </p:sp>
        <p:cxnSp>
          <p:nvCxnSpPr>
            <p:cNvPr id="155" name="Straight Connector 154">
              <a:extLst>
                <a:ext uri="{FF2B5EF4-FFF2-40B4-BE49-F238E27FC236}">
                  <a16:creationId xmlns:a16="http://schemas.microsoft.com/office/drawing/2014/main" id="{BCE9A791-0D3B-A74A-B9BC-E9B9B7DD09FA}"/>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246" name="1989 gold ">
            <a:extLst>
              <a:ext uri="{FF2B5EF4-FFF2-40B4-BE49-F238E27FC236}">
                <a16:creationId xmlns:a16="http://schemas.microsoft.com/office/drawing/2014/main" id="{A241ACD1-BDCA-5549-9C00-8EB04D077C73}"/>
              </a:ext>
            </a:extLst>
          </p:cNvPr>
          <p:cNvGrpSpPr/>
          <p:nvPr/>
        </p:nvGrpSpPr>
        <p:grpSpPr>
          <a:xfrm>
            <a:off x="8433677" y="3429000"/>
            <a:ext cx="1456554" cy="515526"/>
            <a:chOff x="9353350" y="4191000"/>
            <a:chExt cx="1456554" cy="515526"/>
          </a:xfrm>
        </p:grpSpPr>
        <p:sp>
          <p:nvSpPr>
            <p:cNvPr id="247" name="Oval 246">
              <a:extLst>
                <a:ext uri="{FF2B5EF4-FFF2-40B4-BE49-F238E27FC236}">
                  <a16:creationId xmlns:a16="http://schemas.microsoft.com/office/drawing/2014/main" id="{3FC69F0C-58FB-8842-94C9-3D52F7C953A5}"/>
                </a:ext>
              </a:extLst>
            </p:cNvPr>
            <p:cNvSpPr/>
            <p:nvPr/>
          </p:nvSpPr>
          <p:spPr>
            <a:xfrm>
              <a:off x="9353350"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TextBox 247">
              <a:extLst>
                <a:ext uri="{FF2B5EF4-FFF2-40B4-BE49-F238E27FC236}">
                  <a16:creationId xmlns:a16="http://schemas.microsoft.com/office/drawing/2014/main" id="{1B61082D-8678-034D-B38D-E5CDD00C4C6E}"/>
                </a:ext>
              </a:extLst>
            </p:cNvPr>
            <p:cNvSpPr txBox="1"/>
            <p:nvPr/>
          </p:nvSpPr>
          <p:spPr>
            <a:xfrm>
              <a:off x="9439275" y="4191000"/>
              <a:ext cx="1370629" cy="515526"/>
            </a:xfrm>
            <a:prstGeom prst="rect">
              <a:avLst/>
            </a:prstGeom>
            <a:noFill/>
          </p:spPr>
          <p:txBody>
            <a:bodyPr wrap="square" lIns="182880" rtlCol="0">
              <a:spAutoFit/>
            </a:bodyPr>
            <a:lstStyle/>
            <a:p>
              <a:pPr>
                <a:lnSpc>
                  <a:spcPts val="1050"/>
                </a:lnSpc>
              </a:pPr>
              <a:r>
                <a:rPr lang="en-US" sz="1000" dirty="0"/>
                <a:t>AGRO Sunday </a:t>
              </a:r>
            </a:p>
            <a:p>
              <a:pPr>
                <a:lnSpc>
                  <a:spcPts val="1050"/>
                </a:lnSpc>
              </a:pPr>
              <a:r>
                <a:rPr lang="en-US" sz="1000" dirty="0"/>
                <a:t>Night Governance Meeting established</a:t>
              </a:r>
            </a:p>
          </p:txBody>
        </p:sp>
        <p:cxnSp>
          <p:nvCxnSpPr>
            <p:cNvPr id="249" name="Straight Connector 248">
              <a:extLst>
                <a:ext uri="{FF2B5EF4-FFF2-40B4-BE49-F238E27FC236}">
                  <a16:creationId xmlns:a16="http://schemas.microsoft.com/office/drawing/2014/main" id="{3DC3B058-83FD-344E-8C61-E877403A9E67}"/>
                </a:ext>
              </a:extLst>
            </p:cNvPr>
            <p:cNvCxnSpPr>
              <a:cxnSpLocks/>
            </p:cNvCxnSpPr>
            <p:nvPr/>
          </p:nvCxnSpPr>
          <p:spPr>
            <a:xfrm>
              <a:off x="9480550" y="4318000"/>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42" name="1989 orange 2">
            <a:extLst>
              <a:ext uri="{FF2B5EF4-FFF2-40B4-BE49-F238E27FC236}">
                <a16:creationId xmlns:a16="http://schemas.microsoft.com/office/drawing/2014/main" id="{EC8C4834-4C42-CA47-9EED-AD84415AEC7E}"/>
              </a:ext>
            </a:extLst>
          </p:cNvPr>
          <p:cNvGrpSpPr/>
          <p:nvPr/>
        </p:nvGrpSpPr>
        <p:grpSpPr>
          <a:xfrm>
            <a:off x="8433677" y="2195958"/>
            <a:ext cx="1456554" cy="515526"/>
            <a:chOff x="9353350" y="2911475"/>
            <a:chExt cx="1456554" cy="515526"/>
          </a:xfrm>
        </p:grpSpPr>
        <p:sp>
          <p:nvSpPr>
            <p:cNvPr id="243" name="Oval 242">
              <a:extLst>
                <a:ext uri="{FF2B5EF4-FFF2-40B4-BE49-F238E27FC236}">
                  <a16:creationId xmlns:a16="http://schemas.microsoft.com/office/drawing/2014/main" id="{E012A02E-0861-6741-BE6B-2F89233CD14D}"/>
                </a:ext>
              </a:extLst>
            </p:cNvPr>
            <p:cNvSpPr/>
            <p:nvPr/>
          </p:nvSpPr>
          <p:spPr>
            <a:xfrm>
              <a:off x="9353350" y="2930783"/>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TextBox 243">
              <a:extLst>
                <a:ext uri="{FF2B5EF4-FFF2-40B4-BE49-F238E27FC236}">
                  <a16:creationId xmlns:a16="http://schemas.microsoft.com/office/drawing/2014/main" id="{2463B2AA-8EC8-E346-9053-35D2D2009A8A}"/>
                </a:ext>
              </a:extLst>
            </p:cNvPr>
            <p:cNvSpPr txBox="1"/>
            <p:nvPr/>
          </p:nvSpPr>
          <p:spPr>
            <a:xfrm>
              <a:off x="9439275" y="2911475"/>
              <a:ext cx="1370629" cy="515526"/>
            </a:xfrm>
            <a:prstGeom prst="rect">
              <a:avLst/>
            </a:prstGeom>
            <a:noFill/>
          </p:spPr>
          <p:txBody>
            <a:bodyPr wrap="square" lIns="182880" rtlCol="0">
              <a:spAutoFit/>
            </a:bodyPr>
            <a:lstStyle/>
            <a:p>
              <a:pPr>
                <a:lnSpc>
                  <a:spcPts val="1050"/>
                </a:lnSpc>
              </a:pPr>
              <a:r>
                <a:rPr lang="en-US" sz="1000" dirty="0"/>
                <a:t>Publication of </a:t>
              </a:r>
              <a:br>
                <a:rPr lang="en-US" sz="1000" dirty="0"/>
              </a:br>
              <a:r>
                <a:rPr lang="en-US" sz="1000" dirty="0"/>
                <a:t>the first </a:t>
              </a:r>
              <a:r>
                <a:rPr lang="en-US" sz="1000" i="1" dirty="0"/>
                <a:t>Exposure Factors Handbook</a:t>
              </a:r>
            </a:p>
          </p:txBody>
        </p:sp>
        <p:cxnSp>
          <p:nvCxnSpPr>
            <p:cNvPr id="245" name="Straight Connector 244">
              <a:extLst>
                <a:ext uri="{FF2B5EF4-FFF2-40B4-BE49-F238E27FC236}">
                  <a16:creationId xmlns:a16="http://schemas.microsoft.com/office/drawing/2014/main" id="{26D6826D-2210-8E44-B9E7-F643CF97F086}"/>
                </a:ext>
              </a:extLst>
            </p:cNvPr>
            <p:cNvCxnSpPr>
              <a:cxnSpLocks/>
            </p:cNvCxnSpPr>
            <p:nvPr/>
          </p:nvCxnSpPr>
          <p:spPr>
            <a:xfrm>
              <a:off x="9480550" y="30194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38" name="1989 orange 1">
            <a:extLst>
              <a:ext uri="{FF2B5EF4-FFF2-40B4-BE49-F238E27FC236}">
                <a16:creationId xmlns:a16="http://schemas.microsoft.com/office/drawing/2014/main" id="{2B2131E2-91FD-5240-91C6-217E99DFA596}"/>
              </a:ext>
            </a:extLst>
          </p:cNvPr>
          <p:cNvGrpSpPr/>
          <p:nvPr/>
        </p:nvGrpSpPr>
        <p:grpSpPr>
          <a:xfrm>
            <a:off x="8433677" y="1876103"/>
            <a:ext cx="1456554" cy="233397"/>
            <a:chOff x="9353350" y="2662872"/>
            <a:chExt cx="1456554" cy="233397"/>
          </a:xfrm>
        </p:grpSpPr>
        <p:sp>
          <p:nvSpPr>
            <p:cNvPr id="239" name="Oval 238">
              <a:extLst>
                <a:ext uri="{FF2B5EF4-FFF2-40B4-BE49-F238E27FC236}">
                  <a16:creationId xmlns:a16="http://schemas.microsoft.com/office/drawing/2014/main" id="{F5352EBB-99F5-124B-BEC5-B3EEC9E4A048}"/>
                </a:ext>
              </a:extLst>
            </p:cNvPr>
            <p:cNvSpPr/>
            <p:nvPr/>
          </p:nvSpPr>
          <p:spPr>
            <a:xfrm>
              <a:off x="9353350"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TextBox 239">
              <a:extLst>
                <a:ext uri="{FF2B5EF4-FFF2-40B4-BE49-F238E27FC236}">
                  <a16:creationId xmlns:a16="http://schemas.microsoft.com/office/drawing/2014/main" id="{44BA3EA3-F106-0D4D-9094-D444263F60DB}"/>
                </a:ext>
              </a:extLst>
            </p:cNvPr>
            <p:cNvSpPr txBox="1"/>
            <p:nvPr/>
          </p:nvSpPr>
          <p:spPr>
            <a:xfrm>
              <a:off x="9439275" y="2662872"/>
              <a:ext cx="1370629" cy="233397"/>
            </a:xfrm>
            <a:prstGeom prst="rect">
              <a:avLst/>
            </a:prstGeom>
            <a:noFill/>
          </p:spPr>
          <p:txBody>
            <a:bodyPr wrap="square" lIns="182880" rtlCol="0">
              <a:spAutoFit/>
            </a:bodyPr>
            <a:lstStyle/>
            <a:p>
              <a:pPr>
                <a:lnSpc>
                  <a:spcPts val="1050"/>
                </a:lnSpc>
              </a:pPr>
              <a:r>
                <a:rPr lang="en-US" sz="1000" dirty="0"/>
                <a:t>GLP regulations</a:t>
              </a:r>
            </a:p>
          </p:txBody>
        </p:sp>
        <p:cxnSp>
          <p:nvCxnSpPr>
            <p:cNvPr id="241" name="Straight Connector 240">
              <a:extLst>
                <a:ext uri="{FF2B5EF4-FFF2-40B4-BE49-F238E27FC236}">
                  <a16:creationId xmlns:a16="http://schemas.microsoft.com/office/drawing/2014/main" id="{30195055-C42E-9048-9DCC-E9ECB64144EE}"/>
                </a:ext>
              </a:extLst>
            </p:cNvPr>
            <p:cNvCxnSpPr>
              <a:cxnSpLocks/>
            </p:cNvCxnSpPr>
            <p:nvPr/>
          </p:nvCxnSpPr>
          <p:spPr>
            <a:xfrm>
              <a:off x="94805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34" name="1988 orange 2">
            <a:extLst>
              <a:ext uri="{FF2B5EF4-FFF2-40B4-BE49-F238E27FC236}">
                <a16:creationId xmlns:a16="http://schemas.microsoft.com/office/drawing/2014/main" id="{FA615654-0AB7-0240-AA24-D7847A7EDB01}"/>
              </a:ext>
            </a:extLst>
          </p:cNvPr>
          <p:cNvGrpSpPr/>
          <p:nvPr/>
        </p:nvGrpSpPr>
        <p:grpSpPr>
          <a:xfrm>
            <a:off x="6603026" y="2428550"/>
            <a:ext cx="1447129" cy="374461"/>
            <a:chOff x="7972125" y="3146425"/>
            <a:chExt cx="1447129" cy="374461"/>
          </a:xfrm>
        </p:grpSpPr>
        <p:sp>
          <p:nvSpPr>
            <p:cNvPr id="235" name="Oval 234">
              <a:extLst>
                <a:ext uri="{FF2B5EF4-FFF2-40B4-BE49-F238E27FC236}">
                  <a16:creationId xmlns:a16="http://schemas.microsoft.com/office/drawing/2014/main" id="{81B419AA-D9A4-B84A-A121-5F80B3931F48}"/>
                </a:ext>
              </a:extLst>
            </p:cNvPr>
            <p:cNvSpPr/>
            <p:nvPr/>
          </p:nvSpPr>
          <p:spPr>
            <a:xfrm>
              <a:off x="7972125" y="3165691"/>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6" name="Straight Connector 235">
              <a:extLst>
                <a:ext uri="{FF2B5EF4-FFF2-40B4-BE49-F238E27FC236}">
                  <a16:creationId xmlns:a16="http://schemas.microsoft.com/office/drawing/2014/main" id="{53BC8633-355A-0B4F-BE6C-004222CB9E7C}"/>
                </a:ext>
              </a:extLst>
            </p:cNvPr>
            <p:cNvCxnSpPr>
              <a:cxnSpLocks/>
            </p:cNvCxnSpPr>
            <p:nvPr/>
          </p:nvCxnSpPr>
          <p:spPr>
            <a:xfrm>
              <a:off x="8096250" y="32543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237" name="TextBox 236">
              <a:extLst>
                <a:ext uri="{FF2B5EF4-FFF2-40B4-BE49-F238E27FC236}">
                  <a16:creationId xmlns:a16="http://schemas.microsoft.com/office/drawing/2014/main" id="{A1E46D86-2F54-F34F-B862-4EB99CC90F87}"/>
                </a:ext>
              </a:extLst>
            </p:cNvPr>
            <p:cNvSpPr txBox="1"/>
            <p:nvPr/>
          </p:nvSpPr>
          <p:spPr>
            <a:xfrm>
              <a:off x="8048625" y="3146425"/>
              <a:ext cx="1370629" cy="374461"/>
            </a:xfrm>
            <a:prstGeom prst="rect">
              <a:avLst/>
            </a:prstGeom>
            <a:noFill/>
          </p:spPr>
          <p:txBody>
            <a:bodyPr wrap="square" lIns="182880" rtlCol="0">
              <a:spAutoFit/>
            </a:bodyPr>
            <a:lstStyle/>
            <a:p>
              <a:pPr>
                <a:lnSpc>
                  <a:spcPts val="1050"/>
                </a:lnSpc>
              </a:pPr>
              <a:r>
                <a:rPr lang="en-US" sz="1000" dirty="0"/>
                <a:t>EPA requires mesocosm studies</a:t>
              </a:r>
            </a:p>
          </p:txBody>
        </p:sp>
      </p:grpSp>
      <p:grpSp>
        <p:nvGrpSpPr>
          <p:cNvPr id="226" name="1988 orange 1">
            <a:extLst>
              <a:ext uri="{FF2B5EF4-FFF2-40B4-BE49-F238E27FC236}">
                <a16:creationId xmlns:a16="http://schemas.microsoft.com/office/drawing/2014/main" id="{54071449-D943-ED47-8221-E4A036985B62}"/>
              </a:ext>
            </a:extLst>
          </p:cNvPr>
          <p:cNvGrpSpPr/>
          <p:nvPr/>
        </p:nvGrpSpPr>
        <p:grpSpPr>
          <a:xfrm>
            <a:off x="6603026" y="1883394"/>
            <a:ext cx="1447129" cy="515526"/>
            <a:chOff x="7972125" y="2669222"/>
            <a:chExt cx="1447129" cy="515526"/>
          </a:xfrm>
        </p:grpSpPr>
        <p:sp>
          <p:nvSpPr>
            <p:cNvPr id="227" name="Oval 226">
              <a:extLst>
                <a:ext uri="{FF2B5EF4-FFF2-40B4-BE49-F238E27FC236}">
                  <a16:creationId xmlns:a16="http://schemas.microsoft.com/office/drawing/2014/main" id="{43901E2D-8600-4C45-B533-DE1A2D983E55}"/>
                </a:ext>
              </a:extLst>
            </p:cNvPr>
            <p:cNvSpPr/>
            <p:nvPr/>
          </p:nvSpPr>
          <p:spPr>
            <a:xfrm>
              <a:off x="79721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TextBox 227">
              <a:extLst>
                <a:ext uri="{FF2B5EF4-FFF2-40B4-BE49-F238E27FC236}">
                  <a16:creationId xmlns:a16="http://schemas.microsoft.com/office/drawing/2014/main" id="{4DB977BE-FA67-DB46-9A1C-BA54BE34BDBB}"/>
                </a:ext>
              </a:extLst>
            </p:cNvPr>
            <p:cNvSpPr txBox="1"/>
            <p:nvPr/>
          </p:nvSpPr>
          <p:spPr>
            <a:xfrm>
              <a:off x="8048625" y="2669222"/>
              <a:ext cx="1370629" cy="515526"/>
            </a:xfrm>
            <a:prstGeom prst="rect">
              <a:avLst/>
            </a:prstGeom>
            <a:noFill/>
          </p:spPr>
          <p:txBody>
            <a:bodyPr wrap="square" lIns="182880" rtlCol="0">
              <a:spAutoFit/>
            </a:bodyPr>
            <a:lstStyle/>
            <a:p>
              <a:pPr>
                <a:lnSpc>
                  <a:spcPts val="1050"/>
                </a:lnSpc>
              </a:pPr>
              <a:r>
                <a:rPr lang="en-US" sz="1000" dirty="0"/>
                <a:t>FIFRA Act Amendments </a:t>
              </a:r>
              <a:br>
                <a:rPr lang="en-US" sz="1000" dirty="0"/>
              </a:br>
              <a:r>
                <a:rPr lang="en-US" sz="1000" dirty="0"/>
                <a:t>signed by Reagan</a:t>
              </a:r>
            </a:p>
          </p:txBody>
        </p:sp>
        <p:cxnSp>
          <p:nvCxnSpPr>
            <p:cNvPr id="229" name="Straight Connector 228">
              <a:extLst>
                <a:ext uri="{FF2B5EF4-FFF2-40B4-BE49-F238E27FC236}">
                  <a16:creationId xmlns:a16="http://schemas.microsoft.com/office/drawing/2014/main" id="{2E367ED7-E8D3-D648-9836-80F68E948245}"/>
                </a:ext>
              </a:extLst>
            </p:cNvPr>
            <p:cNvCxnSpPr>
              <a:cxnSpLocks/>
            </p:cNvCxnSpPr>
            <p:nvPr/>
          </p:nvCxnSpPr>
          <p:spPr>
            <a:xfrm>
              <a:off x="80962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21" name="1986 gold">
            <a:extLst>
              <a:ext uri="{FF2B5EF4-FFF2-40B4-BE49-F238E27FC236}">
                <a16:creationId xmlns:a16="http://schemas.microsoft.com/office/drawing/2014/main" id="{8C1DCC01-C8A9-7B49-BDA1-70E5BAC3FE64}"/>
              </a:ext>
            </a:extLst>
          </p:cNvPr>
          <p:cNvGrpSpPr/>
          <p:nvPr/>
        </p:nvGrpSpPr>
        <p:grpSpPr>
          <a:xfrm>
            <a:off x="2935908" y="3429000"/>
            <a:ext cx="1459211" cy="374461"/>
            <a:chOff x="5191225" y="4206875"/>
            <a:chExt cx="1459211" cy="374461"/>
          </a:xfrm>
        </p:grpSpPr>
        <p:grpSp>
          <p:nvGrpSpPr>
            <p:cNvPr id="222" name="Group 221">
              <a:extLst>
                <a:ext uri="{FF2B5EF4-FFF2-40B4-BE49-F238E27FC236}">
                  <a16:creationId xmlns:a16="http://schemas.microsoft.com/office/drawing/2014/main" id="{D9C79884-EBB1-8B43-9500-7E68D5B30802}"/>
                </a:ext>
              </a:extLst>
            </p:cNvPr>
            <p:cNvGrpSpPr/>
            <p:nvPr/>
          </p:nvGrpSpPr>
          <p:grpSpPr>
            <a:xfrm>
              <a:off x="5191225" y="4229500"/>
              <a:ext cx="212625" cy="163630"/>
              <a:chOff x="5191225" y="4229500"/>
              <a:chExt cx="212625" cy="163630"/>
            </a:xfrm>
          </p:grpSpPr>
          <p:sp>
            <p:nvSpPr>
              <p:cNvPr id="224" name="Oval 223">
                <a:extLst>
                  <a:ext uri="{FF2B5EF4-FFF2-40B4-BE49-F238E27FC236}">
                    <a16:creationId xmlns:a16="http://schemas.microsoft.com/office/drawing/2014/main" id="{A434A962-DE79-694E-AD08-4AF14AE4185F}"/>
                  </a:ext>
                </a:extLst>
              </p:cNvPr>
              <p:cNvSpPr/>
              <p:nvPr/>
            </p:nvSpPr>
            <p:spPr>
              <a:xfrm>
                <a:off x="5191225"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5" name="Straight Connector 224">
                <a:extLst>
                  <a:ext uri="{FF2B5EF4-FFF2-40B4-BE49-F238E27FC236}">
                    <a16:creationId xmlns:a16="http://schemas.microsoft.com/office/drawing/2014/main" id="{F95E2BDA-73A3-FE42-BCC7-977BD50D3C4F}"/>
                  </a:ext>
                </a:extLst>
              </p:cNvPr>
              <p:cNvCxnSpPr>
                <a:cxnSpLocks/>
              </p:cNvCxnSpPr>
              <p:nvPr/>
            </p:nvCxnSpPr>
            <p:spPr>
              <a:xfrm>
                <a:off x="5311775" y="4318000"/>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23" name="TextBox 222">
              <a:extLst>
                <a:ext uri="{FF2B5EF4-FFF2-40B4-BE49-F238E27FC236}">
                  <a16:creationId xmlns:a16="http://schemas.microsoft.com/office/drawing/2014/main" id="{8B6E6CF5-B672-1844-A602-3A3130666420}"/>
                </a:ext>
              </a:extLst>
            </p:cNvPr>
            <p:cNvSpPr txBox="1"/>
            <p:nvPr/>
          </p:nvSpPr>
          <p:spPr>
            <a:xfrm>
              <a:off x="5279807" y="4206875"/>
              <a:ext cx="1370629" cy="374461"/>
            </a:xfrm>
            <a:prstGeom prst="rect">
              <a:avLst/>
            </a:prstGeom>
            <a:noFill/>
          </p:spPr>
          <p:txBody>
            <a:bodyPr wrap="square" lIns="182880" rtlCol="0">
              <a:spAutoFit/>
            </a:bodyPr>
            <a:lstStyle/>
            <a:p>
              <a:pPr>
                <a:lnSpc>
                  <a:spcPts val="1050"/>
                </a:lnSpc>
              </a:pPr>
              <a:r>
                <a:rPr lang="en-US" sz="1000" dirty="0"/>
                <a:t>First AGRO </a:t>
              </a:r>
              <a:br>
                <a:rPr lang="en-US" sz="1000" dirty="0"/>
              </a:br>
              <a:r>
                <a:rPr lang="en-US" sz="1000" dirty="0"/>
                <a:t>Poster Session</a:t>
              </a:r>
            </a:p>
          </p:txBody>
        </p:sp>
      </p:grpSp>
      <p:grpSp>
        <p:nvGrpSpPr>
          <p:cNvPr id="217" name="1985 gold 2">
            <a:extLst>
              <a:ext uri="{FF2B5EF4-FFF2-40B4-BE49-F238E27FC236}">
                <a16:creationId xmlns:a16="http://schemas.microsoft.com/office/drawing/2014/main" id="{8E273522-F869-C446-AE17-A4DE5F4DD6CA}"/>
              </a:ext>
            </a:extLst>
          </p:cNvPr>
          <p:cNvGrpSpPr/>
          <p:nvPr/>
        </p:nvGrpSpPr>
        <p:grpSpPr>
          <a:xfrm>
            <a:off x="1107105" y="3968437"/>
            <a:ext cx="1460358" cy="374461"/>
            <a:chOff x="3801979" y="4652616"/>
            <a:chExt cx="1460358" cy="374461"/>
          </a:xfrm>
        </p:grpSpPr>
        <p:sp>
          <p:nvSpPr>
            <p:cNvPr id="218" name="Oval 217">
              <a:extLst>
                <a:ext uri="{FF2B5EF4-FFF2-40B4-BE49-F238E27FC236}">
                  <a16:creationId xmlns:a16="http://schemas.microsoft.com/office/drawing/2014/main" id="{21696AED-927C-6B45-A81B-82AB117B7946}"/>
                </a:ext>
              </a:extLst>
            </p:cNvPr>
            <p:cNvSpPr/>
            <p:nvPr/>
          </p:nvSpPr>
          <p:spPr>
            <a:xfrm>
              <a:off x="3801979" y="4670054"/>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TextBox 218">
              <a:extLst>
                <a:ext uri="{FF2B5EF4-FFF2-40B4-BE49-F238E27FC236}">
                  <a16:creationId xmlns:a16="http://schemas.microsoft.com/office/drawing/2014/main" id="{D59D1854-28CC-2443-AD8C-1AD279E7329F}"/>
                </a:ext>
              </a:extLst>
            </p:cNvPr>
            <p:cNvSpPr txBox="1"/>
            <p:nvPr/>
          </p:nvSpPr>
          <p:spPr>
            <a:xfrm>
              <a:off x="3891708" y="4652616"/>
              <a:ext cx="1370629" cy="374461"/>
            </a:xfrm>
            <a:prstGeom prst="rect">
              <a:avLst/>
            </a:prstGeom>
            <a:noFill/>
          </p:spPr>
          <p:txBody>
            <a:bodyPr wrap="square" lIns="182880" rIns="182880" rtlCol="0">
              <a:spAutoFit/>
            </a:bodyPr>
            <a:lstStyle/>
            <a:p>
              <a:pPr>
                <a:lnSpc>
                  <a:spcPts val="1050"/>
                </a:lnSpc>
              </a:pPr>
              <a:r>
                <a:rPr lang="en-US" sz="1000" dirty="0"/>
                <a:t>Young Scientist Award announced</a:t>
              </a:r>
            </a:p>
          </p:txBody>
        </p:sp>
        <p:cxnSp>
          <p:nvCxnSpPr>
            <p:cNvPr id="220" name="Straight Connector 219">
              <a:extLst>
                <a:ext uri="{FF2B5EF4-FFF2-40B4-BE49-F238E27FC236}">
                  <a16:creationId xmlns:a16="http://schemas.microsoft.com/office/drawing/2014/main" id="{4D6DE6D7-BD2E-6047-A402-3FF5E80E222A}"/>
                </a:ext>
              </a:extLst>
            </p:cNvPr>
            <p:cNvCxnSpPr>
              <a:cxnSpLocks/>
            </p:cNvCxnSpPr>
            <p:nvPr/>
          </p:nvCxnSpPr>
          <p:spPr>
            <a:xfrm flipH="1">
              <a:off x="3825876" y="4755421"/>
              <a:ext cx="198953"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13" name="1985 gold 1">
            <a:extLst>
              <a:ext uri="{FF2B5EF4-FFF2-40B4-BE49-F238E27FC236}">
                <a16:creationId xmlns:a16="http://schemas.microsoft.com/office/drawing/2014/main" id="{7FC92AD4-39BA-094A-89B5-F7F5787BE03B}"/>
              </a:ext>
            </a:extLst>
          </p:cNvPr>
          <p:cNvGrpSpPr/>
          <p:nvPr/>
        </p:nvGrpSpPr>
        <p:grpSpPr>
          <a:xfrm>
            <a:off x="1107105" y="3429000"/>
            <a:ext cx="1459703" cy="515526"/>
            <a:chOff x="3801979" y="4191000"/>
            <a:chExt cx="1459703" cy="515526"/>
          </a:xfrm>
        </p:grpSpPr>
        <p:sp>
          <p:nvSpPr>
            <p:cNvPr id="214" name="Oval 213">
              <a:extLst>
                <a:ext uri="{FF2B5EF4-FFF2-40B4-BE49-F238E27FC236}">
                  <a16:creationId xmlns:a16="http://schemas.microsoft.com/office/drawing/2014/main" id="{99739BC2-889F-3646-9448-8868397761F6}"/>
                </a:ext>
              </a:extLst>
            </p:cNvPr>
            <p:cNvSpPr/>
            <p:nvPr/>
          </p:nvSpPr>
          <p:spPr>
            <a:xfrm>
              <a:off x="3801979"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TextBox 214">
              <a:extLst>
                <a:ext uri="{FF2B5EF4-FFF2-40B4-BE49-F238E27FC236}">
                  <a16:creationId xmlns:a16="http://schemas.microsoft.com/office/drawing/2014/main" id="{B331EF16-D303-DC40-BAC1-90F57DFA74A0}"/>
                </a:ext>
              </a:extLst>
            </p:cNvPr>
            <p:cNvSpPr txBox="1"/>
            <p:nvPr/>
          </p:nvSpPr>
          <p:spPr>
            <a:xfrm>
              <a:off x="3891053" y="4191000"/>
              <a:ext cx="1370629" cy="515526"/>
            </a:xfrm>
            <a:prstGeom prst="rect">
              <a:avLst/>
            </a:prstGeom>
            <a:noFill/>
          </p:spPr>
          <p:txBody>
            <a:bodyPr wrap="square" lIns="182880" rtlCol="0">
              <a:spAutoFit/>
            </a:bodyPr>
            <a:lstStyle/>
            <a:p>
              <a:pPr>
                <a:lnSpc>
                  <a:spcPts val="1050"/>
                </a:lnSpc>
              </a:pPr>
              <a:r>
                <a:rPr lang="en-US" sz="1000" dirty="0"/>
                <a:t>Name changes </a:t>
              </a:r>
              <a:br>
                <a:rPr lang="en-US" sz="1000" dirty="0"/>
              </a:br>
              <a:r>
                <a:rPr lang="en-US" sz="1000" dirty="0"/>
                <a:t>to </a:t>
              </a:r>
              <a:r>
                <a:rPr lang="en-US" sz="1000" b="1" dirty="0"/>
                <a:t>Division</a:t>
              </a:r>
              <a:r>
                <a:rPr lang="en-US" sz="1000" dirty="0"/>
                <a:t> </a:t>
              </a:r>
              <a:r>
                <a:rPr lang="en-US" sz="1000" b="1" dirty="0"/>
                <a:t>of</a:t>
              </a:r>
              <a:r>
                <a:rPr lang="en-US" sz="1000" dirty="0"/>
                <a:t> </a:t>
              </a:r>
              <a:r>
                <a:rPr lang="en-US" sz="1000" b="1" dirty="0"/>
                <a:t>Agrochemicals</a:t>
              </a:r>
            </a:p>
          </p:txBody>
        </p:sp>
        <p:cxnSp>
          <p:nvCxnSpPr>
            <p:cNvPr id="216" name="Straight Connector 215">
              <a:extLst>
                <a:ext uri="{FF2B5EF4-FFF2-40B4-BE49-F238E27FC236}">
                  <a16:creationId xmlns:a16="http://schemas.microsoft.com/office/drawing/2014/main" id="{955C194D-33E6-E044-9F79-E42C50129D33}"/>
                </a:ext>
              </a:extLst>
            </p:cNvPr>
            <p:cNvCxnSpPr>
              <a:cxnSpLocks/>
            </p:cNvCxnSpPr>
            <p:nvPr/>
          </p:nvCxnSpPr>
          <p:spPr>
            <a:xfrm>
              <a:off x="3930650" y="4318000"/>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09" name="1985 orange">
            <a:extLst>
              <a:ext uri="{FF2B5EF4-FFF2-40B4-BE49-F238E27FC236}">
                <a16:creationId xmlns:a16="http://schemas.microsoft.com/office/drawing/2014/main" id="{7D0A675C-1047-0E4F-A922-F116E3657B48}"/>
              </a:ext>
            </a:extLst>
          </p:cNvPr>
          <p:cNvGrpSpPr/>
          <p:nvPr/>
        </p:nvGrpSpPr>
        <p:grpSpPr>
          <a:xfrm>
            <a:off x="1107105" y="1876103"/>
            <a:ext cx="1459703" cy="707886"/>
            <a:chOff x="3801979" y="2662872"/>
            <a:chExt cx="1459703" cy="707886"/>
          </a:xfrm>
        </p:grpSpPr>
        <p:sp>
          <p:nvSpPr>
            <p:cNvPr id="210" name="Oval 209">
              <a:extLst>
                <a:ext uri="{FF2B5EF4-FFF2-40B4-BE49-F238E27FC236}">
                  <a16:creationId xmlns:a16="http://schemas.microsoft.com/office/drawing/2014/main" id="{8EC8BD4E-441B-D541-82D4-EC6ECA8DA970}"/>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TextBox 210">
              <a:extLst>
                <a:ext uri="{FF2B5EF4-FFF2-40B4-BE49-F238E27FC236}">
                  <a16:creationId xmlns:a16="http://schemas.microsoft.com/office/drawing/2014/main" id="{CD73107B-3DE6-A64D-AC1D-4B7CE562AE87}"/>
                </a:ext>
              </a:extLst>
            </p:cNvPr>
            <p:cNvSpPr txBox="1"/>
            <p:nvPr/>
          </p:nvSpPr>
          <p:spPr>
            <a:xfrm>
              <a:off x="3891053" y="2662872"/>
              <a:ext cx="1370629" cy="707886"/>
            </a:xfrm>
            <a:prstGeom prst="rect">
              <a:avLst/>
            </a:prstGeom>
            <a:noFill/>
          </p:spPr>
          <p:txBody>
            <a:bodyPr wrap="square" lIns="182880" rtlCol="0">
              <a:spAutoFit/>
            </a:bodyPr>
            <a:lstStyle/>
            <a:p>
              <a:r>
                <a:rPr lang="en-US" sz="1000" dirty="0"/>
                <a:t>Conservation Reserve Program (CRP) authorized </a:t>
              </a:r>
              <a:br>
                <a:rPr lang="en-US" sz="1000" dirty="0"/>
              </a:br>
              <a:r>
                <a:rPr lang="en-US" sz="1000" dirty="0"/>
                <a:t>in Farm Bill</a:t>
              </a:r>
            </a:p>
          </p:txBody>
        </p:sp>
        <p:cxnSp>
          <p:nvCxnSpPr>
            <p:cNvPr id="212" name="Straight Connector 211">
              <a:extLst>
                <a:ext uri="{FF2B5EF4-FFF2-40B4-BE49-F238E27FC236}">
                  <a16:creationId xmlns:a16="http://schemas.microsoft.com/office/drawing/2014/main" id="{696A6431-3687-BD44-BF0F-A1F40D6C9445}"/>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48" name="1985 teal ">
            <a:extLst>
              <a:ext uri="{FF2B5EF4-FFF2-40B4-BE49-F238E27FC236}">
                <a16:creationId xmlns:a16="http://schemas.microsoft.com/office/drawing/2014/main" id="{AA22A835-D30A-D44D-962F-26852B15537E}"/>
              </a:ext>
            </a:extLst>
          </p:cNvPr>
          <p:cNvGrpSpPr/>
          <p:nvPr/>
        </p:nvGrpSpPr>
        <p:grpSpPr>
          <a:xfrm>
            <a:off x="1110727" y="4607688"/>
            <a:ext cx="1740049" cy="656590"/>
            <a:chOff x="5191225" y="2672397"/>
            <a:chExt cx="1740049" cy="656590"/>
          </a:xfrm>
        </p:grpSpPr>
        <p:sp>
          <p:nvSpPr>
            <p:cNvPr id="149" name="Oval 148">
              <a:extLst>
                <a:ext uri="{FF2B5EF4-FFF2-40B4-BE49-F238E27FC236}">
                  <a16:creationId xmlns:a16="http://schemas.microsoft.com/office/drawing/2014/main" id="{F429C5FD-66BC-AD45-8DD1-4C59089BF85D}"/>
                </a:ext>
              </a:extLst>
            </p:cNvPr>
            <p:cNvSpPr/>
            <p:nvPr/>
          </p:nvSpPr>
          <p:spPr>
            <a:xfrm>
              <a:off x="5191225" y="2695875"/>
              <a:ext cx="163630" cy="16363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0" name="TextBox 149">
              <a:extLst>
                <a:ext uri="{FF2B5EF4-FFF2-40B4-BE49-F238E27FC236}">
                  <a16:creationId xmlns:a16="http://schemas.microsoft.com/office/drawing/2014/main" id="{693804EF-F8E3-484E-B614-C088CE63F05B}"/>
                </a:ext>
              </a:extLst>
            </p:cNvPr>
            <p:cNvSpPr txBox="1"/>
            <p:nvPr/>
          </p:nvSpPr>
          <p:spPr>
            <a:xfrm>
              <a:off x="5285505" y="2672397"/>
              <a:ext cx="1645769" cy="656590"/>
            </a:xfrm>
            <a:prstGeom prst="rect">
              <a:avLst/>
            </a:prstGeom>
            <a:noFill/>
          </p:spPr>
          <p:txBody>
            <a:bodyPr wrap="square" lIns="182880" rtlCol="0">
              <a:spAutoFit/>
            </a:bodyPr>
            <a:lstStyle/>
            <a:p>
              <a:pPr>
                <a:lnSpc>
                  <a:spcPts val="1050"/>
                </a:lnSpc>
              </a:pPr>
              <a:r>
                <a:rPr lang="en-US" sz="1000" dirty="0"/>
                <a:t>High-pressure liquid chromatography </a:t>
              </a:r>
              <a:br>
                <a:rPr lang="en-US" sz="1000" dirty="0"/>
              </a:br>
              <a:r>
                <a:rPr lang="en-US" sz="1000" dirty="0"/>
                <a:t>becomes workhorse </a:t>
              </a:r>
              <a:br>
                <a:rPr lang="en-US" sz="1000" dirty="0"/>
              </a:br>
              <a:r>
                <a:rPr lang="en-US" sz="1000" dirty="0"/>
                <a:t>in analytical labs</a:t>
              </a:r>
              <a:endParaRPr lang="en-US" sz="1000" i="1" dirty="0"/>
            </a:p>
          </p:txBody>
        </p:sp>
        <p:cxnSp>
          <p:nvCxnSpPr>
            <p:cNvPr id="151" name="Straight Connector 150">
              <a:extLst>
                <a:ext uri="{FF2B5EF4-FFF2-40B4-BE49-F238E27FC236}">
                  <a16:creationId xmlns:a16="http://schemas.microsoft.com/office/drawing/2014/main" id="{495FBE9A-1A2A-6045-AEE0-B3AEF9AA79B5}"/>
                </a:ext>
              </a:extLst>
            </p:cNvPr>
            <p:cNvCxnSpPr>
              <a:cxnSpLocks/>
            </p:cNvCxnSpPr>
            <p:nvPr/>
          </p:nvCxnSpPr>
          <p:spPr>
            <a:xfrm>
              <a:off x="5316285" y="2778125"/>
              <a:ext cx="92075" cy="0"/>
            </a:xfrm>
            <a:prstGeom prst="line">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47" name="1990 Gold Box">
            <a:extLst>
              <a:ext uri="{FF2B5EF4-FFF2-40B4-BE49-F238E27FC236}">
                <a16:creationId xmlns:a16="http://schemas.microsoft.com/office/drawing/2014/main" id="{BAEFF5C2-AC2C-5144-92A1-66F4DC830468}"/>
              </a:ext>
            </a:extLst>
          </p:cNvPr>
          <p:cNvGrpSpPr/>
          <p:nvPr/>
        </p:nvGrpSpPr>
        <p:grpSpPr>
          <a:xfrm>
            <a:off x="8365064" y="1075267"/>
            <a:ext cx="3386667" cy="4222045"/>
            <a:chOff x="8365064" y="1075267"/>
            <a:chExt cx="3386667" cy="4222045"/>
          </a:xfrm>
        </p:grpSpPr>
        <p:sp>
          <p:nvSpPr>
            <p:cNvPr id="286" name="1990 Gold Box ">
              <a:extLst>
                <a:ext uri="{FF2B5EF4-FFF2-40B4-BE49-F238E27FC236}">
                  <a16:creationId xmlns:a16="http://schemas.microsoft.com/office/drawing/2014/main" id="{5B962DCD-9287-4A42-B060-FD091E9380F9}"/>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Elected Executive Committee is  expanded from 12 to 15 members; this practice is retained today.</a:t>
              </a:r>
            </a:p>
            <a:p>
              <a:pPr>
                <a:spcAft>
                  <a:spcPts val="600"/>
                </a:spcAft>
              </a:pPr>
              <a:r>
                <a:rPr lang="en-US" sz="1400" dirty="0">
                  <a:solidFill>
                    <a:schemeClr val="tx1">
                      <a:lumMod val="75000"/>
                      <a:lumOff val="25000"/>
                    </a:schemeClr>
                  </a:solidFill>
                </a:rPr>
                <a:t>In 1984 the Division Executive Committee was increased from </a:t>
              </a:r>
              <a:br>
                <a:rPr lang="en-US" sz="1400" dirty="0">
                  <a:solidFill>
                    <a:schemeClr val="tx1">
                      <a:lumMod val="75000"/>
                      <a:lumOff val="25000"/>
                    </a:schemeClr>
                  </a:solidFill>
                </a:rPr>
              </a:br>
              <a:r>
                <a:rPr lang="en-US" sz="1400" dirty="0">
                  <a:solidFill>
                    <a:schemeClr val="tx1">
                      <a:lumMod val="75000"/>
                      <a:lumOff val="25000"/>
                    </a:schemeClr>
                  </a:solidFill>
                </a:rPr>
                <a:t>8 to 12 members.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https://pubs.acs.org/doi/pdf/10.1021/jf0115286</a:t>
              </a:r>
              <a:endParaRPr lang="en-US" sz="1050" dirty="0">
                <a:solidFill>
                  <a:schemeClr val="tx1">
                    <a:lumMod val="75000"/>
                    <a:lumOff val="25000"/>
                  </a:schemeClr>
                </a:solidFill>
              </a:endParaRPr>
            </a:p>
            <a:p>
              <a:endParaRPr lang="en-US" sz="1050" dirty="0">
                <a:solidFill>
                  <a:schemeClr val="tx1">
                    <a:lumMod val="75000"/>
                    <a:lumOff val="25000"/>
                  </a:schemeClr>
                </a:solidFill>
              </a:endParaRPr>
            </a:p>
            <a:p>
              <a:pPr algn="ctr"/>
              <a:endParaRPr lang="en-US" dirty="0"/>
            </a:p>
          </p:txBody>
        </p:sp>
        <p:sp>
          <p:nvSpPr>
            <p:cNvPr id="24" name="done">
              <a:extLst>
                <a:ext uri="{FF2B5EF4-FFF2-40B4-BE49-F238E27FC236}">
                  <a16:creationId xmlns:a16="http://schemas.microsoft.com/office/drawing/2014/main" id="{CB0BBC1B-547F-A44F-8820-ECB3D90D774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39" name="1990 Orange Box">
            <a:extLst>
              <a:ext uri="{FF2B5EF4-FFF2-40B4-BE49-F238E27FC236}">
                <a16:creationId xmlns:a16="http://schemas.microsoft.com/office/drawing/2014/main" id="{82228908-6A76-134E-B385-96730B9C105F}"/>
              </a:ext>
            </a:extLst>
          </p:cNvPr>
          <p:cNvGrpSpPr/>
          <p:nvPr/>
        </p:nvGrpSpPr>
        <p:grpSpPr>
          <a:xfrm>
            <a:off x="8365064" y="1075267"/>
            <a:ext cx="3386667" cy="4222045"/>
            <a:chOff x="8365064" y="1075267"/>
            <a:chExt cx="3386667" cy="4222045"/>
          </a:xfrm>
        </p:grpSpPr>
        <p:sp>
          <p:nvSpPr>
            <p:cNvPr id="285" name="1990 Orange Box ">
              <a:extLst>
                <a:ext uri="{FF2B5EF4-FFF2-40B4-BE49-F238E27FC236}">
                  <a16:creationId xmlns:a16="http://schemas.microsoft.com/office/drawing/2014/main" id="{90B95907-6002-4145-BE65-423E7FBEEF7A}"/>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Established the National Organic Program (NOP), the Secretary of Agriculture oversees the program for certification of organic production.</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5"/>
                </a:rPr>
                <a:t>https://uscode.house.gov/view.xhtml?req=granuleid%3AUSC-prelim-title7-chapter94&amp;saved=%7CZ3JhbnVsZWlkOlVTQy1wcmVsaW0tdGl0bGU3LWNoYXB0ZXI5NC1mcm9udA%3D%3D%7C%7C%7C0%7Cfalse%7Cprelim&amp;edition=prelim</a:t>
              </a:r>
              <a:r>
                <a:rPr lang="en-US" sz="1050" dirty="0">
                  <a:solidFill>
                    <a:schemeClr val="tx1">
                      <a:lumMod val="75000"/>
                      <a:lumOff val="25000"/>
                    </a:schemeClr>
                  </a:solidFill>
                </a:rPr>
                <a:t> </a:t>
              </a:r>
              <a:endParaRPr lang="en-US" dirty="0"/>
            </a:p>
          </p:txBody>
        </p:sp>
        <p:sp>
          <p:nvSpPr>
            <p:cNvPr id="297" name="done">
              <a:extLst>
                <a:ext uri="{FF2B5EF4-FFF2-40B4-BE49-F238E27FC236}">
                  <a16:creationId xmlns:a16="http://schemas.microsoft.com/office/drawing/2014/main" id="{7ECB04E6-489F-9E4D-913C-AF79F817C8D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38" name="1990 Green Box">
            <a:extLst>
              <a:ext uri="{FF2B5EF4-FFF2-40B4-BE49-F238E27FC236}">
                <a16:creationId xmlns:a16="http://schemas.microsoft.com/office/drawing/2014/main" id="{ECEAFF25-FDB0-664E-B2D3-23F0755FD663}"/>
              </a:ext>
            </a:extLst>
          </p:cNvPr>
          <p:cNvGrpSpPr/>
          <p:nvPr/>
        </p:nvGrpSpPr>
        <p:grpSpPr>
          <a:xfrm>
            <a:off x="8365064" y="1075267"/>
            <a:ext cx="3386667" cy="4222045"/>
            <a:chOff x="8365064" y="1075267"/>
            <a:chExt cx="3386667" cy="4222045"/>
          </a:xfrm>
        </p:grpSpPr>
        <p:sp>
          <p:nvSpPr>
            <p:cNvPr id="284" name="1990 Green Box ">
              <a:extLst>
                <a:ext uri="{FF2B5EF4-FFF2-40B4-BE49-F238E27FC236}">
                  <a16:creationId xmlns:a16="http://schemas.microsoft.com/office/drawing/2014/main" id="{3FF5DCF4-DA4E-CB4B-ACDA-94708EF23E5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lnSpc>
                  <a:spcPts val="1580"/>
                </a:lnSpc>
                <a:spcAft>
                  <a:spcPts val="600"/>
                </a:spcAft>
              </a:pPr>
              <a:r>
                <a:rPr lang="en-US" sz="1400" dirty="0">
                  <a:solidFill>
                    <a:schemeClr val="tx1">
                      <a:lumMod val="75000"/>
                      <a:lumOff val="25000"/>
                    </a:schemeClr>
                  </a:solidFill>
                </a:rPr>
                <a:t>The </a:t>
              </a:r>
              <a:r>
                <a:rPr lang="en-US" sz="1400" dirty="0" err="1">
                  <a:solidFill>
                    <a:schemeClr val="tx1">
                      <a:lumMod val="75000"/>
                      <a:lumOff val="25000"/>
                    </a:schemeClr>
                  </a:solidFill>
                </a:rPr>
                <a:t>neonics</a:t>
              </a:r>
              <a:r>
                <a:rPr lang="en-US" sz="1400" dirty="0">
                  <a:solidFill>
                    <a:schemeClr val="tx1">
                      <a:lumMod val="75000"/>
                      <a:lumOff val="25000"/>
                    </a:schemeClr>
                  </a:solidFill>
                </a:rPr>
                <a:t> are a class of neuro-</a:t>
              </a:r>
              <a:br>
                <a:rPr lang="en-US" sz="1400" dirty="0">
                  <a:solidFill>
                    <a:schemeClr val="tx1">
                      <a:lumMod val="75000"/>
                      <a:lumOff val="25000"/>
                    </a:schemeClr>
                  </a:solidFill>
                </a:rPr>
              </a:br>
              <a:r>
                <a:rPr lang="en-US" sz="1400" dirty="0">
                  <a:solidFill>
                    <a:schemeClr val="tx1">
                      <a:lumMod val="75000"/>
                      <a:lumOff val="25000"/>
                    </a:schemeClr>
                  </a:solidFill>
                </a:rPr>
                <a:t>active insecticides chemically similar </a:t>
              </a:r>
              <a:br>
                <a:rPr lang="en-US" sz="1400" dirty="0">
                  <a:solidFill>
                    <a:schemeClr val="tx1">
                      <a:lumMod val="75000"/>
                      <a:lumOff val="25000"/>
                    </a:schemeClr>
                  </a:solidFill>
                </a:rPr>
              </a:br>
              <a:r>
                <a:rPr lang="en-US" sz="1400" dirty="0">
                  <a:solidFill>
                    <a:schemeClr val="tx1">
                      <a:lumMod val="75000"/>
                      <a:lumOff val="25000"/>
                    </a:schemeClr>
                  </a:solidFill>
                </a:rPr>
                <a:t>to nicotine. Shell (in the 1980s) and Bayer (in the 1990s) started work on their development. The neonicotinoid family includes acetamiprid, clothianidin, imidacloprid, nitenpyram, </a:t>
              </a:r>
              <a:r>
                <a:rPr lang="en-US" sz="1400" dirty="0" err="1">
                  <a:solidFill>
                    <a:schemeClr val="tx1">
                      <a:lumMod val="75000"/>
                      <a:lumOff val="25000"/>
                    </a:schemeClr>
                  </a:solidFill>
                </a:rPr>
                <a:t>nithiazine</a:t>
              </a:r>
              <a:r>
                <a:rPr lang="en-US" sz="1400" dirty="0">
                  <a:solidFill>
                    <a:schemeClr val="tx1">
                      <a:lumMod val="75000"/>
                      <a:lumOff val="25000"/>
                    </a:schemeClr>
                  </a:solidFill>
                </a:rPr>
                <a:t>, thiacloprid and thiamethoxam. Imidacloprid was </a:t>
              </a:r>
              <a:br>
                <a:rPr lang="en-US" sz="1400" dirty="0">
                  <a:solidFill>
                    <a:schemeClr val="tx1">
                      <a:lumMod val="75000"/>
                      <a:lumOff val="25000"/>
                    </a:schemeClr>
                  </a:solidFill>
                </a:rPr>
              </a:br>
              <a:r>
                <a:rPr lang="en-US" sz="1400" dirty="0">
                  <a:solidFill>
                    <a:schemeClr val="tx1">
                      <a:lumMod val="75000"/>
                      <a:lumOff val="25000"/>
                    </a:schemeClr>
                  </a:solidFill>
                </a:rPr>
                <a:t>the most widely used insecticide </a:t>
              </a:r>
              <a:br>
                <a:rPr lang="en-US" sz="1400" dirty="0">
                  <a:solidFill>
                    <a:schemeClr val="tx1">
                      <a:lumMod val="75000"/>
                      <a:lumOff val="25000"/>
                    </a:schemeClr>
                  </a:solidFill>
                </a:rPr>
              </a:br>
              <a:r>
                <a:rPr lang="en-US" sz="1400" dirty="0">
                  <a:solidFill>
                    <a:schemeClr val="tx1">
                      <a:lumMod val="75000"/>
                      <a:lumOff val="25000"/>
                    </a:schemeClr>
                  </a:solidFill>
                </a:rPr>
                <a:t>in the world at one point.</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6"/>
                </a:rPr>
                <a:t>https://www.bing.com/search?q=introduction+of+neonicatinoids&amp;FORM=EDGENA&amp;refig=fc04bb81b5384319a08b8ace469b7794</a:t>
              </a:r>
              <a:r>
                <a:rPr lang="en-US" sz="1050" dirty="0">
                  <a:solidFill>
                    <a:schemeClr val="tx1">
                      <a:lumMod val="75000"/>
                      <a:lumOff val="25000"/>
                    </a:schemeClr>
                  </a:solidFill>
                </a:rPr>
                <a:t> </a:t>
              </a:r>
              <a:endParaRPr lang="en-US" dirty="0"/>
            </a:p>
          </p:txBody>
        </p:sp>
        <p:sp>
          <p:nvSpPr>
            <p:cNvPr id="296" name="done">
              <a:extLst>
                <a:ext uri="{FF2B5EF4-FFF2-40B4-BE49-F238E27FC236}">
                  <a16:creationId xmlns:a16="http://schemas.microsoft.com/office/drawing/2014/main" id="{896E5F72-E543-8345-B195-6ED78EC461D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37" name="1989 Orange Box 2">
            <a:extLst>
              <a:ext uri="{FF2B5EF4-FFF2-40B4-BE49-F238E27FC236}">
                <a16:creationId xmlns:a16="http://schemas.microsoft.com/office/drawing/2014/main" id="{4CAB8335-EF67-5542-BC03-557138549B04}"/>
              </a:ext>
            </a:extLst>
          </p:cNvPr>
          <p:cNvGrpSpPr/>
          <p:nvPr/>
        </p:nvGrpSpPr>
        <p:grpSpPr>
          <a:xfrm>
            <a:off x="8365064" y="1075267"/>
            <a:ext cx="3386667" cy="4222045"/>
            <a:chOff x="8365064" y="1075267"/>
            <a:chExt cx="3386667" cy="4222045"/>
          </a:xfrm>
        </p:grpSpPr>
        <p:sp>
          <p:nvSpPr>
            <p:cNvPr id="283" name="1989 Orange Box 2">
              <a:extLst>
                <a:ext uri="{FF2B5EF4-FFF2-40B4-BE49-F238E27FC236}">
                  <a16:creationId xmlns:a16="http://schemas.microsoft.com/office/drawing/2014/main" id="{77B5B38E-DF79-8F4D-81DF-88CE40F4834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Codification of inputs for risk assessments, includes detailed statistics on dermal exposure factors, soil/dust ingestion; water consumption human inhalation rates, body weights, food consumption data by several categories.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7"/>
                </a:rPr>
                <a:t>https://www.epa.gov/expobox/about-exposure-factors-handbook</a:t>
              </a:r>
              <a:r>
                <a:rPr lang="en-US" sz="1050" dirty="0">
                  <a:solidFill>
                    <a:schemeClr val="tx1">
                      <a:lumMod val="75000"/>
                      <a:lumOff val="25000"/>
                    </a:schemeClr>
                  </a:solidFill>
                </a:rPr>
                <a:t> </a:t>
              </a:r>
              <a:endParaRPr lang="en-US" sz="2000" dirty="0">
                <a:solidFill>
                  <a:schemeClr val="tx1">
                    <a:lumMod val="75000"/>
                    <a:lumOff val="25000"/>
                  </a:schemeClr>
                </a:solidFill>
              </a:endParaRPr>
            </a:p>
            <a:p>
              <a:pPr algn="ctr"/>
              <a:endParaRPr lang="en-US" dirty="0"/>
            </a:p>
          </p:txBody>
        </p:sp>
        <p:sp>
          <p:nvSpPr>
            <p:cNvPr id="295" name="done">
              <a:extLst>
                <a:ext uri="{FF2B5EF4-FFF2-40B4-BE49-F238E27FC236}">
                  <a16:creationId xmlns:a16="http://schemas.microsoft.com/office/drawing/2014/main" id="{0A9C7651-BA77-334E-BCC3-E75459D4CD6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31" name="1989 Orange Box 1">
            <a:extLst>
              <a:ext uri="{FF2B5EF4-FFF2-40B4-BE49-F238E27FC236}">
                <a16:creationId xmlns:a16="http://schemas.microsoft.com/office/drawing/2014/main" id="{E6736FBF-DEDC-074A-9220-218D145C2DC2}"/>
              </a:ext>
            </a:extLst>
          </p:cNvPr>
          <p:cNvGrpSpPr/>
          <p:nvPr/>
        </p:nvGrpSpPr>
        <p:grpSpPr>
          <a:xfrm>
            <a:off x="8365064" y="1075267"/>
            <a:ext cx="3386667" cy="4222045"/>
            <a:chOff x="8365064" y="1075267"/>
            <a:chExt cx="3386667" cy="4222045"/>
          </a:xfrm>
        </p:grpSpPr>
        <p:sp>
          <p:nvSpPr>
            <p:cNvPr id="282" name="1989 Orange Box 1">
              <a:extLst>
                <a:ext uri="{FF2B5EF4-FFF2-40B4-BE49-F238E27FC236}">
                  <a16:creationId xmlns:a16="http://schemas.microsoft.com/office/drawing/2014/main" id="{949CBFA6-D1C8-904E-B494-7B486965B6A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Assure quality of non-clinical studies.</a:t>
              </a:r>
            </a:p>
            <a:p>
              <a:r>
                <a:rPr lang="en-US" sz="1050" b="1" dirty="0">
                  <a:solidFill>
                    <a:schemeClr val="tx1">
                      <a:lumMod val="75000"/>
                      <a:lumOff val="25000"/>
                    </a:schemeClr>
                  </a:solidFill>
                </a:rPr>
                <a:t>Source: </a:t>
              </a:r>
              <a:r>
                <a:rPr lang="en-US" sz="1050" dirty="0">
                  <a:solidFill>
                    <a:schemeClr val="tx1">
                      <a:lumMod val="75000"/>
                      <a:lumOff val="25000"/>
                    </a:schemeClr>
                  </a:solidFill>
                  <a:hlinkClick r:id="rId8"/>
                </a:rPr>
                <a:t>http://www.toxicology.org/groups/ss/rsess/doc/2017SOTWebinar_with_notesRSESS_Seaton.pdf</a:t>
              </a:r>
              <a:r>
                <a:rPr lang="en-US" sz="1050" dirty="0">
                  <a:solidFill>
                    <a:schemeClr val="tx1">
                      <a:lumMod val="75000"/>
                      <a:lumOff val="25000"/>
                    </a:schemeClr>
                  </a:solidFill>
                </a:rPr>
                <a:t> </a:t>
              </a:r>
            </a:p>
            <a:p>
              <a:pPr algn="ctr"/>
              <a:endParaRPr lang="en-US" dirty="0"/>
            </a:p>
          </p:txBody>
        </p:sp>
        <p:sp>
          <p:nvSpPr>
            <p:cNvPr id="294" name="done">
              <a:extLst>
                <a:ext uri="{FF2B5EF4-FFF2-40B4-BE49-F238E27FC236}">
                  <a16:creationId xmlns:a16="http://schemas.microsoft.com/office/drawing/2014/main" id="{F2174590-7494-454A-AFF2-F6A43BCB942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30" name="1989 Gold Box">
            <a:extLst>
              <a:ext uri="{FF2B5EF4-FFF2-40B4-BE49-F238E27FC236}">
                <a16:creationId xmlns:a16="http://schemas.microsoft.com/office/drawing/2014/main" id="{D7CA2168-CE08-EA48-9DA8-B463486C125B}"/>
              </a:ext>
            </a:extLst>
          </p:cNvPr>
          <p:cNvGrpSpPr/>
          <p:nvPr/>
        </p:nvGrpSpPr>
        <p:grpSpPr>
          <a:xfrm>
            <a:off x="8365064" y="1075267"/>
            <a:ext cx="3386667" cy="4222045"/>
            <a:chOff x="8365064" y="1075267"/>
            <a:chExt cx="3386667" cy="4222045"/>
          </a:xfrm>
        </p:grpSpPr>
        <p:sp>
          <p:nvSpPr>
            <p:cNvPr id="281" name="1989 Gold Box">
              <a:extLst>
                <a:ext uri="{FF2B5EF4-FFF2-40B4-BE49-F238E27FC236}">
                  <a16:creationId xmlns:a16="http://schemas.microsoft.com/office/drawing/2014/main" id="{6A878C41-7B2C-B249-AADF-688312C6B053}"/>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Prior to this separate program, executive and general business meetings were separate.  This efficient practice is retained today.</a:t>
              </a:r>
            </a:p>
            <a:p>
              <a:r>
                <a:rPr lang="en-US" sz="1050" b="1" dirty="0">
                  <a:solidFill>
                    <a:schemeClr val="tx1">
                      <a:lumMod val="75000"/>
                      <a:lumOff val="25000"/>
                    </a:schemeClr>
                  </a:solidFill>
                </a:rPr>
                <a:t>Source:</a:t>
              </a:r>
            </a:p>
            <a:p>
              <a:r>
                <a:rPr lang="en-US" sz="1100" dirty="0">
                  <a:solidFill>
                    <a:schemeClr val="tx1">
                      <a:lumMod val="75000"/>
                      <a:lumOff val="25000"/>
                    </a:schemeClr>
                  </a:solidFill>
                  <a:hlinkClick r:id="rId4"/>
                </a:rPr>
                <a:t>https://pubs.acs.org/doi/pdf/10.1021/jf0115286</a:t>
              </a:r>
              <a:r>
                <a:rPr lang="en-US" sz="1100" dirty="0">
                  <a:solidFill>
                    <a:schemeClr val="tx1">
                      <a:lumMod val="75000"/>
                      <a:lumOff val="25000"/>
                    </a:schemeClr>
                  </a:solidFill>
                </a:rPr>
                <a:t> </a:t>
              </a:r>
            </a:p>
            <a:p>
              <a:pPr algn="ctr"/>
              <a:endParaRPr lang="en-US" dirty="0"/>
            </a:p>
          </p:txBody>
        </p:sp>
        <p:sp>
          <p:nvSpPr>
            <p:cNvPr id="293" name="done">
              <a:extLst>
                <a:ext uri="{FF2B5EF4-FFF2-40B4-BE49-F238E27FC236}">
                  <a16:creationId xmlns:a16="http://schemas.microsoft.com/office/drawing/2014/main" id="{640A70B6-2678-F749-86A3-50940AF50BA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56" name="1989 Teal Box">
            <a:extLst>
              <a:ext uri="{FF2B5EF4-FFF2-40B4-BE49-F238E27FC236}">
                <a16:creationId xmlns:a16="http://schemas.microsoft.com/office/drawing/2014/main" id="{A2DA3BCF-0031-7B47-B7F2-F5CA5D92DF1C}"/>
              </a:ext>
            </a:extLst>
          </p:cNvPr>
          <p:cNvGrpSpPr/>
          <p:nvPr/>
        </p:nvGrpSpPr>
        <p:grpSpPr>
          <a:xfrm>
            <a:off x="8365064" y="1075267"/>
            <a:ext cx="3386667" cy="4222045"/>
            <a:chOff x="8365064" y="1075267"/>
            <a:chExt cx="3386667" cy="4222045"/>
          </a:xfrm>
        </p:grpSpPr>
        <p:sp>
          <p:nvSpPr>
            <p:cNvPr id="157" name="Box">
              <a:extLst>
                <a:ext uri="{FF2B5EF4-FFF2-40B4-BE49-F238E27FC236}">
                  <a16:creationId xmlns:a16="http://schemas.microsoft.com/office/drawing/2014/main" id="{9C60FFA5-54D9-6E45-BB2E-7A9F9A799F60}"/>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Apple growers suffer loss of sales as millions of consumers stopped buying apples and apple products. The sudden action was prompted by fears that Alar (a chemical widely used by apple growers to prevent pre-harvest fruit drop, promote color development, and increase storage life) causes cancer.</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https://en.wikipedia.org/wiki/Daminozide  </a:t>
              </a:r>
              <a:r>
                <a:rPr lang="en-US" sz="1050" dirty="0">
                  <a:solidFill>
                    <a:schemeClr val="tx1">
                      <a:lumMod val="75000"/>
                      <a:lumOff val="25000"/>
                    </a:schemeClr>
                  </a:solidFill>
                  <a:hlinkClick r:id="rId9"/>
                </a:rPr>
                <a:t>http://courses.washington.edu/alisonta/pbaf590/pdf/Rosen_Alar.pdf</a:t>
              </a:r>
              <a:r>
                <a:rPr lang="en-US" sz="1050" dirty="0">
                  <a:solidFill>
                    <a:schemeClr val="tx1">
                      <a:lumMod val="75000"/>
                      <a:lumOff val="25000"/>
                    </a:schemeClr>
                  </a:solidFill>
                </a:rPr>
                <a:t> </a:t>
              </a:r>
            </a:p>
          </p:txBody>
        </p:sp>
        <p:sp>
          <p:nvSpPr>
            <p:cNvPr id="158" name="done">
              <a:extLst>
                <a:ext uri="{FF2B5EF4-FFF2-40B4-BE49-F238E27FC236}">
                  <a16:creationId xmlns:a16="http://schemas.microsoft.com/office/drawing/2014/main" id="{27CFB98C-235C-B84F-A230-F4F361AD8BE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9" name="1988 Orange Box 2">
            <a:extLst>
              <a:ext uri="{FF2B5EF4-FFF2-40B4-BE49-F238E27FC236}">
                <a16:creationId xmlns:a16="http://schemas.microsoft.com/office/drawing/2014/main" id="{86277581-4056-FD41-A406-E0C02E5ACB04}"/>
              </a:ext>
            </a:extLst>
          </p:cNvPr>
          <p:cNvGrpSpPr/>
          <p:nvPr/>
        </p:nvGrpSpPr>
        <p:grpSpPr>
          <a:xfrm>
            <a:off x="8365064" y="1075267"/>
            <a:ext cx="3386667" cy="4222045"/>
            <a:chOff x="8365064" y="1075267"/>
            <a:chExt cx="3386667" cy="4222045"/>
          </a:xfrm>
        </p:grpSpPr>
        <p:sp>
          <p:nvSpPr>
            <p:cNvPr id="280" name="1988 Orange Box 3">
              <a:extLst>
                <a:ext uri="{FF2B5EF4-FFF2-40B4-BE49-F238E27FC236}">
                  <a16:creationId xmlns:a16="http://schemas.microsoft.com/office/drawing/2014/main" id="{34AD28B3-EAF9-5A49-A343-4EDA155F865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Pesticide registrants and their contracting partners invest heavily in building facilities and conducting multimillion-dollar studies.</a:t>
              </a:r>
            </a:p>
            <a:p>
              <a:r>
                <a:rPr lang="en-US" sz="1050" b="1" dirty="0">
                  <a:solidFill>
                    <a:schemeClr val="tx1">
                      <a:lumMod val="75000"/>
                      <a:lumOff val="25000"/>
                    </a:schemeClr>
                  </a:solidFill>
                </a:rPr>
                <a:t>Source: </a:t>
              </a:r>
              <a:r>
                <a:rPr lang="en-US" sz="1050" dirty="0">
                  <a:solidFill>
                    <a:schemeClr val="tx1">
                      <a:lumMod val="75000"/>
                      <a:lumOff val="25000"/>
                    </a:schemeClr>
                  </a:solidFill>
                </a:rPr>
                <a:t>Member expertise</a:t>
              </a:r>
              <a:endParaRPr lang="en-US" sz="2000" dirty="0">
                <a:solidFill>
                  <a:schemeClr val="tx1">
                    <a:lumMod val="75000"/>
                    <a:lumOff val="25000"/>
                  </a:schemeClr>
                </a:solidFill>
              </a:endParaRPr>
            </a:p>
            <a:p>
              <a:pPr algn="ctr"/>
              <a:endParaRPr lang="en-US" dirty="0"/>
            </a:p>
          </p:txBody>
        </p:sp>
        <p:sp>
          <p:nvSpPr>
            <p:cNvPr id="292" name="done">
              <a:extLst>
                <a:ext uri="{FF2B5EF4-FFF2-40B4-BE49-F238E27FC236}">
                  <a16:creationId xmlns:a16="http://schemas.microsoft.com/office/drawing/2014/main" id="{1430779E-6C45-8D4A-B771-DFDD8ABCE89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7" name="1988 Orange Box 1">
            <a:extLst>
              <a:ext uri="{FF2B5EF4-FFF2-40B4-BE49-F238E27FC236}">
                <a16:creationId xmlns:a16="http://schemas.microsoft.com/office/drawing/2014/main" id="{69EC7E21-2335-CB48-9798-9373B026F9C8}"/>
              </a:ext>
            </a:extLst>
          </p:cNvPr>
          <p:cNvGrpSpPr/>
          <p:nvPr/>
        </p:nvGrpSpPr>
        <p:grpSpPr>
          <a:xfrm>
            <a:off x="8365064" y="1075267"/>
            <a:ext cx="3386667" cy="4222045"/>
            <a:chOff x="8365064" y="1075267"/>
            <a:chExt cx="3386667" cy="4222045"/>
          </a:xfrm>
        </p:grpSpPr>
        <p:sp>
          <p:nvSpPr>
            <p:cNvPr id="278" name="1988 Orange Box 1">
              <a:extLst>
                <a:ext uri="{FF2B5EF4-FFF2-40B4-BE49-F238E27FC236}">
                  <a16:creationId xmlns:a16="http://schemas.microsoft.com/office/drawing/2014/main" id="{C00E5314-993F-B243-8A92-626EEDD51F9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Approved by Congress, Federal Insecticide, Fungicide and Rodenticide Act Amendments of 1988 require review and registration of both new and older pesticides. FIFRA was first enacted in 1947.</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0"/>
                </a:rPr>
                <a:t>https://archive.epa.gov/epa/aboutepa/epa-history-fifra-amendments-1988.html</a:t>
              </a:r>
              <a:endParaRPr lang="en-US" sz="1050" dirty="0">
                <a:solidFill>
                  <a:schemeClr val="tx1">
                    <a:lumMod val="75000"/>
                    <a:lumOff val="25000"/>
                  </a:schemeClr>
                </a:solidFill>
              </a:endParaRPr>
            </a:p>
            <a:p>
              <a:endParaRPr lang="en-US" sz="2000" dirty="0">
                <a:solidFill>
                  <a:schemeClr val="tx1">
                    <a:lumMod val="75000"/>
                    <a:lumOff val="25000"/>
                  </a:schemeClr>
                </a:solidFill>
              </a:endParaRPr>
            </a:p>
            <a:p>
              <a:endParaRPr lang="en-US" sz="1050" dirty="0">
                <a:solidFill>
                  <a:schemeClr val="tx1">
                    <a:lumMod val="75000"/>
                    <a:lumOff val="25000"/>
                  </a:schemeClr>
                </a:solidFill>
              </a:endParaRPr>
            </a:p>
            <a:p>
              <a:pPr algn="ctr"/>
              <a:endParaRPr lang="en-US" dirty="0"/>
            </a:p>
          </p:txBody>
        </p:sp>
        <p:sp>
          <p:nvSpPr>
            <p:cNvPr id="290" name="done">
              <a:extLst>
                <a:ext uri="{FF2B5EF4-FFF2-40B4-BE49-F238E27FC236}">
                  <a16:creationId xmlns:a16="http://schemas.microsoft.com/office/drawing/2014/main" id="{05F3A1EB-B5DC-F241-86B3-B080F29DE19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4" name="1986 Gold Box">
            <a:extLst>
              <a:ext uri="{FF2B5EF4-FFF2-40B4-BE49-F238E27FC236}">
                <a16:creationId xmlns:a16="http://schemas.microsoft.com/office/drawing/2014/main" id="{965C5828-25C3-1B47-8528-B579C25E3BE9}"/>
              </a:ext>
            </a:extLst>
          </p:cNvPr>
          <p:cNvGrpSpPr/>
          <p:nvPr/>
        </p:nvGrpSpPr>
        <p:grpSpPr>
          <a:xfrm>
            <a:off x="8365064" y="1075267"/>
            <a:ext cx="3386667" cy="4222045"/>
            <a:chOff x="8365064" y="1075267"/>
            <a:chExt cx="3386667" cy="4222045"/>
          </a:xfrm>
        </p:grpSpPr>
        <p:sp>
          <p:nvSpPr>
            <p:cNvPr id="159" name="1985 Orange Box">
              <a:extLst>
                <a:ext uri="{FF2B5EF4-FFF2-40B4-BE49-F238E27FC236}">
                  <a16:creationId xmlns:a16="http://schemas.microsoft.com/office/drawing/2014/main" id="{E38E5A57-390A-FD47-82A5-5551AD1B957F}"/>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first AGRO poster session was in Spring 1986.</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https://pubs.acs.org/doi/pdf/10.1021/jf0115286</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160" name="done">
              <a:extLst>
                <a:ext uri="{FF2B5EF4-FFF2-40B4-BE49-F238E27FC236}">
                  <a16:creationId xmlns:a16="http://schemas.microsoft.com/office/drawing/2014/main" id="{7576CDDC-A798-EE40-ACBC-AF66850D1BA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5" name="1985 Orange Box">
            <a:extLst>
              <a:ext uri="{FF2B5EF4-FFF2-40B4-BE49-F238E27FC236}">
                <a16:creationId xmlns:a16="http://schemas.microsoft.com/office/drawing/2014/main" id="{015EF2E6-A022-104A-955A-991A70E901D0}"/>
              </a:ext>
            </a:extLst>
          </p:cNvPr>
          <p:cNvGrpSpPr/>
          <p:nvPr/>
        </p:nvGrpSpPr>
        <p:grpSpPr>
          <a:xfrm>
            <a:off x="8365064" y="1075267"/>
            <a:ext cx="3386667" cy="4222045"/>
            <a:chOff x="8365064" y="1075267"/>
            <a:chExt cx="3386667" cy="4222045"/>
          </a:xfrm>
        </p:grpSpPr>
        <p:sp>
          <p:nvSpPr>
            <p:cNvPr id="23" name="1985 Orange Box">
              <a:extLst>
                <a:ext uri="{FF2B5EF4-FFF2-40B4-BE49-F238E27FC236}">
                  <a16:creationId xmlns:a16="http://schemas.microsoft.com/office/drawing/2014/main" id="{8B80D11C-B0F4-674D-A7F9-BF7574BD715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CRP removes environmentally sensitive land from agricultural production and provides to farmers rental payment for that land.</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1"/>
                </a:rPr>
                <a:t>https://www.fsa.usda.gov/programs-and-services/conservation-programs/conservation-reserve-program/</a:t>
              </a:r>
              <a:endParaRPr lang="en-US" sz="1050" dirty="0">
                <a:solidFill>
                  <a:schemeClr val="tx1">
                    <a:lumMod val="75000"/>
                    <a:lumOff val="25000"/>
                  </a:schemeClr>
                </a:solidFill>
              </a:endParaRPr>
            </a:p>
            <a:p>
              <a:endParaRPr lang="en-US" sz="1050" dirty="0">
                <a:solidFill>
                  <a:schemeClr val="tx1">
                    <a:lumMod val="75000"/>
                    <a:lumOff val="25000"/>
                  </a:schemeClr>
                </a:solidFill>
              </a:endParaRPr>
            </a:p>
            <a:p>
              <a:pPr algn="ctr"/>
              <a:endParaRPr lang="en-US" dirty="0"/>
            </a:p>
          </p:txBody>
        </p:sp>
        <p:sp>
          <p:nvSpPr>
            <p:cNvPr id="288" name="done">
              <a:extLst>
                <a:ext uri="{FF2B5EF4-FFF2-40B4-BE49-F238E27FC236}">
                  <a16:creationId xmlns:a16="http://schemas.microsoft.com/office/drawing/2014/main" id="{236DA90C-2BB3-F54A-A181-BD0D7E8029FD}"/>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6" name="1985 Gold Box">
            <a:extLst>
              <a:ext uri="{FF2B5EF4-FFF2-40B4-BE49-F238E27FC236}">
                <a16:creationId xmlns:a16="http://schemas.microsoft.com/office/drawing/2014/main" id="{43B6F853-38D5-7D4E-B26C-24B35E7C0C62}"/>
              </a:ext>
            </a:extLst>
          </p:cNvPr>
          <p:cNvGrpSpPr/>
          <p:nvPr/>
        </p:nvGrpSpPr>
        <p:grpSpPr>
          <a:xfrm>
            <a:off x="8365064" y="1075267"/>
            <a:ext cx="3386667" cy="4222045"/>
            <a:chOff x="8365064" y="1075267"/>
            <a:chExt cx="3386667" cy="4222045"/>
          </a:xfrm>
        </p:grpSpPr>
        <p:sp>
          <p:nvSpPr>
            <p:cNvPr id="277" name="1985 Gold Box 1">
              <a:extLst>
                <a:ext uri="{FF2B5EF4-FFF2-40B4-BE49-F238E27FC236}">
                  <a16:creationId xmlns:a16="http://schemas.microsoft.com/office/drawing/2014/main" id="{02DB1A36-31BA-3C43-B048-0B00D2D8D9C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Broader name covers chemical and new approaches to pest control plus biotechnology.</a:t>
              </a:r>
            </a:p>
            <a:p>
              <a:r>
                <a:rPr lang="en-US" sz="1100" b="1" dirty="0">
                  <a:solidFill>
                    <a:schemeClr val="tx1">
                      <a:lumMod val="75000"/>
                      <a:lumOff val="25000"/>
                    </a:schemeClr>
                  </a:solidFill>
                </a:rPr>
                <a:t>Source: </a:t>
              </a:r>
            </a:p>
            <a:p>
              <a:r>
                <a:rPr lang="en-US" sz="1100" dirty="0">
                  <a:solidFill>
                    <a:schemeClr val="tx1">
                      <a:lumMod val="75000"/>
                      <a:lumOff val="25000"/>
                    </a:schemeClr>
                  </a:solidFill>
                </a:rPr>
                <a:t>AGRO History Document  1976-2001; </a:t>
              </a:r>
              <a:r>
                <a:rPr lang="en-US" sz="1100" dirty="0">
                  <a:solidFill>
                    <a:schemeClr val="tx1">
                      <a:lumMod val="75000"/>
                      <a:lumOff val="25000"/>
                    </a:schemeClr>
                  </a:solidFill>
                  <a:hlinkClick r:id="rId4"/>
                </a:rPr>
                <a:t>https://pubs.acs.org/doi/pdf/10.1021/jf0115286</a:t>
              </a:r>
              <a:endParaRPr lang="en-US" sz="1100" dirty="0">
                <a:solidFill>
                  <a:schemeClr val="tx1">
                    <a:lumMod val="75000"/>
                    <a:lumOff val="25000"/>
                  </a:schemeClr>
                </a:solidFill>
              </a:endParaRPr>
            </a:p>
            <a:p>
              <a:endParaRPr lang="en-US" sz="2400" dirty="0">
                <a:solidFill>
                  <a:schemeClr val="tx1">
                    <a:lumMod val="75000"/>
                    <a:lumOff val="25000"/>
                  </a:schemeClr>
                </a:solidFill>
              </a:endParaRPr>
            </a:p>
            <a:p>
              <a:endParaRPr lang="en-US" sz="1050" dirty="0">
                <a:solidFill>
                  <a:schemeClr val="tx1">
                    <a:lumMod val="75000"/>
                    <a:lumOff val="25000"/>
                  </a:schemeClr>
                </a:solidFill>
              </a:endParaRPr>
            </a:p>
            <a:p>
              <a:pPr algn="ctr"/>
              <a:endParaRPr lang="en-US" dirty="0"/>
            </a:p>
          </p:txBody>
        </p:sp>
        <p:sp>
          <p:nvSpPr>
            <p:cNvPr id="289" name="done">
              <a:extLst>
                <a:ext uri="{FF2B5EF4-FFF2-40B4-BE49-F238E27FC236}">
                  <a16:creationId xmlns:a16="http://schemas.microsoft.com/office/drawing/2014/main" id="{6E7161F6-6747-B146-B7FA-5C765E8DAC9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1" name="1985 Gold Box 2">
            <a:extLst>
              <a:ext uri="{FF2B5EF4-FFF2-40B4-BE49-F238E27FC236}">
                <a16:creationId xmlns:a16="http://schemas.microsoft.com/office/drawing/2014/main" id="{8EA3E16B-2542-2D41-8E0D-0D5C63C24659}"/>
              </a:ext>
            </a:extLst>
          </p:cNvPr>
          <p:cNvGrpSpPr/>
          <p:nvPr/>
        </p:nvGrpSpPr>
        <p:grpSpPr>
          <a:xfrm>
            <a:off x="8365064" y="1075267"/>
            <a:ext cx="3386667" cy="4222045"/>
            <a:chOff x="8365064" y="1075267"/>
            <a:chExt cx="3386667" cy="4222045"/>
          </a:xfrm>
        </p:grpSpPr>
        <p:sp>
          <p:nvSpPr>
            <p:cNvPr id="142" name="1985 Orange Box">
              <a:extLst>
                <a:ext uri="{FF2B5EF4-FFF2-40B4-BE49-F238E27FC236}">
                  <a16:creationId xmlns:a16="http://schemas.microsoft.com/office/drawing/2014/main" id="{D9C4B15A-C633-0A40-9C74-B0EB104D11B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Divisional award applies to predoctoral student or graduates of less than one year.</a:t>
              </a:r>
            </a:p>
            <a:p>
              <a:r>
                <a:rPr lang="en-US" sz="1050" b="1" dirty="0">
                  <a:solidFill>
                    <a:schemeClr val="tx1">
                      <a:lumMod val="75000"/>
                      <a:lumOff val="25000"/>
                    </a:schemeClr>
                  </a:solidFill>
                </a:rPr>
                <a:t>Source: </a:t>
              </a:r>
            </a:p>
            <a:p>
              <a:r>
                <a:rPr lang="en-US" sz="1050" dirty="0">
                  <a:solidFill>
                    <a:schemeClr val="tx1">
                      <a:lumMod val="75000"/>
                      <a:lumOff val="25000"/>
                    </a:schemeClr>
                  </a:solidFill>
                </a:rPr>
                <a:t>AGRO History Document  1976-2001; </a:t>
              </a:r>
              <a:r>
                <a:rPr lang="en-US" sz="1050" dirty="0">
                  <a:solidFill>
                    <a:schemeClr val="tx1">
                      <a:lumMod val="75000"/>
                      <a:lumOff val="25000"/>
                    </a:schemeClr>
                  </a:solidFill>
                  <a:hlinkClick r:id="rId4"/>
                </a:rPr>
                <a:t>https://pubs.acs.org/doi/pdf/10.1021/jf0115286</a:t>
              </a:r>
              <a:endParaRPr lang="en-US" sz="1050" dirty="0">
                <a:solidFill>
                  <a:schemeClr val="tx1">
                    <a:lumMod val="75000"/>
                    <a:lumOff val="25000"/>
                  </a:schemeClr>
                </a:solidFill>
              </a:endParaRPr>
            </a:p>
            <a:p>
              <a:endParaRPr lang="en-US" dirty="0"/>
            </a:p>
          </p:txBody>
        </p:sp>
        <p:sp>
          <p:nvSpPr>
            <p:cNvPr id="143" name="done">
              <a:extLst>
                <a:ext uri="{FF2B5EF4-FFF2-40B4-BE49-F238E27FC236}">
                  <a16:creationId xmlns:a16="http://schemas.microsoft.com/office/drawing/2014/main" id="{8C598481-C2F6-DA42-B15B-A46AE666D38E}"/>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5" name="1985 Teal Box">
            <a:extLst>
              <a:ext uri="{FF2B5EF4-FFF2-40B4-BE49-F238E27FC236}">
                <a16:creationId xmlns:a16="http://schemas.microsoft.com/office/drawing/2014/main" id="{98DE7B85-7848-564F-9597-2D8306D96559}"/>
              </a:ext>
            </a:extLst>
          </p:cNvPr>
          <p:cNvGrpSpPr/>
          <p:nvPr/>
        </p:nvGrpSpPr>
        <p:grpSpPr>
          <a:xfrm>
            <a:off x="8365064" y="1075267"/>
            <a:ext cx="3386667" cy="4222045"/>
            <a:chOff x="8365064" y="1075267"/>
            <a:chExt cx="3386667" cy="4222045"/>
          </a:xfrm>
        </p:grpSpPr>
        <p:sp>
          <p:nvSpPr>
            <p:cNvPr id="146" name="Box">
              <a:extLst>
                <a:ext uri="{FF2B5EF4-FFF2-40B4-BE49-F238E27FC236}">
                  <a16:creationId xmlns:a16="http://schemas.microsoft.com/office/drawing/2014/main" id="{AB473B53-03AA-8F4A-9DCD-097BD4BA5FB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HPLC becomes a standard technique for detection of residues as well as characterization of actives with ever improving column separation and detectors from UV and fluorescence, electrochemical to mass spectrometers in 1990s.</a:t>
              </a:r>
            </a:p>
            <a:p>
              <a:r>
                <a:rPr lang="en-US" sz="1050" b="1" dirty="0">
                  <a:solidFill>
                    <a:schemeClr val="tx1">
                      <a:lumMod val="75000"/>
                      <a:lumOff val="25000"/>
                    </a:schemeClr>
                  </a:solidFill>
                </a:rPr>
                <a:t>Source:  </a:t>
              </a:r>
              <a:r>
                <a:rPr lang="en-US" sz="1050" dirty="0">
                  <a:solidFill>
                    <a:schemeClr val="tx1">
                      <a:lumMod val="75000"/>
                      <a:lumOff val="25000"/>
                    </a:schemeClr>
                  </a:solidFill>
                </a:rPr>
                <a:t>Member Expertise</a:t>
              </a:r>
            </a:p>
          </p:txBody>
        </p:sp>
        <p:sp>
          <p:nvSpPr>
            <p:cNvPr id="147" name="done">
              <a:extLst>
                <a:ext uri="{FF2B5EF4-FFF2-40B4-BE49-F238E27FC236}">
                  <a16:creationId xmlns:a16="http://schemas.microsoft.com/office/drawing/2014/main" id="{EDE56F07-06E4-3447-B60C-E6F4E621068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5" name="legend">
            <a:extLst>
              <a:ext uri="{FF2B5EF4-FFF2-40B4-BE49-F238E27FC236}">
                <a16:creationId xmlns:a16="http://schemas.microsoft.com/office/drawing/2014/main" id="{4E52EF54-B7BE-BE46-9BE2-29C941367B07}"/>
              </a:ext>
            </a:extLst>
          </p:cNvPr>
          <p:cNvGrpSpPr/>
          <p:nvPr/>
        </p:nvGrpSpPr>
        <p:grpSpPr>
          <a:xfrm>
            <a:off x="1077351" y="5745011"/>
            <a:ext cx="8895576" cy="256480"/>
            <a:chOff x="1077351" y="5745011"/>
            <a:chExt cx="8895576" cy="256480"/>
          </a:xfrm>
        </p:grpSpPr>
        <p:grpSp>
          <p:nvGrpSpPr>
            <p:cNvPr id="126" name="legend green">
              <a:extLst>
                <a:ext uri="{FF2B5EF4-FFF2-40B4-BE49-F238E27FC236}">
                  <a16:creationId xmlns:a16="http://schemas.microsoft.com/office/drawing/2014/main" id="{073C4E5F-20A8-B940-B782-001ACD9D36B8}"/>
                </a:ext>
              </a:extLst>
            </p:cNvPr>
            <p:cNvGrpSpPr/>
            <p:nvPr/>
          </p:nvGrpSpPr>
          <p:grpSpPr>
            <a:xfrm>
              <a:off x="1077351" y="5745011"/>
              <a:ext cx="1557565" cy="256480"/>
              <a:chOff x="1280551" y="5745011"/>
              <a:chExt cx="1557565" cy="256480"/>
            </a:xfrm>
          </p:grpSpPr>
          <p:sp>
            <p:nvSpPr>
              <p:cNvPr id="139" name="Oval 138">
                <a:extLst>
                  <a:ext uri="{FF2B5EF4-FFF2-40B4-BE49-F238E27FC236}">
                    <a16:creationId xmlns:a16="http://schemas.microsoft.com/office/drawing/2014/main" id="{095D339D-BDAD-1947-9992-DAE736BA46BC}"/>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TextBox 139">
                <a:extLst>
                  <a:ext uri="{FF2B5EF4-FFF2-40B4-BE49-F238E27FC236}">
                    <a16:creationId xmlns:a16="http://schemas.microsoft.com/office/drawing/2014/main" id="{E8F085CD-361D-F848-9121-6341550FCAAD}"/>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127" name="Group 126">
              <a:extLst>
                <a:ext uri="{FF2B5EF4-FFF2-40B4-BE49-F238E27FC236}">
                  <a16:creationId xmlns:a16="http://schemas.microsoft.com/office/drawing/2014/main" id="{91B8AAFB-C5C7-7049-A5BD-82FE0376AFA7}"/>
                </a:ext>
              </a:extLst>
            </p:cNvPr>
            <p:cNvGrpSpPr/>
            <p:nvPr/>
          </p:nvGrpSpPr>
          <p:grpSpPr>
            <a:xfrm>
              <a:off x="2914225" y="5745011"/>
              <a:ext cx="1557565" cy="256480"/>
              <a:chOff x="2914225" y="5745011"/>
              <a:chExt cx="1557565" cy="256480"/>
            </a:xfrm>
          </p:grpSpPr>
          <p:sp>
            <p:nvSpPr>
              <p:cNvPr id="137" name="Oval 136">
                <a:extLst>
                  <a:ext uri="{FF2B5EF4-FFF2-40B4-BE49-F238E27FC236}">
                    <a16:creationId xmlns:a16="http://schemas.microsoft.com/office/drawing/2014/main" id="{EC645885-7A46-A843-905A-F871E7D001D9}"/>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TextBox 137">
                <a:extLst>
                  <a:ext uri="{FF2B5EF4-FFF2-40B4-BE49-F238E27FC236}">
                    <a16:creationId xmlns:a16="http://schemas.microsoft.com/office/drawing/2014/main" id="{C08F393E-7905-1644-B2BD-E03DBED2F513}"/>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128" name="legend yellow">
              <a:extLst>
                <a:ext uri="{FF2B5EF4-FFF2-40B4-BE49-F238E27FC236}">
                  <a16:creationId xmlns:a16="http://schemas.microsoft.com/office/drawing/2014/main" id="{9C7B1E4C-53DD-424C-A2C9-7165DB07D061}"/>
                </a:ext>
              </a:extLst>
            </p:cNvPr>
            <p:cNvGrpSpPr/>
            <p:nvPr/>
          </p:nvGrpSpPr>
          <p:grpSpPr>
            <a:xfrm>
              <a:off x="4747205" y="5768476"/>
              <a:ext cx="1557565" cy="209550"/>
              <a:chOff x="4950405" y="5768476"/>
              <a:chExt cx="1557565" cy="209550"/>
            </a:xfrm>
          </p:grpSpPr>
          <p:sp>
            <p:nvSpPr>
              <p:cNvPr id="135" name="Oval 134">
                <a:extLst>
                  <a:ext uri="{FF2B5EF4-FFF2-40B4-BE49-F238E27FC236}">
                    <a16:creationId xmlns:a16="http://schemas.microsoft.com/office/drawing/2014/main" id="{6322ABDB-1D9E-F048-B5A2-85BAAF55C155}"/>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TextBox 135">
                <a:extLst>
                  <a:ext uri="{FF2B5EF4-FFF2-40B4-BE49-F238E27FC236}">
                    <a16:creationId xmlns:a16="http://schemas.microsoft.com/office/drawing/2014/main" id="{D85D3A4A-6B14-9C40-AF10-748CF0C3520B}"/>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129" name="Group 128">
              <a:extLst>
                <a:ext uri="{FF2B5EF4-FFF2-40B4-BE49-F238E27FC236}">
                  <a16:creationId xmlns:a16="http://schemas.microsoft.com/office/drawing/2014/main" id="{00C47CAE-9723-F345-9865-8BCD21576F22}"/>
                </a:ext>
              </a:extLst>
            </p:cNvPr>
            <p:cNvGrpSpPr/>
            <p:nvPr/>
          </p:nvGrpSpPr>
          <p:grpSpPr>
            <a:xfrm>
              <a:off x="6587327" y="5745011"/>
              <a:ext cx="1557565" cy="256480"/>
              <a:chOff x="6587327" y="5745011"/>
              <a:chExt cx="1557565" cy="256480"/>
            </a:xfrm>
          </p:grpSpPr>
          <p:sp>
            <p:nvSpPr>
              <p:cNvPr id="133" name="Oval 132">
                <a:extLst>
                  <a:ext uri="{FF2B5EF4-FFF2-40B4-BE49-F238E27FC236}">
                    <a16:creationId xmlns:a16="http://schemas.microsoft.com/office/drawing/2014/main" id="{E0E5BF72-6C15-954F-BE14-6833B4401F6D}"/>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TextBox 133">
                <a:extLst>
                  <a:ext uri="{FF2B5EF4-FFF2-40B4-BE49-F238E27FC236}">
                    <a16:creationId xmlns:a16="http://schemas.microsoft.com/office/drawing/2014/main" id="{51B4E325-D4C8-4A46-B88B-9549BE1BFDD1}"/>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130" name="legend dk blue">
              <a:extLst>
                <a:ext uri="{FF2B5EF4-FFF2-40B4-BE49-F238E27FC236}">
                  <a16:creationId xmlns:a16="http://schemas.microsoft.com/office/drawing/2014/main" id="{35DD9C09-8946-B148-9D6B-D009182DABFA}"/>
                </a:ext>
              </a:extLst>
            </p:cNvPr>
            <p:cNvGrpSpPr/>
            <p:nvPr/>
          </p:nvGrpSpPr>
          <p:grpSpPr>
            <a:xfrm>
              <a:off x="8415362" y="5768476"/>
              <a:ext cx="1557565" cy="209550"/>
              <a:chOff x="8568556" y="5768476"/>
              <a:chExt cx="1557565" cy="209550"/>
            </a:xfrm>
          </p:grpSpPr>
          <p:sp>
            <p:nvSpPr>
              <p:cNvPr id="131" name="Oval 130">
                <a:extLst>
                  <a:ext uri="{FF2B5EF4-FFF2-40B4-BE49-F238E27FC236}">
                    <a16:creationId xmlns:a16="http://schemas.microsoft.com/office/drawing/2014/main" id="{C820AFA2-5B28-E048-B8F4-F30BC9E17FE5}"/>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TextBox 131">
                <a:extLst>
                  <a:ext uri="{FF2B5EF4-FFF2-40B4-BE49-F238E27FC236}">
                    <a16:creationId xmlns:a16="http://schemas.microsoft.com/office/drawing/2014/main" id="{89F61050-CB5D-8E4B-B3CA-CB07E88C43A8}"/>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196662493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09"/>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09"/>
                  </p:tgtEl>
                </p:cond>
              </p:nextCondLst>
            </p:seq>
            <p:seq concurrent="1" nextAc="seek">
              <p:cTn id="7" restart="whenNotActive" fill="hold" evtFilter="cancelBubble" nodeType="interactiveSeq">
                <p:stCondLst>
                  <p:cond evt="onClick" delay="0">
                    <p:tgtEl>
                      <p:spTgt spid="2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12" restart="whenNotActive" fill="hold" evtFilter="cancelBubble" nodeType="interactiveSeq">
                <p:stCondLst>
                  <p:cond evt="onClick" delay="0">
                    <p:tgtEl>
                      <p:spTgt spid="213"/>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13"/>
                  </p:tgtEl>
                </p:cond>
              </p:nextCondLst>
            </p:seq>
            <p:seq concurrent="1" nextAc="seek">
              <p:cTn id="17" restart="whenNotActive" fill="hold" evtFilter="cancelBubble" nodeType="interactiveSeq">
                <p:stCondLst>
                  <p:cond evt="onClick" delay="0">
                    <p:tgtEl>
                      <p:spTgt spid="26"/>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22" restart="whenNotActive" fill="hold" evtFilter="cancelBubble" nodeType="interactiveSeq">
                <p:stCondLst>
                  <p:cond evt="onClick" delay="0">
                    <p:tgtEl>
                      <p:spTgt spid="217"/>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1"/>
                                        </p:tgtEl>
                                        <p:attrNameLst>
                                          <p:attrName>style.visibility</p:attrName>
                                        </p:attrNameLst>
                                      </p:cBhvr>
                                      <p:to>
                                        <p:strVal val="visible"/>
                                      </p:to>
                                    </p:set>
                                  </p:childTnLst>
                                </p:cTn>
                              </p:par>
                            </p:childTnLst>
                          </p:cTn>
                        </p:par>
                      </p:childTnLst>
                    </p:cTn>
                  </p:par>
                </p:childTnLst>
              </p:cTn>
              <p:nextCondLst>
                <p:cond evt="onClick" delay="0">
                  <p:tgtEl>
                    <p:spTgt spid="217"/>
                  </p:tgtEl>
                </p:cond>
              </p:nextCondLst>
            </p:seq>
            <p:seq concurrent="1" nextAc="seek">
              <p:cTn id="27" restart="whenNotActive" fill="hold" evtFilter="cancelBubble" nodeType="interactiveSeq">
                <p:stCondLst>
                  <p:cond evt="onClick" delay="0">
                    <p:tgtEl>
                      <p:spTgt spid="14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32" restart="whenNotActive" fill="hold" evtFilter="cancelBubble" nodeType="interactiveSeq">
                <p:stCondLst>
                  <p:cond evt="onClick" delay="0">
                    <p:tgtEl>
                      <p:spTgt spid="148"/>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5"/>
                                        </p:tgtEl>
                                        <p:attrNameLst>
                                          <p:attrName>style.visibility</p:attrName>
                                        </p:attrNameLst>
                                      </p:cBhvr>
                                      <p:to>
                                        <p:strVal val="visible"/>
                                      </p:to>
                                    </p:set>
                                  </p:childTnLst>
                                </p:cTn>
                              </p:par>
                            </p:childTnLst>
                          </p:cTn>
                        </p:par>
                      </p:childTnLst>
                    </p:cTn>
                  </p:par>
                </p:childTnLst>
              </p:cTn>
              <p:nextCondLst>
                <p:cond evt="onClick" delay="0">
                  <p:tgtEl>
                    <p:spTgt spid="148"/>
                  </p:tgtEl>
                </p:cond>
              </p:nextCondLst>
            </p:seq>
            <p:seq concurrent="1" nextAc="seek">
              <p:cTn id="37" restart="whenNotActive" fill="hold" evtFilter="cancelBubble" nodeType="interactiveSeq">
                <p:stCondLst>
                  <p:cond evt="onClick" delay="0">
                    <p:tgtEl>
                      <p:spTgt spid="14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42" restart="whenNotActive" fill="hold" evtFilter="cancelBubble" nodeType="interactiveSeq">
                <p:stCondLst>
                  <p:cond evt="onClick" delay="0">
                    <p:tgtEl>
                      <p:spTgt spid="221"/>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44"/>
                                        </p:tgtEl>
                                        <p:attrNameLst>
                                          <p:attrName>style.visibility</p:attrName>
                                        </p:attrNameLst>
                                      </p:cBhvr>
                                      <p:to>
                                        <p:strVal val="visible"/>
                                      </p:to>
                                    </p:set>
                                  </p:childTnLst>
                                </p:cTn>
                              </p:par>
                            </p:childTnLst>
                          </p:cTn>
                        </p:par>
                      </p:childTnLst>
                    </p:cTn>
                  </p:par>
                </p:childTnLst>
              </p:cTn>
              <p:nextCondLst>
                <p:cond evt="onClick" delay="0">
                  <p:tgtEl>
                    <p:spTgt spid="22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238"/>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1"/>
                                        </p:tgtEl>
                                        <p:attrNameLst>
                                          <p:attrName>style.visibility</p:attrName>
                                        </p:attrNameLst>
                                      </p:cBhvr>
                                      <p:to>
                                        <p:strVal val="visible"/>
                                      </p:to>
                                    </p:set>
                                  </p:childTnLst>
                                </p:cTn>
                              </p:par>
                            </p:childTnLst>
                          </p:cTn>
                        </p:par>
                      </p:childTnLst>
                    </p:cTn>
                  </p:par>
                </p:childTnLst>
              </p:cTn>
              <p:nextCondLst>
                <p:cond evt="onClick" delay="0">
                  <p:tgtEl>
                    <p:spTgt spid="238"/>
                  </p:tgtEl>
                </p:cond>
              </p:nextCondLst>
            </p:seq>
            <p:seq concurrent="1" nextAc="seek">
              <p:cTn id="57" restart="whenNotActive" fill="hold" evtFilter="cancelBubble" nodeType="interactiveSeq">
                <p:stCondLst>
                  <p:cond evt="onClick" delay="0">
                    <p:tgtEl>
                      <p:spTgt spid="3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62" restart="whenNotActive" fill="hold" evtFilter="cancelBubble" nodeType="interactiveSeq">
                <p:stCondLst>
                  <p:cond evt="onClick" delay="0">
                    <p:tgtEl>
                      <p:spTgt spid="242"/>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7"/>
                                        </p:tgtEl>
                                        <p:attrNameLst>
                                          <p:attrName>style.visibility</p:attrName>
                                        </p:attrNameLst>
                                      </p:cBhvr>
                                      <p:to>
                                        <p:strVal val="visible"/>
                                      </p:to>
                                    </p:set>
                                  </p:childTnLst>
                                </p:cTn>
                              </p:par>
                            </p:childTnLst>
                          </p:cTn>
                        </p:par>
                      </p:childTnLst>
                    </p:cTn>
                  </p:par>
                </p:childTnLst>
              </p:cTn>
              <p:nextCondLst>
                <p:cond evt="onClick" delay="0">
                  <p:tgtEl>
                    <p:spTgt spid="242"/>
                  </p:tgtEl>
                </p:cond>
              </p:nextCondLst>
            </p:seq>
            <p:seq concurrent="1" nextAc="seek">
              <p:cTn id="67" restart="whenNotActive" fill="hold" evtFilter="cancelBubble" nodeType="interactiveSeq">
                <p:stCondLst>
                  <p:cond evt="onClick" delay="0">
                    <p:tgtEl>
                      <p:spTgt spid="37"/>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72" restart="whenNotActive" fill="hold" evtFilter="cancelBubble" nodeType="interactiveSeq">
                <p:stCondLst>
                  <p:cond evt="onClick" delay="0">
                    <p:tgtEl>
                      <p:spTgt spid="152"/>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156"/>
                                        </p:tgtEl>
                                        <p:attrNameLst>
                                          <p:attrName>style.visibility</p:attrName>
                                        </p:attrNameLst>
                                      </p:cBhvr>
                                      <p:to>
                                        <p:strVal val="visible"/>
                                      </p:to>
                                    </p:set>
                                  </p:childTnLst>
                                </p:cTn>
                              </p:par>
                            </p:childTnLst>
                          </p:cTn>
                        </p:par>
                      </p:childTnLst>
                    </p:cTn>
                  </p:par>
                </p:childTnLst>
              </p:cTn>
              <p:nextCondLst>
                <p:cond evt="onClick" delay="0">
                  <p:tgtEl>
                    <p:spTgt spid="152"/>
                  </p:tgtEl>
                </p:cond>
              </p:nextCondLst>
            </p:seq>
            <p:seq concurrent="1" nextAc="seek">
              <p:cTn id="77" restart="whenNotActive" fill="hold" evtFilter="cancelBubble" nodeType="interactiveSeq">
                <p:stCondLst>
                  <p:cond evt="onClick" delay="0">
                    <p:tgtEl>
                      <p:spTgt spid="156"/>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156"/>
                                        </p:tgtEl>
                                        <p:attrNameLst>
                                          <p:attrName>style.visibility</p:attrName>
                                        </p:attrNameLst>
                                      </p:cBhvr>
                                      <p:to>
                                        <p:strVal val="hidden"/>
                                      </p:to>
                                    </p:set>
                                  </p:childTnLst>
                                </p:cTn>
                              </p:par>
                            </p:childTnLst>
                          </p:cTn>
                        </p:par>
                      </p:childTnLst>
                    </p:cTn>
                  </p:par>
                </p:childTnLst>
              </p:cTn>
              <p:nextCondLst>
                <p:cond evt="onClick" delay="0">
                  <p:tgtEl>
                    <p:spTgt spid="156"/>
                  </p:tgtEl>
                </p:cond>
              </p:nextCondLst>
            </p:seq>
            <p:seq concurrent="1" nextAc="seek">
              <p:cTn id="82" restart="whenNotActive" fill="hold" evtFilter="cancelBubble" nodeType="interactiveSeq">
                <p:stCondLst>
                  <p:cond evt="onClick" delay="0">
                    <p:tgtEl>
                      <p:spTgt spid="258"/>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8"/>
                                        </p:tgtEl>
                                        <p:attrNameLst>
                                          <p:attrName>style.visibility</p:attrName>
                                        </p:attrNameLst>
                                      </p:cBhvr>
                                      <p:to>
                                        <p:strVal val="visible"/>
                                      </p:to>
                                    </p:set>
                                  </p:childTnLst>
                                </p:cTn>
                              </p:par>
                            </p:childTnLst>
                          </p:cTn>
                        </p:par>
                      </p:childTnLst>
                    </p:cTn>
                  </p:par>
                </p:childTnLst>
              </p:cTn>
              <p:nextCondLst>
                <p:cond evt="onClick" delay="0">
                  <p:tgtEl>
                    <p:spTgt spid="258"/>
                  </p:tgtEl>
                </p:cond>
              </p:nextCondLst>
            </p:seq>
            <p:seq concurrent="1" nextAc="seek">
              <p:cTn id="87" restart="whenNotActive" fill="hold" evtFilter="cancelBubble" nodeType="interactiveSeq">
                <p:stCondLst>
                  <p:cond evt="onClick" delay="0">
                    <p:tgtEl>
                      <p:spTgt spid="3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92" restart="whenNotActive" fill="hold" evtFilter="cancelBubble" nodeType="interactiveSeq">
                <p:stCondLst>
                  <p:cond evt="onClick" delay="0">
                    <p:tgtEl>
                      <p:spTgt spid="250"/>
                    </p:tgtEl>
                  </p:cond>
                </p:stCondLst>
                <p:endSync evt="end" delay="0">
                  <p:rtn val="all"/>
                </p:endSync>
                <p:childTnLst>
                  <p:par>
                    <p:cTn id="93" fill="hold">
                      <p:stCondLst>
                        <p:cond delay="0"/>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39"/>
                                        </p:tgtEl>
                                        <p:attrNameLst>
                                          <p:attrName>style.visibility</p:attrName>
                                        </p:attrNameLst>
                                      </p:cBhvr>
                                      <p:to>
                                        <p:strVal val="visible"/>
                                      </p:to>
                                    </p:set>
                                  </p:childTnLst>
                                </p:cTn>
                              </p:par>
                            </p:childTnLst>
                          </p:cTn>
                        </p:par>
                      </p:childTnLst>
                    </p:cTn>
                  </p:par>
                </p:childTnLst>
              </p:cTn>
              <p:nextCondLst>
                <p:cond evt="onClick" delay="0">
                  <p:tgtEl>
                    <p:spTgt spid="250"/>
                  </p:tgtEl>
                </p:cond>
              </p:nextCondLst>
            </p:seq>
            <p:seq concurrent="1" nextAc="seek">
              <p:cTn id="97" restart="whenNotActive" fill="hold" evtFilter="cancelBubble" nodeType="interactiveSeq">
                <p:stCondLst>
                  <p:cond evt="onClick" delay="0">
                    <p:tgtEl>
                      <p:spTgt spid="3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102" restart="whenNotActive" fill="hold" evtFilter="cancelBubble" nodeType="interactiveSeq">
                <p:stCondLst>
                  <p:cond evt="onClick" delay="0">
                    <p:tgtEl>
                      <p:spTgt spid="254"/>
                    </p:tgtEl>
                  </p:cond>
                </p:stCondLst>
                <p:endSync evt="end" delay="0">
                  <p:rtn val="all"/>
                </p:endSync>
                <p:childTnLst>
                  <p:par>
                    <p:cTn id="103" fill="hold">
                      <p:stCondLst>
                        <p:cond delay="0"/>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254"/>
                  </p:tgtEl>
                </p:cond>
              </p:nextCondLst>
            </p:seq>
            <p:seq concurrent="1" nextAc="seek">
              <p:cTn id="107" restart="whenNotActive" fill="hold" evtFilter="cancelBubble" nodeType="interactiveSeq">
                <p:stCondLst>
                  <p:cond evt="onClick" delay="0">
                    <p:tgtEl>
                      <p:spTgt spid="47"/>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112" restart="whenNotActive" fill="hold" evtFilter="cancelBubble" nodeType="interactiveSeq">
                <p:stCondLst>
                  <p:cond evt="onClick" delay="0">
                    <p:tgtEl>
                      <p:spTgt spid="246"/>
                    </p:tgtEl>
                  </p:cond>
                </p:stCondLst>
                <p:endSync evt="end" delay="0">
                  <p:rtn val="all"/>
                </p:endSync>
                <p:childTnLst>
                  <p:par>
                    <p:cTn id="113" fill="hold">
                      <p:stCondLst>
                        <p:cond delay="0"/>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30"/>
                                        </p:tgtEl>
                                        <p:attrNameLst>
                                          <p:attrName>style.visibility</p:attrName>
                                        </p:attrNameLst>
                                      </p:cBhvr>
                                      <p:to>
                                        <p:strVal val="visible"/>
                                      </p:to>
                                    </p:set>
                                  </p:childTnLst>
                                </p:cTn>
                              </p:par>
                            </p:childTnLst>
                          </p:cTn>
                        </p:par>
                      </p:childTnLst>
                    </p:cTn>
                  </p:par>
                </p:childTnLst>
              </p:cTn>
              <p:nextCondLst>
                <p:cond evt="onClick" delay="0">
                  <p:tgtEl>
                    <p:spTgt spid="246"/>
                  </p:tgtEl>
                </p:cond>
              </p:nextCondLst>
            </p:seq>
            <p:seq concurrent="1" nextAc="seek">
              <p:cTn id="117" restart="whenNotActive" fill="hold" evtFilter="cancelBubble" nodeType="interactiveSeq">
                <p:stCondLst>
                  <p:cond evt="onClick" delay="0">
                    <p:tgtEl>
                      <p:spTgt spid="3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122" restart="whenNotActive" fill="hold" evtFilter="cancelBubble" nodeType="interactiveSeq">
                <p:stCondLst>
                  <p:cond evt="onClick" delay="0">
                    <p:tgtEl>
                      <p:spTgt spid="226"/>
                    </p:tgtEl>
                  </p:cond>
                </p:stCondLst>
                <p:endSync evt="end" delay="0">
                  <p:rtn val="all"/>
                </p:endSync>
                <p:childTnLst>
                  <p:par>
                    <p:cTn id="123" fill="hold">
                      <p:stCondLst>
                        <p:cond delay="0"/>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27"/>
                                        </p:tgtEl>
                                        <p:attrNameLst>
                                          <p:attrName>style.visibility</p:attrName>
                                        </p:attrNameLst>
                                      </p:cBhvr>
                                      <p:to>
                                        <p:strVal val="visible"/>
                                      </p:to>
                                    </p:set>
                                  </p:childTnLst>
                                </p:cTn>
                              </p:par>
                            </p:childTnLst>
                          </p:cTn>
                        </p:par>
                      </p:childTnLst>
                    </p:cTn>
                  </p:par>
                </p:childTnLst>
              </p:cTn>
              <p:nextCondLst>
                <p:cond evt="onClick" delay="0">
                  <p:tgtEl>
                    <p:spTgt spid="226"/>
                  </p:tgtEl>
                </p:cond>
              </p:nextCondLst>
            </p:seq>
            <p:seq concurrent="1" nextAc="seek">
              <p:cTn id="127" restart="whenNotActive" fill="hold" evtFilter="cancelBubble" nodeType="interactiveSeq">
                <p:stCondLst>
                  <p:cond evt="onClick" delay="0">
                    <p:tgtEl>
                      <p:spTgt spid="27"/>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132" restart="whenNotActive" fill="hold" evtFilter="cancelBubble" nodeType="interactiveSeq">
                <p:stCondLst>
                  <p:cond evt="onClick" delay="0">
                    <p:tgtEl>
                      <p:spTgt spid="234"/>
                    </p:tgtEl>
                  </p:cond>
                </p:stCondLst>
                <p:endSync evt="end" delay="0">
                  <p:rtn val="all"/>
                </p:endSync>
                <p:childTnLst>
                  <p:par>
                    <p:cTn id="133" fill="hold">
                      <p:stCondLst>
                        <p:cond delay="0"/>
                      </p:stCondLst>
                      <p:childTnLst>
                        <p:par>
                          <p:cTn id="134" fill="hold">
                            <p:stCondLst>
                              <p:cond delay="0"/>
                            </p:stCondLst>
                            <p:childTnLst>
                              <p:par>
                                <p:cTn id="135" presetID="1" presetClass="entr" presetSubtype="0" fill="hold" nodeType="clickEffect">
                                  <p:stCondLst>
                                    <p:cond delay="0"/>
                                  </p:stCondLst>
                                  <p:childTnLst>
                                    <p:set>
                                      <p:cBhvr>
                                        <p:cTn id="136" dur="1" fill="hold">
                                          <p:stCondLst>
                                            <p:cond delay="0"/>
                                          </p:stCondLst>
                                        </p:cTn>
                                        <p:tgtEl>
                                          <p:spTgt spid="29"/>
                                        </p:tgtEl>
                                        <p:attrNameLst>
                                          <p:attrName>style.visibility</p:attrName>
                                        </p:attrNameLst>
                                      </p:cBhvr>
                                      <p:to>
                                        <p:strVal val="visible"/>
                                      </p:to>
                                    </p:set>
                                  </p:childTnLst>
                                </p:cTn>
                              </p:par>
                            </p:childTnLst>
                          </p:cTn>
                        </p:par>
                      </p:childTnLst>
                    </p:cTn>
                  </p:par>
                </p:childTnLst>
              </p:cTn>
              <p:nextCondLst>
                <p:cond evt="onClick" delay="0">
                  <p:tgtEl>
                    <p:spTgt spid="234"/>
                  </p:tgtEl>
                </p:cond>
              </p:nextCondLst>
            </p:seq>
            <p:seq concurrent="1" nextAc="seek">
              <p:cTn id="137" restart="whenNotActive" fill="hold" evtFilter="cancelBubble" nodeType="interactiveSeq">
                <p:stCondLst>
                  <p:cond evt="onClick" delay="0">
                    <p:tgtEl>
                      <p:spTgt spid="29"/>
                    </p:tgtEl>
                  </p:cond>
                </p:stCondLst>
                <p:endSync evt="end" delay="0">
                  <p:rtn val="all"/>
                </p:endSync>
                <p:childTnLst>
                  <p:par>
                    <p:cTn id="138" fill="hold">
                      <p:stCondLst>
                        <p:cond delay="0"/>
                      </p:stCondLst>
                      <p:childTnLst>
                        <p:par>
                          <p:cTn id="139" fill="hold">
                            <p:stCondLst>
                              <p:cond delay="0"/>
                            </p:stCondLst>
                            <p:childTnLst>
                              <p:par>
                                <p:cTn id="140" presetID="1" presetClass="exit" presetSubtype="0" fill="hold" nodeType="clickEffect">
                                  <p:stCondLst>
                                    <p:cond delay="0"/>
                                  </p:stCondLst>
                                  <p:childTnLst>
                                    <p:set>
                                      <p:cBhvr>
                                        <p:cTn id="14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Footer Placeholder 2">
            <a:extLst>
              <a:ext uri="{FF2B5EF4-FFF2-40B4-BE49-F238E27FC236}">
                <a16:creationId xmlns:a16="http://schemas.microsoft.com/office/drawing/2014/main" id="{F14E786C-E4AB-2E4E-990F-75A5562B29A3}"/>
              </a:ext>
            </a:extLst>
          </p:cNvPr>
          <p:cNvSpPr txBox="1">
            <a:spLocks/>
          </p:cNvSpPr>
          <p:nvPr/>
        </p:nvSpPr>
        <p:spPr>
          <a:xfrm>
            <a:off x="131426" y="6399550"/>
            <a:ext cx="4409661" cy="365125"/>
          </a:xfrm>
          <a:prstGeom prst="rect">
            <a:avLst/>
          </a:prstGeom>
        </p:spPr>
        <p:txBody>
          <a:bodyPr/>
          <a:lstStyle>
            <a:defPPr>
              <a:defRPr lang="en-US"/>
            </a:defPPr>
            <a:lvl1pPr marL="0" algn="l" defTabSz="914400" rtl="0" eaLnBrk="1" latinLnBrk="0" hangingPunct="1">
              <a:defRPr sz="1800" kern="1200">
                <a:solidFill>
                  <a:schemeClr val="accent4"/>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1" dirty="0" err="1">
                <a:solidFill>
                  <a:schemeClr val="tx2"/>
                </a:solidFill>
              </a:rPr>
              <a:t>agrodiv.org</a:t>
            </a:r>
            <a:r>
              <a:rPr lang="en-US" sz="1100" b="1" dirty="0">
                <a:solidFill>
                  <a:schemeClr val="tx2"/>
                </a:solidFill>
              </a:rPr>
              <a:t>  </a:t>
            </a:r>
            <a:r>
              <a:rPr lang="en-US" sz="1100" dirty="0">
                <a:solidFill>
                  <a:schemeClr val="tx2"/>
                </a:solidFill>
              </a:rPr>
              <a:t>|  AGRO is a division of the American Chemical Society</a:t>
            </a:r>
          </a:p>
        </p:txBody>
      </p:sp>
      <p:sp>
        <p:nvSpPr>
          <p:cNvPr id="101" name="overview button">
            <a:hlinkClick r:id="rId3" action="ppaction://hlinksldjump"/>
            <a:extLst>
              <a:ext uri="{FF2B5EF4-FFF2-40B4-BE49-F238E27FC236}">
                <a16:creationId xmlns:a16="http://schemas.microsoft.com/office/drawing/2014/main" id="{E4871A4B-DC7D-864C-8D68-D5D09BB194FA}"/>
              </a:ext>
            </a:extLst>
          </p:cNvPr>
          <p:cNvSpPr/>
          <p:nvPr/>
        </p:nvSpPr>
        <p:spPr>
          <a:xfrm>
            <a:off x="9140545" y="6384880"/>
            <a:ext cx="1066800" cy="276225"/>
          </a:xfrm>
          <a:prstGeom prst="roundRect">
            <a:avLst/>
          </a:prstGeom>
          <a:solidFill>
            <a:schemeClr val="bg1">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OVERVIEW</a:t>
            </a:r>
          </a:p>
        </p:txBody>
      </p:sp>
      <p:sp>
        <p:nvSpPr>
          <p:cNvPr id="116" name="next text">
            <a:extLst>
              <a:ext uri="{FF2B5EF4-FFF2-40B4-BE49-F238E27FC236}">
                <a16:creationId xmlns:a16="http://schemas.microsoft.com/office/drawing/2014/main" id="{DDE1F8F0-5201-C343-9D9A-FB52AEBBD69F}"/>
              </a:ext>
            </a:extLst>
          </p:cNvPr>
          <p:cNvSpPr txBox="1"/>
          <p:nvPr/>
        </p:nvSpPr>
        <p:spPr>
          <a:xfrm>
            <a:off x="6109051"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NEXT</a:t>
            </a:r>
          </a:p>
        </p:txBody>
      </p:sp>
      <p:sp>
        <p:nvSpPr>
          <p:cNvPr id="13" name="back text">
            <a:extLst>
              <a:ext uri="{FF2B5EF4-FFF2-40B4-BE49-F238E27FC236}">
                <a16:creationId xmlns:a16="http://schemas.microsoft.com/office/drawing/2014/main" id="{08415AFA-2831-3349-AE9E-17531B284D20}"/>
              </a:ext>
            </a:extLst>
          </p:cNvPr>
          <p:cNvSpPr txBox="1"/>
          <p:nvPr/>
        </p:nvSpPr>
        <p:spPr>
          <a:xfrm>
            <a:off x="5482220" y="6373907"/>
            <a:ext cx="600635" cy="307777"/>
          </a:xfrm>
          <a:prstGeom prst="rect">
            <a:avLst/>
          </a:prstGeom>
          <a:noFill/>
        </p:spPr>
        <p:txBody>
          <a:bodyPr wrap="square" rtlCol="0">
            <a:spAutoFit/>
          </a:bodyPr>
          <a:lstStyle/>
          <a:p>
            <a:pPr algn="ctr"/>
            <a:r>
              <a:rPr lang="en-US" sz="1400" b="1" dirty="0">
                <a:solidFill>
                  <a:schemeClr val="tx1">
                    <a:lumMod val="50000"/>
                    <a:lumOff val="50000"/>
                  </a:schemeClr>
                </a:solidFill>
              </a:rPr>
              <a:t>BACK</a:t>
            </a:r>
          </a:p>
        </p:txBody>
      </p:sp>
      <p:sp>
        <p:nvSpPr>
          <p:cNvPr id="21" name="Action Button: Back or Previous 20">
            <a:hlinkClick r:id="" action="ppaction://hlinkshowjump?jump=previousslide" highlightClick="1"/>
            <a:extLst>
              <a:ext uri="{FF2B5EF4-FFF2-40B4-BE49-F238E27FC236}">
                <a16:creationId xmlns:a16="http://schemas.microsoft.com/office/drawing/2014/main" id="{C13068D7-B52D-B642-B74B-DA84E68D93E8}"/>
              </a:ext>
            </a:extLst>
          </p:cNvPr>
          <p:cNvSpPr/>
          <p:nvPr/>
        </p:nvSpPr>
        <p:spPr>
          <a:xfrm>
            <a:off x="5177418" y="6364941"/>
            <a:ext cx="313765" cy="313765"/>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ction Button: Forward or Next 21">
            <a:hlinkClick r:id="" action="ppaction://hlinkshowjump?jump=nextslide" highlightClick="1"/>
            <a:extLst>
              <a:ext uri="{FF2B5EF4-FFF2-40B4-BE49-F238E27FC236}">
                <a16:creationId xmlns:a16="http://schemas.microsoft.com/office/drawing/2014/main" id="{ADB8E94E-507F-944A-8EE0-CC00030BFBF4}"/>
              </a:ext>
            </a:extLst>
          </p:cNvPr>
          <p:cNvSpPr/>
          <p:nvPr/>
        </p:nvSpPr>
        <p:spPr>
          <a:xfrm>
            <a:off x="6705601" y="6363547"/>
            <a:ext cx="318347" cy="318347"/>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ackground">
            <a:extLst>
              <a:ext uri="{FF2B5EF4-FFF2-40B4-BE49-F238E27FC236}">
                <a16:creationId xmlns:a16="http://schemas.microsoft.com/office/drawing/2014/main" id="{902701EB-259E-DA46-8327-52E0724AB0F7}"/>
              </a:ext>
            </a:extLst>
          </p:cNvPr>
          <p:cNvSpPr/>
          <p:nvPr/>
        </p:nvSpPr>
        <p:spPr>
          <a:xfrm>
            <a:off x="0" y="1000518"/>
            <a:ext cx="12192000" cy="4409682"/>
          </a:xfrm>
          <a:prstGeom prst="rect">
            <a:avLst/>
          </a:prstGeom>
          <a:solidFill>
            <a:schemeClr val="accent1">
              <a:lumMod val="20000"/>
              <a:lumOff val="8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vertical lines">
            <a:extLst>
              <a:ext uri="{FF2B5EF4-FFF2-40B4-BE49-F238E27FC236}">
                <a16:creationId xmlns:a16="http://schemas.microsoft.com/office/drawing/2014/main" id="{43B5EFB3-8B68-0A4C-A14D-F3BF05692AF8}"/>
              </a:ext>
            </a:extLst>
          </p:cNvPr>
          <p:cNvGrpSpPr/>
          <p:nvPr/>
        </p:nvGrpSpPr>
        <p:grpSpPr>
          <a:xfrm>
            <a:off x="1186777" y="852055"/>
            <a:ext cx="9160260" cy="4672445"/>
            <a:chOff x="1389977" y="852055"/>
            <a:chExt cx="9160260" cy="4672445"/>
          </a:xfrm>
        </p:grpSpPr>
        <p:cxnSp>
          <p:nvCxnSpPr>
            <p:cNvPr id="32" name="Straight Connector 31">
              <a:extLst>
                <a:ext uri="{FF2B5EF4-FFF2-40B4-BE49-F238E27FC236}">
                  <a16:creationId xmlns:a16="http://schemas.microsoft.com/office/drawing/2014/main" id="{77D1CFB5-23E4-EC48-A8FE-54DD46D2A168}"/>
                </a:ext>
              </a:extLst>
            </p:cNvPr>
            <p:cNvCxnSpPr/>
            <p:nvPr/>
          </p:nvCxnSpPr>
          <p:spPr>
            <a:xfrm>
              <a:off x="1389977"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9DBB8F9-FE3B-A04D-9EAE-E4344AECA7BD}"/>
                </a:ext>
              </a:extLst>
            </p:cNvPr>
            <p:cNvCxnSpPr/>
            <p:nvPr/>
          </p:nvCxnSpPr>
          <p:spPr>
            <a:xfrm>
              <a:off x="3222029"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1340D65-830C-2248-88F5-BE038E5075B5}"/>
                </a:ext>
              </a:extLst>
            </p:cNvPr>
            <p:cNvCxnSpPr/>
            <p:nvPr/>
          </p:nvCxnSpPr>
          <p:spPr>
            <a:xfrm>
              <a:off x="5054081"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63BA75DE-5294-6D46-895E-184AC4EE87F6}"/>
                </a:ext>
              </a:extLst>
            </p:cNvPr>
            <p:cNvCxnSpPr>
              <a:cxnSpLocks/>
            </p:cNvCxnSpPr>
            <p:nvPr/>
          </p:nvCxnSpPr>
          <p:spPr>
            <a:xfrm>
              <a:off x="6886133" y="872101"/>
              <a:ext cx="0" cy="465239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0BB644-032B-9141-BF77-D83F0E4937AC}"/>
                </a:ext>
              </a:extLst>
            </p:cNvPr>
            <p:cNvCxnSpPr>
              <a:cxnSpLocks/>
            </p:cNvCxnSpPr>
            <p:nvPr/>
          </p:nvCxnSpPr>
          <p:spPr>
            <a:xfrm>
              <a:off x="8718185"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FBDF92B-A78A-FD41-95A1-1E65125F918E}"/>
                </a:ext>
              </a:extLst>
            </p:cNvPr>
            <p:cNvCxnSpPr>
              <a:cxnSpLocks/>
            </p:cNvCxnSpPr>
            <p:nvPr/>
          </p:nvCxnSpPr>
          <p:spPr>
            <a:xfrm>
              <a:off x="10550237" y="852055"/>
              <a:ext cx="0" cy="467244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 name="dates">
            <a:extLst>
              <a:ext uri="{FF2B5EF4-FFF2-40B4-BE49-F238E27FC236}">
                <a16:creationId xmlns:a16="http://schemas.microsoft.com/office/drawing/2014/main" id="{9A82BED4-D8CA-364A-9173-52D1EC80A232}"/>
              </a:ext>
            </a:extLst>
          </p:cNvPr>
          <p:cNvGrpSpPr/>
          <p:nvPr/>
        </p:nvGrpSpPr>
        <p:grpSpPr>
          <a:xfrm>
            <a:off x="846197" y="539234"/>
            <a:ext cx="9831203" cy="369332"/>
            <a:chOff x="1049397" y="539234"/>
            <a:chExt cx="9831203" cy="369332"/>
          </a:xfrm>
        </p:grpSpPr>
        <p:sp>
          <p:nvSpPr>
            <p:cNvPr id="41" name="1990">
              <a:extLst>
                <a:ext uri="{FF2B5EF4-FFF2-40B4-BE49-F238E27FC236}">
                  <a16:creationId xmlns:a16="http://schemas.microsoft.com/office/drawing/2014/main" id="{01592235-71EE-D541-9691-CE8EADC5BF87}"/>
                </a:ext>
              </a:extLst>
            </p:cNvPr>
            <p:cNvSpPr txBox="1"/>
            <p:nvPr/>
          </p:nvSpPr>
          <p:spPr>
            <a:xfrm>
              <a:off x="1049397" y="539234"/>
              <a:ext cx="652743" cy="369332"/>
            </a:xfrm>
            <a:prstGeom prst="rect">
              <a:avLst/>
            </a:prstGeom>
            <a:noFill/>
          </p:spPr>
          <p:txBody>
            <a:bodyPr wrap="none" rtlCol="0">
              <a:spAutoFit/>
            </a:bodyPr>
            <a:lstStyle/>
            <a:p>
              <a:r>
                <a:rPr lang="en-US" dirty="0"/>
                <a:t>1990</a:t>
              </a:r>
            </a:p>
          </p:txBody>
        </p:sp>
        <p:sp>
          <p:nvSpPr>
            <p:cNvPr id="42" name="1991">
              <a:extLst>
                <a:ext uri="{FF2B5EF4-FFF2-40B4-BE49-F238E27FC236}">
                  <a16:creationId xmlns:a16="http://schemas.microsoft.com/office/drawing/2014/main" id="{615D93FE-5593-F74F-BA18-995EA25BE4B7}"/>
                </a:ext>
              </a:extLst>
            </p:cNvPr>
            <p:cNvSpPr txBox="1"/>
            <p:nvPr/>
          </p:nvSpPr>
          <p:spPr>
            <a:xfrm>
              <a:off x="2884125" y="539234"/>
              <a:ext cx="652743" cy="369332"/>
            </a:xfrm>
            <a:prstGeom prst="rect">
              <a:avLst/>
            </a:prstGeom>
            <a:noFill/>
          </p:spPr>
          <p:txBody>
            <a:bodyPr wrap="none" rtlCol="0">
              <a:spAutoFit/>
            </a:bodyPr>
            <a:lstStyle/>
            <a:p>
              <a:r>
                <a:rPr lang="en-US" dirty="0"/>
                <a:t>1991</a:t>
              </a:r>
            </a:p>
          </p:txBody>
        </p:sp>
        <p:sp>
          <p:nvSpPr>
            <p:cNvPr id="43" name="1992">
              <a:extLst>
                <a:ext uri="{FF2B5EF4-FFF2-40B4-BE49-F238E27FC236}">
                  <a16:creationId xmlns:a16="http://schemas.microsoft.com/office/drawing/2014/main" id="{1C136E6D-81CC-5145-9995-1F9DD6F21D8C}"/>
                </a:ext>
              </a:extLst>
            </p:cNvPr>
            <p:cNvSpPr txBox="1"/>
            <p:nvPr/>
          </p:nvSpPr>
          <p:spPr>
            <a:xfrm>
              <a:off x="4733074" y="539234"/>
              <a:ext cx="652743" cy="369332"/>
            </a:xfrm>
            <a:prstGeom prst="rect">
              <a:avLst/>
            </a:prstGeom>
            <a:noFill/>
          </p:spPr>
          <p:txBody>
            <a:bodyPr wrap="none" rtlCol="0">
              <a:spAutoFit/>
            </a:bodyPr>
            <a:lstStyle/>
            <a:p>
              <a:r>
                <a:rPr lang="en-US" dirty="0"/>
                <a:t>1992</a:t>
              </a:r>
            </a:p>
          </p:txBody>
        </p:sp>
        <p:sp>
          <p:nvSpPr>
            <p:cNvPr id="44" name="1993">
              <a:extLst>
                <a:ext uri="{FF2B5EF4-FFF2-40B4-BE49-F238E27FC236}">
                  <a16:creationId xmlns:a16="http://schemas.microsoft.com/office/drawing/2014/main" id="{24650943-84F1-1B42-B4E4-C1BBA6D4CC28}"/>
                </a:ext>
              </a:extLst>
            </p:cNvPr>
            <p:cNvSpPr txBox="1"/>
            <p:nvPr/>
          </p:nvSpPr>
          <p:spPr>
            <a:xfrm>
              <a:off x="6566347" y="539234"/>
              <a:ext cx="652743" cy="369332"/>
            </a:xfrm>
            <a:prstGeom prst="rect">
              <a:avLst/>
            </a:prstGeom>
            <a:noFill/>
          </p:spPr>
          <p:txBody>
            <a:bodyPr wrap="none" rtlCol="0">
              <a:spAutoFit/>
            </a:bodyPr>
            <a:lstStyle/>
            <a:p>
              <a:r>
                <a:rPr lang="en-US" dirty="0"/>
                <a:t>1993</a:t>
              </a:r>
            </a:p>
          </p:txBody>
        </p:sp>
        <p:sp>
          <p:nvSpPr>
            <p:cNvPr id="45" name="1994">
              <a:extLst>
                <a:ext uri="{FF2B5EF4-FFF2-40B4-BE49-F238E27FC236}">
                  <a16:creationId xmlns:a16="http://schemas.microsoft.com/office/drawing/2014/main" id="{CF1C7843-5A8A-424A-8C88-E436CDF67B4A}"/>
                </a:ext>
              </a:extLst>
            </p:cNvPr>
            <p:cNvSpPr txBox="1"/>
            <p:nvPr/>
          </p:nvSpPr>
          <p:spPr>
            <a:xfrm>
              <a:off x="8389704" y="539234"/>
              <a:ext cx="652743" cy="369332"/>
            </a:xfrm>
            <a:prstGeom prst="rect">
              <a:avLst/>
            </a:prstGeom>
            <a:noFill/>
          </p:spPr>
          <p:txBody>
            <a:bodyPr wrap="none" rtlCol="0">
              <a:spAutoFit/>
            </a:bodyPr>
            <a:lstStyle/>
            <a:p>
              <a:r>
                <a:rPr lang="en-US" dirty="0"/>
                <a:t>1994</a:t>
              </a:r>
            </a:p>
          </p:txBody>
        </p:sp>
        <p:sp>
          <p:nvSpPr>
            <p:cNvPr id="46" name="1995">
              <a:extLst>
                <a:ext uri="{FF2B5EF4-FFF2-40B4-BE49-F238E27FC236}">
                  <a16:creationId xmlns:a16="http://schemas.microsoft.com/office/drawing/2014/main" id="{C556A74C-EE90-7948-8A5E-64E7EA41AB29}"/>
                </a:ext>
              </a:extLst>
            </p:cNvPr>
            <p:cNvSpPr txBox="1"/>
            <p:nvPr/>
          </p:nvSpPr>
          <p:spPr>
            <a:xfrm>
              <a:off x="10227857" y="539234"/>
              <a:ext cx="652743" cy="369332"/>
            </a:xfrm>
            <a:prstGeom prst="rect">
              <a:avLst/>
            </a:prstGeom>
            <a:noFill/>
          </p:spPr>
          <p:txBody>
            <a:bodyPr wrap="none" rtlCol="0">
              <a:spAutoFit/>
            </a:bodyPr>
            <a:lstStyle/>
            <a:p>
              <a:r>
                <a:rPr lang="en-US" dirty="0"/>
                <a:t>1995</a:t>
              </a:r>
            </a:p>
          </p:txBody>
        </p:sp>
      </p:grpSp>
      <p:grpSp>
        <p:nvGrpSpPr>
          <p:cNvPr id="197" name="1995 gold">
            <a:extLst>
              <a:ext uri="{FF2B5EF4-FFF2-40B4-BE49-F238E27FC236}">
                <a16:creationId xmlns:a16="http://schemas.microsoft.com/office/drawing/2014/main" id="{F2C65CA7-6136-D747-8335-C503C7CFDA78}"/>
              </a:ext>
            </a:extLst>
          </p:cNvPr>
          <p:cNvGrpSpPr/>
          <p:nvPr/>
        </p:nvGrpSpPr>
        <p:grpSpPr>
          <a:xfrm>
            <a:off x="10277273" y="4105727"/>
            <a:ext cx="1810723" cy="374461"/>
            <a:chOff x="9353350" y="4213225"/>
            <a:chExt cx="1810723" cy="374461"/>
          </a:xfrm>
        </p:grpSpPr>
        <p:sp>
          <p:nvSpPr>
            <p:cNvPr id="198" name="Oval 197">
              <a:extLst>
                <a:ext uri="{FF2B5EF4-FFF2-40B4-BE49-F238E27FC236}">
                  <a16:creationId xmlns:a16="http://schemas.microsoft.com/office/drawing/2014/main" id="{B7E75A10-ECBA-E740-A5E5-60F4E6250EDC}"/>
                </a:ext>
              </a:extLst>
            </p:cNvPr>
            <p:cNvSpPr/>
            <p:nvPr/>
          </p:nvSpPr>
          <p:spPr>
            <a:xfrm>
              <a:off x="9353350"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TextBox 198">
              <a:extLst>
                <a:ext uri="{FF2B5EF4-FFF2-40B4-BE49-F238E27FC236}">
                  <a16:creationId xmlns:a16="http://schemas.microsoft.com/office/drawing/2014/main" id="{FE84D18D-6847-A74A-BAB5-1F37F3EAAF94}"/>
                </a:ext>
              </a:extLst>
            </p:cNvPr>
            <p:cNvSpPr txBox="1"/>
            <p:nvPr/>
          </p:nvSpPr>
          <p:spPr>
            <a:xfrm>
              <a:off x="9439275" y="4213225"/>
              <a:ext cx="1724798" cy="374461"/>
            </a:xfrm>
            <a:prstGeom prst="rect">
              <a:avLst/>
            </a:prstGeom>
            <a:noFill/>
          </p:spPr>
          <p:txBody>
            <a:bodyPr wrap="square" lIns="182880" rtlCol="0">
              <a:spAutoFit/>
            </a:bodyPr>
            <a:lstStyle/>
            <a:p>
              <a:pPr>
                <a:lnSpc>
                  <a:spcPts val="1050"/>
                </a:lnSpc>
              </a:pPr>
              <a:r>
                <a:rPr lang="en-US" sz="1000" dirty="0"/>
                <a:t>AGRO holds Pesticide Resistance program</a:t>
              </a:r>
              <a:endParaRPr lang="en-US" sz="1000" i="1" dirty="0"/>
            </a:p>
          </p:txBody>
        </p:sp>
        <p:cxnSp>
          <p:nvCxnSpPr>
            <p:cNvPr id="200" name="Straight Connector 199">
              <a:extLst>
                <a:ext uri="{FF2B5EF4-FFF2-40B4-BE49-F238E27FC236}">
                  <a16:creationId xmlns:a16="http://schemas.microsoft.com/office/drawing/2014/main" id="{B7FEE827-3EFC-B144-9BB4-A5B21C174717}"/>
                </a:ext>
              </a:extLst>
            </p:cNvPr>
            <p:cNvCxnSpPr>
              <a:cxnSpLocks/>
            </p:cNvCxnSpPr>
            <p:nvPr/>
          </p:nvCxnSpPr>
          <p:spPr>
            <a:xfrm>
              <a:off x="9477375" y="4318953"/>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59" name="1995 orange 2">
            <a:extLst>
              <a:ext uri="{FF2B5EF4-FFF2-40B4-BE49-F238E27FC236}">
                <a16:creationId xmlns:a16="http://schemas.microsoft.com/office/drawing/2014/main" id="{77C43488-4387-A04F-B324-3B14E58BDDD7}"/>
              </a:ext>
            </a:extLst>
          </p:cNvPr>
          <p:cNvGrpSpPr/>
          <p:nvPr/>
        </p:nvGrpSpPr>
        <p:grpSpPr>
          <a:xfrm>
            <a:off x="10270656" y="3220627"/>
            <a:ext cx="1454150" cy="656590"/>
            <a:chOff x="10744200" y="2672397"/>
            <a:chExt cx="1454150" cy="656590"/>
          </a:xfrm>
        </p:grpSpPr>
        <p:sp>
          <p:nvSpPr>
            <p:cNvPr id="160" name="Oval 159">
              <a:extLst>
                <a:ext uri="{FF2B5EF4-FFF2-40B4-BE49-F238E27FC236}">
                  <a16:creationId xmlns:a16="http://schemas.microsoft.com/office/drawing/2014/main" id="{E152C9E5-BD82-334C-BF05-FAFC2A25BCA6}"/>
                </a:ext>
              </a:extLst>
            </p:cNvPr>
            <p:cNvSpPr/>
            <p:nvPr/>
          </p:nvSpPr>
          <p:spPr>
            <a:xfrm>
              <a:off x="10744200"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TextBox 160">
              <a:extLst>
                <a:ext uri="{FF2B5EF4-FFF2-40B4-BE49-F238E27FC236}">
                  <a16:creationId xmlns:a16="http://schemas.microsoft.com/office/drawing/2014/main" id="{2CAB9D26-1F1A-A04C-B3BD-21BB19FA0EAF}"/>
                </a:ext>
              </a:extLst>
            </p:cNvPr>
            <p:cNvSpPr txBox="1"/>
            <p:nvPr/>
          </p:nvSpPr>
          <p:spPr>
            <a:xfrm>
              <a:off x="10827721" y="2672397"/>
              <a:ext cx="1370629" cy="656590"/>
            </a:xfrm>
            <a:prstGeom prst="rect">
              <a:avLst/>
            </a:prstGeom>
            <a:noFill/>
          </p:spPr>
          <p:txBody>
            <a:bodyPr wrap="square" lIns="182880" rtlCol="0">
              <a:spAutoFit/>
            </a:bodyPr>
            <a:lstStyle/>
            <a:p>
              <a:pPr>
                <a:lnSpc>
                  <a:spcPts val="1050"/>
                </a:lnSpc>
              </a:pPr>
              <a:r>
                <a:rPr lang="en-US" sz="1000" dirty="0"/>
                <a:t>PPDC Pesticide Program Dialogue Committee first established</a:t>
              </a:r>
              <a:endParaRPr lang="en-US" sz="1000" i="1" dirty="0"/>
            </a:p>
          </p:txBody>
        </p:sp>
        <p:cxnSp>
          <p:nvCxnSpPr>
            <p:cNvPr id="162" name="Straight Connector 161">
              <a:extLst>
                <a:ext uri="{FF2B5EF4-FFF2-40B4-BE49-F238E27FC236}">
                  <a16:creationId xmlns:a16="http://schemas.microsoft.com/office/drawing/2014/main" id="{833B2C2B-21A1-D24C-B26B-6A7BEF5CD738}"/>
                </a:ext>
              </a:extLst>
            </p:cNvPr>
            <p:cNvCxnSpPr>
              <a:cxnSpLocks/>
            </p:cNvCxnSpPr>
            <p:nvPr/>
          </p:nvCxnSpPr>
          <p:spPr>
            <a:xfrm>
              <a:off x="10858500"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314" name="1995 orange 1">
            <a:extLst>
              <a:ext uri="{FF2B5EF4-FFF2-40B4-BE49-F238E27FC236}">
                <a16:creationId xmlns:a16="http://schemas.microsoft.com/office/drawing/2014/main" id="{CD533762-D350-2546-ADC5-731A26E50697}"/>
              </a:ext>
            </a:extLst>
          </p:cNvPr>
          <p:cNvGrpSpPr/>
          <p:nvPr/>
        </p:nvGrpSpPr>
        <p:grpSpPr>
          <a:xfrm>
            <a:off x="10270657" y="2683834"/>
            <a:ext cx="1454150" cy="515526"/>
            <a:chOff x="10744200" y="2913474"/>
            <a:chExt cx="1454150" cy="515526"/>
          </a:xfrm>
        </p:grpSpPr>
        <p:sp>
          <p:nvSpPr>
            <p:cNvPr id="315" name="Oval 314">
              <a:extLst>
                <a:ext uri="{FF2B5EF4-FFF2-40B4-BE49-F238E27FC236}">
                  <a16:creationId xmlns:a16="http://schemas.microsoft.com/office/drawing/2014/main" id="{D58AEFCD-712B-9647-B3F6-BF1CC4781158}"/>
                </a:ext>
              </a:extLst>
            </p:cNvPr>
            <p:cNvSpPr/>
            <p:nvPr/>
          </p:nvSpPr>
          <p:spPr>
            <a:xfrm>
              <a:off x="10744200" y="2933700"/>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6" name="TextBox 315">
              <a:extLst>
                <a:ext uri="{FF2B5EF4-FFF2-40B4-BE49-F238E27FC236}">
                  <a16:creationId xmlns:a16="http://schemas.microsoft.com/office/drawing/2014/main" id="{A4AE36D2-77DF-BE41-B696-EC23775983AC}"/>
                </a:ext>
              </a:extLst>
            </p:cNvPr>
            <p:cNvSpPr txBox="1"/>
            <p:nvPr/>
          </p:nvSpPr>
          <p:spPr>
            <a:xfrm>
              <a:off x="10827721" y="2913474"/>
              <a:ext cx="1370629" cy="515526"/>
            </a:xfrm>
            <a:prstGeom prst="rect">
              <a:avLst/>
            </a:prstGeom>
            <a:noFill/>
          </p:spPr>
          <p:txBody>
            <a:bodyPr wrap="square" lIns="182880" rtlCol="0">
              <a:spAutoFit/>
            </a:bodyPr>
            <a:lstStyle/>
            <a:p>
              <a:pPr>
                <a:lnSpc>
                  <a:spcPts val="1050"/>
                </a:lnSpc>
              </a:pPr>
              <a:r>
                <a:rPr lang="en-US" sz="1000" dirty="0"/>
                <a:t>PMRA formed </a:t>
              </a:r>
              <a:br>
                <a:rPr lang="en-US" sz="1000" dirty="0"/>
              </a:br>
              <a:r>
                <a:rPr lang="en-US" sz="1000" dirty="0"/>
                <a:t>as part of Health Canada</a:t>
              </a:r>
              <a:endParaRPr lang="en-US" sz="1000" i="1" dirty="0"/>
            </a:p>
          </p:txBody>
        </p:sp>
        <p:cxnSp>
          <p:nvCxnSpPr>
            <p:cNvPr id="317" name="Straight Connector 316">
              <a:extLst>
                <a:ext uri="{FF2B5EF4-FFF2-40B4-BE49-F238E27FC236}">
                  <a16:creationId xmlns:a16="http://schemas.microsoft.com/office/drawing/2014/main" id="{173A3368-6AFB-AF4A-9ADD-CBA19AE7139E}"/>
                </a:ext>
              </a:extLst>
            </p:cNvPr>
            <p:cNvCxnSpPr>
              <a:cxnSpLocks/>
            </p:cNvCxnSpPr>
            <p:nvPr/>
          </p:nvCxnSpPr>
          <p:spPr>
            <a:xfrm>
              <a:off x="10858500" y="30194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306" name="1995 green">
            <a:extLst>
              <a:ext uri="{FF2B5EF4-FFF2-40B4-BE49-F238E27FC236}">
                <a16:creationId xmlns:a16="http://schemas.microsoft.com/office/drawing/2014/main" id="{A00E0F7C-5383-B347-9A9C-F58D5E63927B}"/>
              </a:ext>
            </a:extLst>
          </p:cNvPr>
          <p:cNvGrpSpPr/>
          <p:nvPr/>
        </p:nvGrpSpPr>
        <p:grpSpPr>
          <a:xfrm>
            <a:off x="10270656" y="1160720"/>
            <a:ext cx="1453315" cy="797654"/>
            <a:chOff x="10744200" y="1393825"/>
            <a:chExt cx="1453315" cy="797654"/>
          </a:xfrm>
        </p:grpSpPr>
        <p:sp>
          <p:nvSpPr>
            <p:cNvPr id="307" name="Oval 306">
              <a:extLst>
                <a:ext uri="{FF2B5EF4-FFF2-40B4-BE49-F238E27FC236}">
                  <a16:creationId xmlns:a16="http://schemas.microsoft.com/office/drawing/2014/main" id="{5FA96218-6698-FC40-801B-E8625C890745}"/>
                </a:ext>
              </a:extLst>
            </p:cNvPr>
            <p:cNvSpPr/>
            <p:nvPr/>
          </p:nvSpPr>
          <p:spPr>
            <a:xfrm>
              <a:off x="10744200" y="1428441"/>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8" name="Straight Connector 307">
              <a:extLst>
                <a:ext uri="{FF2B5EF4-FFF2-40B4-BE49-F238E27FC236}">
                  <a16:creationId xmlns:a16="http://schemas.microsoft.com/office/drawing/2014/main" id="{345E78A2-D367-6649-BB85-B1B856238F03}"/>
                </a:ext>
              </a:extLst>
            </p:cNvPr>
            <p:cNvCxnSpPr>
              <a:cxnSpLocks/>
            </p:cNvCxnSpPr>
            <p:nvPr/>
          </p:nvCxnSpPr>
          <p:spPr>
            <a:xfrm>
              <a:off x="10871299" y="150812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9" name="TextBox 308">
              <a:extLst>
                <a:ext uri="{FF2B5EF4-FFF2-40B4-BE49-F238E27FC236}">
                  <a16:creationId xmlns:a16="http://schemas.microsoft.com/office/drawing/2014/main" id="{45508A5D-81EA-A947-AC00-F56490D4DCD2}"/>
                </a:ext>
              </a:extLst>
            </p:cNvPr>
            <p:cNvSpPr txBox="1"/>
            <p:nvPr/>
          </p:nvSpPr>
          <p:spPr>
            <a:xfrm>
              <a:off x="10826886" y="1393825"/>
              <a:ext cx="1370629" cy="797654"/>
            </a:xfrm>
            <a:prstGeom prst="rect">
              <a:avLst/>
            </a:prstGeom>
            <a:noFill/>
          </p:spPr>
          <p:txBody>
            <a:bodyPr wrap="square" lIns="182880" rIns="182880" rtlCol="0">
              <a:spAutoFit/>
            </a:bodyPr>
            <a:lstStyle/>
            <a:p>
              <a:pPr>
                <a:lnSpc>
                  <a:spcPts val="1050"/>
                </a:lnSpc>
              </a:pPr>
              <a:r>
                <a:rPr lang="en-US" sz="1000" dirty="0"/>
                <a:t>First Dirty </a:t>
              </a:r>
              <a:br>
                <a:rPr lang="en-US" sz="1000" dirty="0"/>
              </a:br>
              <a:r>
                <a:rPr lang="en-US" sz="1000" dirty="0"/>
                <a:t>Dozen List from Environmental Working Group (EWG)</a:t>
              </a:r>
            </a:p>
          </p:txBody>
        </p:sp>
      </p:grpSp>
      <p:grpSp>
        <p:nvGrpSpPr>
          <p:cNvPr id="186" name="1994 blue">
            <a:extLst>
              <a:ext uri="{FF2B5EF4-FFF2-40B4-BE49-F238E27FC236}">
                <a16:creationId xmlns:a16="http://schemas.microsoft.com/office/drawing/2014/main" id="{9DB2AC63-8A89-1345-B540-E8F801898BA3}"/>
              </a:ext>
            </a:extLst>
          </p:cNvPr>
          <p:cNvGrpSpPr/>
          <p:nvPr/>
        </p:nvGrpSpPr>
        <p:grpSpPr>
          <a:xfrm>
            <a:off x="8426581" y="4767782"/>
            <a:ext cx="1740049" cy="515526"/>
            <a:chOff x="5191225" y="2672397"/>
            <a:chExt cx="1740049" cy="515526"/>
          </a:xfrm>
        </p:grpSpPr>
        <p:sp>
          <p:nvSpPr>
            <p:cNvPr id="187" name="Oval 186">
              <a:extLst>
                <a:ext uri="{FF2B5EF4-FFF2-40B4-BE49-F238E27FC236}">
                  <a16:creationId xmlns:a16="http://schemas.microsoft.com/office/drawing/2014/main" id="{8E20DEAE-A426-BF4B-9099-3FB431692A86}"/>
                </a:ext>
              </a:extLst>
            </p:cNvPr>
            <p:cNvSpPr/>
            <p:nvPr/>
          </p:nvSpPr>
          <p:spPr>
            <a:xfrm>
              <a:off x="5191225" y="2695875"/>
              <a:ext cx="163630" cy="16363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8" name="TextBox 187">
              <a:extLst>
                <a:ext uri="{FF2B5EF4-FFF2-40B4-BE49-F238E27FC236}">
                  <a16:creationId xmlns:a16="http://schemas.microsoft.com/office/drawing/2014/main" id="{8DC76A97-B977-4648-9CEC-5294F52F8776}"/>
                </a:ext>
              </a:extLst>
            </p:cNvPr>
            <p:cNvSpPr txBox="1"/>
            <p:nvPr/>
          </p:nvSpPr>
          <p:spPr>
            <a:xfrm>
              <a:off x="5285505" y="2672397"/>
              <a:ext cx="1645769" cy="515526"/>
            </a:xfrm>
            <a:prstGeom prst="rect">
              <a:avLst/>
            </a:prstGeom>
            <a:noFill/>
          </p:spPr>
          <p:txBody>
            <a:bodyPr wrap="square" lIns="182880" rtlCol="0">
              <a:spAutoFit/>
            </a:bodyPr>
            <a:lstStyle/>
            <a:p>
              <a:pPr>
                <a:lnSpc>
                  <a:spcPts val="1050"/>
                </a:lnSpc>
              </a:pPr>
              <a:r>
                <a:rPr lang="en-US" sz="1000" dirty="0"/>
                <a:t>Hexaflumuron registered by US EPA as the first "reduced risk" pesticide.</a:t>
              </a:r>
              <a:endParaRPr lang="en-US" sz="1000" i="1" dirty="0"/>
            </a:p>
          </p:txBody>
        </p:sp>
        <p:cxnSp>
          <p:nvCxnSpPr>
            <p:cNvPr id="189" name="Straight Connector 188">
              <a:extLst>
                <a:ext uri="{FF2B5EF4-FFF2-40B4-BE49-F238E27FC236}">
                  <a16:creationId xmlns:a16="http://schemas.microsoft.com/office/drawing/2014/main" id="{8C65281F-13AE-E14A-9DF9-539F85538238}"/>
                </a:ext>
              </a:extLst>
            </p:cNvPr>
            <p:cNvCxnSpPr>
              <a:cxnSpLocks/>
            </p:cNvCxnSpPr>
            <p:nvPr/>
          </p:nvCxnSpPr>
          <p:spPr>
            <a:xfrm>
              <a:off x="5316285" y="2778125"/>
              <a:ext cx="92075" cy="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322" name="1994 gold 2">
            <a:extLst>
              <a:ext uri="{FF2B5EF4-FFF2-40B4-BE49-F238E27FC236}">
                <a16:creationId xmlns:a16="http://schemas.microsoft.com/office/drawing/2014/main" id="{EF2CF96E-E3FB-6B48-82DD-89092BFC6516}"/>
              </a:ext>
            </a:extLst>
          </p:cNvPr>
          <p:cNvGrpSpPr/>
          <p:nvPr/>
        </p:nvGrpSpPr>
        <p:grpSpPr>
          <a:xfrm>
            <a:off x="8426581" y="4222366"/>
            <a:ext cx="1810723" cy="374461"/>
            <a:chOff x="9353350" y="4213225"/>
            <a:chExt cx="1810723" cy="374461"/>
          </a:xfrm>
        </p:grpSpPr>
        <p:sp>
          <p:nvSpPr>
            <p:cNvPr id="323" name="Oval 322">
              <a:extLst>
                <a:ext uri="{FF2B5EF4-FFF2-40B4-BE49-F238E27FC236}">
                  <a16:creationId xmlns:a16="http://schemas.microsoft.com/office/drawing/2014/main" id="{2F54F581-4B98-364D-96A1-AD634C7B43DB}"/>
                </a:ext>
              </a:extLst>
            </p:cNvPr>
            <p:cNvSpPr/>
            <p:nvPr/>
          </p:nvSpPr>
          <p:spPr>
            <a:xfrm>
              <a:off x="9353350"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4" name="TextBox 323">
              <a:extLst>
                <a:ext uri="{FF2B5EF4-FFF2-40B4-BE49-F238E27FC236}">
                  <a16:creationId xmlns:a16="http://schemas.microsoft.com/office/drawing/2014/main" id="{7E46A8BE-AA09-2E42-92E9-579B5B541E43}"/>
                </a:ext>
              </a:extLst>
            </p:cNvPr>
            <p:cNvSpPr txBox="1"/>
            <p:nvPr/>
          </p:nvSpPr>
          <p:spPr>
            <a:xfrm>
              <a:off x="9439275" y="4213225"/>
              <a:ext cx="1724798" cy="374461"/>
            </a:xfrm>
            <a:prstGeom prst="rect">
              <a:avLst/>
            </a:prstGeom>
            <a:noFill/>
          </p:spPr>
          <p:txBody>
            <a:bodyPr wrap="square" lIns="182880" rtlCol="0">
              <a:spAutoFit/>
            </a:bodyPr>
            <a:lstStyle/>
            <a:p>
              <a:pPr>
                <a:lnSpc>
                  <a:spcPts val="1050"/>
                </a:lnSpc>
              </a:pPr>
              <a:r>
                <a:rPr lang="en-US" sz="1000" dirty="0"/>
                <a:t>AGRO Educational Endowment Fund </a:t>
              </a:r>
              <a:endParaRPr lang="en-US" sz="1000" i="1" dirty="0"/>
            </a:p>
          </p:txBody>
        </p:sp>
        <p:cxnSp>
          <p:nvCxnSpPr>
            <p:cNvPr id="325" name="Straight Connector 324">
              <a:extLst>
                <a:ext uri="{FF2B5EF4-FFF2-40B4-BE49-F238E27FC236}">
                  <a16:creationId xmlns:a16="http://schemas.microsoft.com/office/drawing/2014/main" id="{22712BA7-1702-0049-843A-5343CD38A86A}"/>
                </a:ext>
              </a:extLst>
            </p:cNvPr>
            <p:cNvCxnSpPr>
              <a:cxnSpLocks/>
            </p:cNvCxnSpPr>
            <p:nvPr/>
          </p:nvCxnSpPr>
          <p:spPr>
            <a:xfrm>
              <a:off x="9477375" y="4318953"/>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146" name="1994 gold 1">
            <a:extLst>
              <a:ext uri="{FF2B5EF4-FFF2-40B4-BE49-F238E27FC236}">
                <a16:creationId xmlns:a16="http://schemas.microsoft.com/office/drawing/2014/main" id="{D382759F-A1ED-694F-8CD4-EB62710C4930}"/>
              </a:ext>
            </a:extLst>
          </p:cNvPr>
          <p:cNvGrpSpPr/>
          <p:nvPr/>
        </p:nvGrpSpPr>
        <p:grpSpPr>
          <a:xfrm>
            <a:off x="8426581" y="3529058"/>
            <a:ext cx="1780906" cy="656590"/>
            <a:chOff x="9353350" y="4213225"/>
            <a:chExt cx="1780906" cy="656590"/>
          </a:xfrm>
        </p:grpSpPr>
        <p:sp>
          <p:nvSpPr>
            <p:cNvPr id="147" name="Oval 146">
              <a:extLst>
                <a:ext uri="{FF2B5EF4-FFF2-40B4-BE49-F238E27FC236}">
                  <a16:creationId xmlns:a16="http://schemas.microsoft.com/office/drawing/2014/main" id="{FC39CC0C-B728-4A47-9EEB-8211D997F35E}"/>
                </a:ext>
              </a:extLst>
            </p:cNvPr>
            <p:cNvSpPr/>
            <p:nvPr/>
          </p:nvSpPr>
          <p:spPr>
            <a:xfrm>
              <a:off x="9353350"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TextBox 147">
              <a:extLst>
                <a:ext uri="{FF2B5EF4-FFF2-40B4-BE49-F238E27FC236}">
                  <a16:creationId xmlns:a16="http://schemas.microsoft.com/office/drawing/2014/main" id="{3637C150-387E-0846-9127-74658BC89936}"/>
                </a:ext>
              </a:extLst>
            </p:cNvPr>
            <p:cNvSpPr txBox="1"/>
            <p:nvPr/>
          </p:nvSpPr>
          <p:spPr>
            <a:xfrm>
              <a:off x="9439275" y="4213225"/>
              <a:ext cx="1694981" cy="656590"/>
            </a:xfrm>
            <a:prstGeom prst="rect">
              <a:avLst/>
            </a:prstGeom>
            <a:noFill/>
          </p:spPr>
          <p:txBody>
            <a:bodyPr wrap="square" lIns="182880" rtlCol="0">
              <a:spAutoFit/>
            </a:bodyPr>
            <a:lstStyle/>
            <a:p>
              <a:pPr>
                <a:lnSpc>
                  <a:spcPts val="1050"/>
                </a:lnSpc>
              </a:pPr>
              <a:r>
                <a:rPr lang="en-US" sz="1000" dirty="0"/>
                <a:t>Division partners with IUPAC 8th International Congress of Pesticide Chemistry</a:t>
              </a:r>
              <a:endParaRPr lang="en-US" sz="1000" i="1" dirty="0"/>
            </a:p>
          </p:txBody>
        </p:sp>
        <p:cxnSp>
          <p:nvCxnSpPr>
            <p:cNvPr id="149" name="Straight Connector 148">
              <a:extLst>
                <a:ext uri="{FF2B5EF4-FFF2-40B4-BE49-F238E27FC236}">
                  <a16:creationId xmlns:a16="http://schemas.microsoft.com/office/drawing/2014/main" id="{8E5A6717-1873-F449-BDD2-97966801E13C}"/>
                </a:ext>
              </a:extLst>
            </p:cNvPr>
            <p:cNvCxnSpPr>
              <a:cxnSpLocks/>
            </p:cNvCxnSpPr>
            <p:nvPr/>
          </p:nvCxnSpPr>
          <p:spPr>
            <a:xfrm>
              <a:off x="9477375" y="4318953"/>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98" name="1993 gold">
            <a:extLst>
              <a:ext uri="{FF2B5EF4-FFF2-40B4-BE49-F238E27FC236}">
                <a16:creationId xmlns:a16="http://schemas.microsoft.com/office/drawing/2014/main" id="{04770DDA-B6F7-D24F-BEFF-033D82726BCD}"/>
              </a:ext>
            </a:extLst>
          </p:cNvPr>
          <p:cNvGrpSpPr/>
          <p:nvPr/>
        </p:nvGrpSpPr>
        <p:grpSpPr>
          <a:xfrm>
            <a:off x="6608035" y="3529058"/>
            <a:ext cx="1453479" cy="515526"/>
            <a:chOff x="7972125" y="4213225"/>
            <a:chExt cx="1453479" cy="515526"/>
          </a:xfrm>
        </p:grpSpPr>
        <p:sp>
          <p:nvSpPr>
            <p:cNvPr id="299" name="Oval 298">
              <a:extLst>
                <a:ext uri="{FF2B5EF4-FFF2-40B4-BE49-F238E27FC236}">
                  <a16:creationId xmlns:a16="http://schemas.microsoft.com/office/drawing/2014/main" id="{64D3BF0A-4A7C-EF4B-A883-B79B5CAB7698}"/>
                </a:ext>
              </a:extLst>
            </p:cNvPr>
            <p:cNvSpPr/>
            <p:nvPr/>
          </p:nvSpPr>
          <p:spPr>
            <a:xfrm>
              <a:off x="7972125"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 name="TextBox 299">
              <a:extLst>
                <a:ext uri="{FF2B5EF4-FFF2-40B4-BE49-F238E27FC236}">
                  <a16:creationId xmlns:a16="http://schemas.microsoft.com/office/drawing/2014/main" id="{2D4D543F-5565-AF43-850C-6DF41252A2FD}"/>
                </a:ext>
              </a:extLst>
            </p:cNvPr>
            <p:cNvSpPr txBox="1"/>
            <p:nvPr/>
          </p:nvSpPr>
          <p:spPr>
            <a:xfrm>
              <a:off x="8054975" y="4213225"/>
              <a:ext cx="1370629" cy="515526"/>
            </a:xfrm>
            <a:prstGeom prst="rect">
              <a:avLst/>
            </a:prstGeom>
            <a:noFill/>
          </p:spPr>
          <p:txBody>
            <a:bodyPr wrap="square" lIns="182880" rtlCol="0">
              <a:spAutoFit/>
            </a:bodyPr>
            <a:lstStyle/>
            <a:p>
              <a:pPr>
                <a:lnSpc>
                  <a:spcPts val="1050"/>
                </a:lnSpc>
              </a:pPr>
              <a:r>
                <a:rPr lang="en-US" sz="1000" dirty="0"/>
                <a:t>AGRO Division membership </a:t>
              </a:r>
              <a:br>
                <a:rPr lang="en-US" sz="1000" dirty="0"/>
              </a:br>
              <a:r>
                <a:rPr lang="en-US" sz="1000" dirty="0"/>
                <a:t>is ~2000</a:t>
              </a:r>
              <a:endParaRPr lang="en-US" sz="1000" i="1" dirty="0"/>
            </a:p>
          </p:txBody>
        </p:sp>
        <p:cxnSp>
          <p:nvCxnSpPr>
            <p:cNvPr id="301" name="Straight Connector 300">
              <a:extLst>
                <a:ext uri="{FF2B5EF4-FFF2-40B4-BE49-F238E27FC236}">
                  <a16:creationId xmlns:a16="http://schemas.microsoft.com/office/drawing/2014/main" id="{B713F6A5-F118-D34F-B9D4-2D7BC0DB2619}"/>
                </a:ext>
              </a:extLst>
            </p:cNvPr>
            <p:cNvCxnSpPr>
              <a:cxnSpLocks/>
            </p:cNvCxnSpPr>
            <p:nvPr/>
          </p:nvCxnSpPr>
          <p:spPr>
            <a:xfrm>
              <a:off x="8093075" y="4318953"/>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94" name="1993 orange">
            <a:extLst>
              <a:ext uri="{FF2B5EF4-FFF2-40B4-BE49-F238E27FC236}">
                <a16:creationId xmlns:a16="http://schemas.microsoft.com/office/drawing/2014/main" id="{1537663E-A936-1A4A-B39C-D2C154794580}"/>
              </a:ext>
            </a:extLst>
          </p:cNvPr>
          <p:cNvGrpSpPr/>
          <p:nvPr/>
        </p:nvGrpSpPr>
        <p:grpSpPr>
          <a:xfrm>
            <a:off x="6608035" y="2672397"/>
            <a:ext cx="1453479" cy="656590"/>
            <a:chOff x="7972125" y="2672397"/>
            <a:chExt cx="1453479" cy="656590"/>
          </a:xfrm>
        </p:grpSpPr>
        <p:sp>
          <p:nvSpPr>
            <p:cNvPr id="295" name="Oval 294">
              <a:extLst>
                <a:ext uri="{FF2B5EF4-FFF2-40B4-BE49-F238E27FC236}">
                  <a16:creationId xmlns:a16="http://schemas.microsoft.com/office/drawing/2014/main" id="{36AF988D-C344-8942-A55E-DA28EB7B1F29}"/>
                </a:ext>
              </a:extLst>
            </p:cNvPr>
            <p:cNvSpPr/>
            <p:nvPr/>
          </p:nvSpPr>
          <p:spPr>
            <a:xfrm>
              <a:off x="79721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TextBox 295">
              <a:extLst>
                <a:ext uri="{FF2B5EF4-FFF2-40B4-BE49-F238E27FC236}">
                  <a16:creationId xmlns:a16="http://schemas.microsoft.com/office/drawing/2014/main" id="{0C6FEC1C-ECE6-AE40-AAAE-FEF382BC4FEA}"/>
                </a:ext>
              </a:extLst>
            </p:cNvPr>
            <p:cNvSpPr txBox="1"/>
            <p:nvPr/>
          </p:nvSpPr>
          <p:spPr>
            <a:xfrm>
              <a:off x="8054975" y="2672397"/>
              <a:ext cx="1370629" cy="656590"/>
            </a:xfrm>
            <a:prstGeom prst="rect">
              <a:avLst/>
            </a:prstGeom>
            <a:noFill/>
          </p:spPr>
          <p:txBody>
            <a:bodyPr wrap="square" lIns="182880" rtlCol="0">
              <a:spAutoFit/>
            </a:bodyPr>
            <a:lstStyle/>
            <a:p>
              <a:pPr>
                <a:lnSpc>
                  <a:spcPts val="1050"/>
                </a:lnSpc>
              </a:pPr>
              <a:r>
                <a:rPr lang="en-US" sz="1000" dirty="0"/>
                <a:t>Publication of the book </a:t>
              </a:r>
              <a:r>
                <a:rPr lang="en-US" sz="1000" i="1" dirty="0"/>
                <a:t>Pesticides in the Diets of Infants and Children</a:t>
              </a:r>
            </a:p>
          </p:txBody>
        </p:sp>
        <p:cxnSp>
          <p:nvCxnSpPr>
            <p:cNvPr id="297" name="Straight Connector 296">
              <a:extLst>
                <a:ext uri="{FF2B5EF4-FFF2-40B4-BE49-F238E27FC236}">
                  <a16:creationId xmlns:a16="http://schemas.microsoft.com/office/drawing/2014/main" id="{A6B1D8F9-9A06-944B-ADF9-CD242D933A13}"/>
                </a:ext>
              </a:extLst>
            </p:cNvPr>
            <p:cNvCxnSpPr>
              <a:cxnSpLocks/>
            </p:cNvCxnSpPr>
            <p:nvPr/>
          </p:nvCxnSpPr>
          <p:spPr>
            <a:xfrm>
              <a:off x="8093075"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193" name="1992 gold">
            <a:extLst>
              <a:ext uri="{FF2B5EF4-FFF2-40B4-BE49-F238E27FC236}">
                <a16:creationId xmlns:a16="http://schemas.microsoft.com/office/drawing/2014/main" id="{E4DA0A83-1062-834A-88CE-5DAA3A25AD99}"/>
              </a:ext>
            </a:extLst>
          </p:cNvPr>
          <p:cNvGrpSpPr/>
          <p:nvPr/>
        </p:nvGrpSpPr>
        <p:grpSpPr>
          <a:xfrm>
            <a:off x="4760025" y="3529058"/>
            <a:ext cx="1453479" cy="374461"/>
            <a:chOff x="7972125" y="4213225"/>
            <a:chExt cx="1453479" cy="374461"/>
          </a:xfrm>
        </p:grpSpPr>
        <p:sp>
          <p:nvSpPr>
            <p:cNvPr id="194" name="Oval 193">
              <a:extLst>
                <a:ext uri="{FF2B5EF4-FFF2-40B4-BE49-F238E27FC236}">
                  <a16:creationId xmlns:a16="http://schemas.microsoft.com/office/drawing/2014/main" id="{0B12B8D5-0A0A-9141-92FC-67F94501C69D}"/>
                </a:ext>
              </a:extLst>
            </p:cNvPr>
            <p:cNvSpPr/>
            <p:nvPr/>
          </p:nvSpPr>
          <p:spPr>
            <a:xfrm>
              <a:off x="7972125"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TextBox 194">
              <a:extLst>
                <a:ext uri="{FF2B5EF4-FFF2-40B4-BE49-F238E27FC236}">
                  <a16:creationId xmlns:a16="http://schemas.microsoft.com/office/drawing/2014/main" id="{0EEE6DDE-E775-4241-8FE0-36610E78116D}"/>
                </a:ext>
              </a:extLst>
            </p:cNvPr>
            <p:cNvSpPr txBox="1"/>
            <p:nvPr/>
          </p:nvSpPr>
          <p:spPr>
            <a:xfrm>
              <a:off x="8054975" y="4213225"/>
              <a:ext cx="1370629" cy="374461"/>
            </a:xfrm>
            <a:prstGeom prst="rect">
              <a:avLst/>
            </a:prstGeom>
            <a:noFill/>
          </p:spPr>
          <p:txBody>
            <a:bodyPr wrap="square" lIns="182880" rtlCol="0">
              <a:spAutoFit/>
            </a:bodyPr>
            <a:lstStyle/>
            <a:p>
              <a:pPr>
                <a:lnSpc>
                  <a:spcPts val="1050"/>
                </a:lnSpc>
              </a:pPr>
              <a:r>
                <a:rPr lang="en-US" sz="1000" dirty="0"/>
                <a:t>AGRO holds Natural Products Program</a:t>
              </a:r>
              <a:endParaRPr lang="en-US" sz="1000" i="1" dirty="0"/>
            </a:p>
          </p:txBody>
        </p:sp>
        <p:cxnSp>
          <p:nvCxnSpPr>
            <p:cNvPr id="196" name="Straight Connector 195">
              <a:extLst>
                <a:ext uri="{FF2B5EF4-FFF2-40B4-BE49-F238E27FC236}">
                  <a16:creationId xmlns:a16="http://schemas.microsoft.com/office/drawing/2014/main" id="{72CACB77-904A-FF4D-9CA3-CE1D81ED48AF}"/>
                </a:ext>
              </a:extLst>
            </p:cNvPr>
            <p:cNvCxnSpPr>
              <a:cxnSpLocks/>
            </p:cNvCxnSpPr>
            <p:nvPr/>
          </p:nvCxnSpPr>
          <p:spPr>
            <a:xfrm>
              <a:off x="8093075" y="4318953"/>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90" name="1992 orange">
            <a:extLst>
              <a:ext uri="{FF2B5EF4-FFF2-40B4-BE49-F238E27FC236}">
                <a16:creationId xmlns:a16="http://schemas.microsoft.com/office/drawing/2014/main" id="{F293BC57-3601-E34E-8121-C982ECCEA4B5}"/>
              </a:ext>
            </a:extLst>
          </p:cNvPr>
          <p:cNvGrpSpPr/>
          <p:nvPr/>
        </p:nvGrpSpPr>
        <p:grpSpPr>
          <a:xfrm>
            <a:off x="4771037" y="2672397"/>
            <a:ext cx="1462504" cy="515526"/>
            <a:chOff x="6572450" y="2672397"/>
            <a:chExt cx="1462504" cy="515526"/>
          </a:xfrm>
        </p:grpSpPr>
        <p:sp>
          <p:nvSpPr>
            <p:cNvPr id="291" name="Oval 290">
              <a:extLst>
                <a:ext uri="{FF2B5EF4-FFF2-40B4-BE49-F238E27FC236}">
                  <a16:creationId xmlns:a16="http://schemas.microsoft.com/office/drawing/2014/main" id="{D771B33F-D698-E249-9D2E-DF010AF10BCC}"/>
                </a:ext>
              </a:extLst>
            </p:cNvPr>
            <p:cNvSpPr/>
            <p:nvPr/>
          </p:nvSpPr>
          <p:spPr>
            <a:xfrm>
              <a:off x="6572450"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2" name="TextBox 291">
              <a:extLst>
                <a:ext uri="{FF2B5EF4-FFF2-40B4-BE49-F238E27FC236}">
                  <a16:creationId xmlns:a16="http://schemas.microsoft.com/office/drawing/2014/main" id="{177C7B97-1551-5442-9DE8-785446C12574}"/>
                </a:ext>
              </a:extLst>
            </p:cNvPr>
            <p:cNvSpPr txBox="1"/>
            <p:nvPr/>
          </p:nvSpPr>
          <p:spPr>
            <a:xfrm>
              <a:off x="6664325" y="2672397"/>
              <a:ext cx="1370629" cy="515526"/>
            </a:xfrm>
            <a:prstGeom prst="rect">
              <a:avLst/>
            </a:prstGeom>
            <a:noFill/>
          </p:spPr>
          <p:txBody>
            <a:bodyPr wrap="square" lIns="182880" rtlCol="0">
              <a:spAutoFit/>
            </a:bodyPr>
            <a:lstStyle/>
            <a:p>
              <a:pPr>
                <a:lnSpc>
                  <a:spcPts val="1050"/>
                </a:lnSpc>
              </a:pPr>
              <a:r>
                <a:rPr lang="en-US" sz="1000" dirty="0"/>
                <a:t>EPA removes mesocosm as a requirement </a:t>
              </a:r>
            </a:p>
          </p:txBody>
        </p:sp>
        <p:cxnSp>
          <p:nvCxnSpPr>
            <p:cNvPr id="293" name="Straight Connector 292">
              <a:extLst>
                <a:ext uri="{FF2B5EF4-FFF2-40B4-BE49-F238E27FC236}">
                  <a16:creationId xmlns:a16="http://schemas.microsoft.com/office/drawing/2014/main" id="{3CCD2373-B881-424E-B835-E75203358F48}"/>
                </a:ext>
              </a:extLst>
            </p:cNvPr>
            <p:cNvCxnSpPr>
              <a:cxnSpLocks/>
            </p:cNvCxnSpPr>
            <p:nvPr/>
          </p:nvCxnSpPr>
          <p:spPr>
            <a:xfrm>
              <a:off x="6702425"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86" name="1992 green 2">
            <a:extLst>
              <a:ext uri="{FF2B5EF4-FFF2-40B4-BE49-F238E27FC236}">
                <a16:creationId xmlns:a16="http://schemas.microsoft.com/office/drawing/2014/main" id="{FA672C82-263C-B54C-B6B0-2AF8B09DA0D3}"/>
              </a:ext>
            </a:extLst>
          </p:cNvPr>
          <p:cNvGrpSpPr/>
          <p:nvPr/>
        </p:nvGrpSpPr>
        <p:grpSpPr>
          <a:xfrm>
            <a:off x="4771037" y="1784454"/>
            <a:ext cx="1465679" cy="515526"/>
            <a:chOff x="6572450" y="1651000"/>
            <a:chExt cx="1465679" cy="515526"/>
          </a:xfrm>
        </p:grpSpPr>
        <p:sp>
          <p:nvSpPr>
            <p:cNvPr id="287" name="TextBox 286">
              <a:extLst>
                <a:ext uri="{FF2B5EF4-FFF2-40B4-BE49-F238E27FC236}">
                  <a16:creationId xmlns:a16="http://schemas.microsoft.com/office/drawing/2014/main" id="{E6B92E3C-5365-244A-8569-3F7393A00FD2}"/>
                </a:ext>
              </a:extLst>
            </p:cNvPr>
            <p:cNvSpPr txBox="1"/>
            <p:nvPr/>
          </p:nvSpPr>
          <p:spPr>
            <a:xfrm>
              <a:off x="6667500" y="1651000"/>
              <a:ext cx="1370629" cy="515526"/>
            </a:xfrm>
            <a:prstGeom prst="rect">
              <a:avLst/>
            </a:prstGeom>
            <a:noFill/>
          </p:spPr>
          <p:txBody>
            <a:bodyPr wrap="square" lIns="182880" rtlCol="0">
              <a:spAutoFit/>
            </a:bodyPr>
            <a:lstStyle/>
            <a:p>
              <a:pPr>
                <a:lnSpc>
                  <a:spcPts val="1050"/>
                </a:lnSpc>
              </a:pPr>
              <a:r>
                <a:rPr lang="en-US" sz="1000" dirty="0"/>
                <a:t>61,000 US birds certified by USDA as organic poultry </a:t>
              </a:r>
            </a:p>
          </p:txBody>
        </p:sp>
        <p:sp>
          <p:nvSpPr>
            <p:cNvPr id="288" name="Oval 287">
              <a:extLst>
                <a:ext uri="{FF2B5EF4-FFF2-40B4-BE49-F238E27FC236}">
                  <a16:creationId xmlns:a16="http://schemas.microsoft.com/office/drawing/2014/main" id="{DCDD3861-F1B3-A74D-82A8-5B876CFAB164}"/>
                </a:ext>
              </a:extLst>
            </p:cNvPr>
            <p:cNvSpPr/>
            <p:nvPr/>
          </p:nvSpPr>
          <p:spPr>
            <a:xfrm>
              <a:off x="6572450" y="1676400"/>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9" name="Straight Connector 288">
              <a:extLst>
                <a:ext uri="{FF2B5EF4-FFF2-40B4-BE49-F238E27FC236}">
                  <a16:creationId xmlns:a16="http://schemas.microsoft.com/office/drawing/2014/main" id="{3BF8BB69-9D04-CA41-8D7B-B911E5D23CD3}"/>
                </a:ext>
              </a:extLst>
            </p:cNvPr>
            <p:cNvCxnSpPr>
              <a:cxnSpLocks/>
            </p:cNvCxnSpPr>
            <p:nvPr/>
          </p:nvCxnSpPr>
          <p:spPr>
            <a:xfrm>
              <a:off x="6699250" y="1758950"/>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2" name="1992 green 1">
            <a:extLst>
              <a:ext uri="{FF2B5EF4-FFF2-40B4-BE49-F238E27FC236}">
                <a16:creationId xmlns:a16="http://schemas.microsoft.com/office/drawing/2014/main" id="{D8C27AD4-9DCA-0B40-B2E6-CF1C9F01C8CD}"/>
              </a:ext>
            </a:extLst>
          </p:cNvPr>
          <p:cNvGrpSpPr/>
          <p:nvPr/>
        </p:nvGrpSpPr>
        <p:grpSpPr>
          <a:xfrm>
            <a:off x="4771037" y="1159646"/>
            <a:ext cx="1465679" cy="656590"/>
            <a:chOff x="4771037" y="1159646"/>
            <a:chExt cx="1465679" cy="656590"/>
          </a:xfrm>
        </p:grpSpPr>
        <p:sp>
          <p:nvSpPr>
            <p:cNvPr id="283" name="Oval 282">
              <a:extLst>
                <a:ext uri="{FF2B5EF4-FFF2-40B4-BE49-F238E27FC236}">
                  <a16:creationId xmlns:a16="http://schemas.microsoft.com/office/drawing/2014/main" id="{7418F145-AAD8-2542-9F67-DDEB37BB7D80}"/>
                </a:ext>
              </a:extLst>
            </p:cNvPr>
            <p:cNvSpPr/>
            <p:nvPr/>
          </p:nvSpPr>
          <p:spPr>
            <a:xfrm>
              <a:off x="4771037" y="119353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TextBox 283">
              <a:extLst>
                <a:ext uri="{FF2B5EF4-FFF2-40B4-BE49-F238E27FC236}">
                  <a16:creationId xmlns:a16="http://schemas.microsoft.com/office/drawing/2014/main" id="{71C5C0F8-B748-7247-88B3-79CBE43A21B2}"/>
                </a:ext>
              </a:extLst>
            </p:cNvPr>
            <p:cNvSpPr txBox="1"/>
            <p:nvPr/>
          </p:nvSpPr>
          <p:spPr>
            <a:xfrm>
              <a:off x="4866087" y="1159646"/>
              <a:ext cx="1370629" cy="656590"/>
            </a:xfrm>
            <a:prstGeom prst="rect">
              <a:avLst/>
            </a:prstGeom>
            <a:noFill/>
          </p:spPr>
          <p:txBody>
            <a:bodyPr wrap="square" lIns="182880" rtlCol="0">
              <a:spAutoFit/>
            </a:bodyPr>
            <a:lstStyle/>
            <a:p>
              <a:pPr>
                <a:lnSpc>
                  <a:spcPts val="1050"/>
                </a:lnSpc>
              </a:pPr>
              <a:r>
                <a:rPr lang="en-US" sz="1000" dirty="0"/>
                <a:t>935,450 Acres </a:t>
              </a:r>
              <a:br>
                <a:rPr lang="en-US" sz="1000" dirty="0"/>
              </a:br>
              <a:r>
                <a:rPr lang="en-US" sz="1000" dirty="0"/>
                <a:t>US farmland certified </a:t>
              </a:r>
              <a:br>
                <a:rPr lang="en-US" sz="1000" dirty="0"/>
              </a:br>
              <a:r>
                <a:rPr lang="en-US" sz="1000" dirty="0"/>
                <a:t>by USDA for organic production</a:t>
              </a:r>
            </a:p>
          </p:txBody>
        </p:sp>
        <p:cxnSp>
          <p:nvCxnSpPr>
            <p:cNvPr id="285" name="Straight Connector 284">
              <a:extLst>
                <a:ext uri="{FF2B5EF4-FFF2-40B4-BE49-F238E27FC236}">
                  <a16:creationId xmlns:a16="http://schemas.microsoft.com/office/drawing/2014/main" id="{A451A993-B938-2945-9A06-4A6921ECA1E0}"/>
                </a:ext>
              </a:extLst>
            </p:cNvPr>
            <p:cNvCxnSpPr>
              <a:cxnSpLocks/>
            </p:cNvCxnSpPr>
            <p:nvPr/>
          </p:nvCxnSpPr>
          <p:spPr>
            <a:xfrm>
              <a:off x="4897837" y="1276350"/>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278" name="1991 orange">
            <a:extLst>
              <a:ext uri="{FF2B5EF4-FFF2-40B4-BE49-F238E27FC236}">
                <a16:creationId xmlns:a16="http://schemas.microsoft.com/office/drawing/2014/main" id="{234A8370-0552-0A4B-AE07-6C7B49FF359C}"/>
              </a:ext>
            </a:extLst>
          </p:cNvPr>
          <p:cNvGrpSpPr/>
          <p:nvPr/>
        </p:nvGrpSpPr>
        <p:grpSpPr>
          <a:xfrm>
            <a:off x="2936588" y="2672397"/>
            <a:ext cx="1459429" cy="374461"/>
            <a:chOff x="5191225" y="2672397"/>
            <a:chExt cx="1459429" cy="374461"/>
          </a:xfrm>
        </p:grpSpPr>
        <p:sp>
          <p:nvSpPr>
            <p:cNvPr id="279" name="Oval 278">
              <a:extLst>
                <a:ext uri="{FF2B5EF4-FFF2-40B4-BE49-F238E27FC236}">
                  <a16:creationId xmlns:a16="http://schemas.microsoft.com/office/drawing/2014/main" id="{27B521E1-6194-4245-B59C-9F7B929463BB}"/>
                </a:ext>
              </a:extLst>
            </p:cNvPr>
            <p:cNvSpPr/>
            <p:nvPr/>
          </p:nvSpPr>
          <p:spPr>
            <a:xfrm>
              <a:off x="5191225"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TextBox 279">
              <a:extLst>
                <a:ext uri="{FF2B5EF4-FFF2-40B4-BE49-F238E27FC236}">
                  <a16:creationId xmlns:a16="http://schemas.microsoft.com/office/drawing/2014/main" id="{4C0D5C4D-018D-6546-809F-47C0193EC990}"/>
                </a:ext>
              </a:extLst>
            </p:cNvPr>
            <p:cNvSpPr txBox="1"/>
            <p:nvPr/>
          </p:nvSpPr>
          <p:spPr>
            <a:xfrm>
              <a:off x="5280025" y="2672397"/>
              <a:ext cx="1370629" cy="374461"/>
            </a:xfrm>
            <a:prstGeom prst="rect">
              <a:avLst/>
            </a:prstGeom>
            <a:noFill/>
          </p:spPr>
          <p:txBody>
            <a:bodyPr wrap="square" lIns="182880" rtlCol="0">
              <a:spAutoFit/>
            </a:bodyPr>
            <a:lstStyle/>
            <a:p>
              <a:pPr>
                <a:lnSpc>
                  <a:spcPts val="1050"/>
                </a:lnSpc>
              </a:pPr>
              <a:r>
                <a:rPr lang="en-US" sz="1000" dirty="0"/>
                <a:t>California EPA formed</a:t>
              </a:r>
            </a:p>
          </p:txBody>
        </p:sp>
        <p:cxnSp>
          <p:nvCxnSpPr>
            <p:cNvPr id="281" name="Straight Connector 280">
              <a:extLst>
                <a:ext uri="{FF2B5EF4-FFF2-40B4-BE49-F238E27FC236}">
                  <a16:creationId xmlns:a16="http://schemas.microsoft.com/office/drawing/2014/main" id="{334997BE-AD41-1B43-A7E5-06A520DC6CFC}"/>
                </a:ext>
              </a:extLst>
            </p:cNvPr>
            <p:cNvCxnSpPr>
              <a:cxnSpLocks/>
            </p:cNvCxnSpPr>
            <p:nvPr/>
          </p:nvCxnSpPr>
          <p:spPr>
            <a:xfrm>
              <a:off x="5318125" y="277812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grpSp>
        <p:nvGrpSpPr>
          <p:cNvPr id="274" name="1991 green">
            <a:extLst>
              <a:ext uri="{FF2B5EF4-FFF2-40B4-BE49-F238E27FC236}">
                <a16:creationId xmlns:a16="http://schemas.microsoft.com/office/drawing/2014/main" id="{D468F3EA-D54E-0F42-8E5C-6757CB6AEECF}"/>
              </a:ext>
            </a:extLst>
          </p:cNvPr>
          <p:cNvGrpSpPr/>
          <p:nvPr/>
        </p:nvGrpSpPr>
        <p:grpSpPr>
          <a:xfrm>
            <a:off x="2936588" y="1153192"/>
            <a:ext cx="1456254" cy="515526"/>
            <a:chOff x="5191225" y="1153192"/>
            <a:chExt cx="1456254" cy="515526"/>
          </a:xfrm>
        </p:grpSpPr>
        <p:sp>
          <p:nvSpPr>
            <p:cNvPr id="275" name="Oval 274">
              <a:extLst>
                <a:ext uri="{FF2B5EF4-FFF2-40B4-BE49-F238E27FC236}">
                  <a16:creationId xmlns:a16="http://schemas.microsoft.com/office/drawing/2014/main" id="{A9267CC9-9195-2948-A9FD-301993CF2601}"/>
                </a:ext>
              </a:extLst>
            </p:cNvPr>
            <p:cNvSpPr/>
            <p:nvPr/>
          </p:nvSpPr>
          <p:spPr>
            <a:xfrm>
              <a:off x="5191225" y="119353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6" name="Straight Connector 275">
              <a:extLst>
                <a:ext uri="{FF2B5EF4-FFF2-40B4-BE49-F238E27FC236}">
                  <a16:creationId xmlns:a16="http://schemas.microsoft.com/office/drawing/2014/main" id="{29AB223E-5BFF-814B-8C3A-C8FE23998814}"/>
                </a:ext>
              </a:extLst>
            </p:cNvPr>
            <p:cNvCxnSpPr>
              <a:cxnSpLocks/>
            </p:cNvCxnSpPr>
            <p:nvPr/>
          </p:nvCxnSpPr>
          <p:spPr>
            <a:xfrm>
              <a:off x="5321300" y="127952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77" name="TextBox 276">
              <a:extLst>
                <a:ext uri="{FF2B5EF4-FFF2-40B4-BE49-F238E27FC236}">
                  <a16:creationId xmlns:a16="http://schemas.microsoft.com/office/drawing/2014/main" id="{74C8E49C-13F0-E841-BCCB-4AAF6530E870}"/>
                </a:ext>
              </a:extLst>
            </p:cNvPr>
            <p:cNvSpPr txBox="1"/>
            <p:nvPr/>
          </p:nvSpPr>
          <p:spPr>
            <a:xfrm>
              <a:off x="5276850" y="1153192"/>
              <a:ext cx="1370629" cy="515526"/>
            </a:xfrm>
            <a:prstGeom prst="rect">
              <a:avLst/>
            </a:prstGeom>
            <a:noFill/>
          </p:spPr>
          <p:txBody>
            <a:bodyPr wrap="square" lIns="182880" rtlCol="0">
              <a:spAutoFit/>
            </a:bodyPr>
            <a:lstStyle/>
            <a:p>
              <a:pPr>
                <a:lnSpc>
                  <a:spcPts val="1050"/>
                </a:lnSpc>
              </a:pPr>
              <a:r>
                <a:rPr lang="en-US" sz="1000" dirty="0"/>
                <a:t>Pioneer Seeds number 1 brand </a:t>
              </a:r>
              <a:br>
                <a:rPr lang="en-US" sz="1000" dirty="0"/>
              </a:br>
              <a:r>
                <a:rPr lang="en-US" sz="1000" dirty="0"/>
                <a:t>in soybeans</a:t>
              </a:r>
            </a:p>
          </p:txBody>
        </p:sp>
      </p:grpSp>
      <p:grpSp>
        <p:nvGrpSpPr>
          <p:cNvPr id="270" name="1990 gold">
            <a:extLst>
              <a:ext uri="{FF2B5EF4-FFF2-40B4-BE49-F238E27FC236}">
                <a16:creationId xmlns:a16="http://schemas.microsoft.com/office/drawing/2014/main" id="{BA88FB0C-D5BD-B945-A3C7-2A8BB82F2324}"/>
              </a:ext>
            </a:extLst>
          </p:cNvPr>
          <p:cNvGrpSpPr/>
          <p:nvPr/>
        </p:nvGrpSpPr>
        <p:grpSpPr>
          <a:xfrm>
            <a:off x="1102069" y="3529058"/>
            <a:ext cx="1473246" cy="656590"/>
            <a:chOff x="3801979" y="4191000"/>
            <a:chExt cx="1473246" cy="656590"/>
          </a:xfrm>
        </p:grpSpPr>
        <p:sp>
          <p:nvSpPr>
            <p:cNvPr id="271" name="Oval 270">
              <a:extLst>
                <a:ext uri="{FF2B5EF4-FFF2-40B4-BE49-F238E27FC236}">
                  <a16:creationId xmlns:a16="http://schemas.microsoft.com/office/drawing/2014/main" id="{770C34B4-76C0-B442-8BAB-064E053F1BF2}"/>
                </a:ext>
              </a:extLst>
            </p:cNvPr>
            <p:cNvSpPr/>
            <p:nvPr/>
          </p:nvSpPr>
          <p:spPr>
            <a:xfrm>
              <a:off x="3801979" y="4229500"/>
              <a:ext cx="163630" cy="1636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TextBox 271">
              <a:extLst>
                <a:ext uri="{FF2B5EF4-FFF2-40B4-BE49-F238E27FC236}">
                  <a16:creationId xmlns:a16="http://schemas.microsoft.com/office/drawing/2014/main" id="{2BEF9F9C-B187-214B-936C-5FED2DBC8EB2}"/>
                </a:ext>
              </a:extLst>
            </p:cNvPr>
            <p:cNvSpPr txBox="1"/>
            <p:nvPr/>
          </p:nvSpPr>
          <p:spPr>
            <a:xfrm>
              <a:off x="3904596" y="4191000"/>
              <a:ext cx="1370629" cy="656590"/>
            </a:xfrm>
            <a:prstGeom prst="rect">
              <a:avLst/>
            </a:prstGeom>
            <a:noFill/>
          </p:spPr>
          <p:txBody>
            <a:bodyPr wrap="square" lIns="182880" rtlCol="0">
              <a:spAutoFit/>
            </a:bodyPr>
            <a:lstStyle/>
            <a:p>
              <a:pPr>
                <a:lnSpc>
                  <a:spcPts val="1050"/>
                </a:lnSpc>
              </a:pPr>
              <a:r>
                <a:rPr lang="en-US" sz="1000" dirty="0"/>
                <a:t>Executive Committee expanded to 15 elected members</a:t>
              </a:r>
            </a:p>
          </p:txBody>
        </p:sp>
        <p:cxnSp>
          <p:nvCxnSpPr>
            <p:cNvPr id="273" name="Straight Connector 272">
              <a:extLst>
                <a:ext uri="{FF2B5EF4-FFF2-40B4-BE49-F238E27FC236}">
                  <a16:creationId xmlns:a16="http://schemas.microsoft.com/office/drawing/2014/main" id="{0553F611-05D5-9140-B97F-10328B0B60A4}"/>
                </a:ext>
              </a:extLst>
            </p:cNvPr>
            <p:cNvCxnSpPr>
              <a:cxnSpLocks/>
            </p:cNvCxnSpPr>
            <p:nvPr/>
          </p:nvCxnSpPr>
          <p:spPr>
            <a:xfrm>
              <a:off x="3930650" y="4314825"/>
              <a:ext cx="92075"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grpSp>
      <p:grpSp>
        <p:nvGrpSpPr>
          <p:cNvPr id="262" name="1990 orange">
            <a:extLst>
              <a:ext uri="{FF2B5EF4-FFF2-40B4-BE49-F238E27FC236}">
                <a16:creationId xmlns:a16="http://schemas.microsoft.com/office/drawing/2014/main" id="{1799BDBC-B004-1741-AC12-3DF892B700CF}"/>
              </a:ext>
            </a:extLst>
          </p:cNvPr>
          <p:cNvGrpSpPr/>
          <p:nvPr/>
        </p:nvGrpSpPr>
        <p:grpSpPr>
          <a:xfrm>
            <a:off x="1102069" y="2672397"/>
            <a:ext cx="1473246" cy="374461"/>
            <a:chOff x="3801979" y="2672397"/>
            <a:chExt cx="1473246" cy="374461"/>
          </a:xfrm>
        </p:grpSpPr>
        <p:sp>
          <p:nvSpPr>
            <p:cNvPr id="263" name="Oval 262">
              <a:extLst>
                <a:ext uri="{FF2B5EF4-FFF2-40B4-BE49-F238E27FC236}">
                  <a16:creationId xmlns:a16="http://schemas.microsoft.com/office/drawing/2014/main" id="{05F0F01D-70D1-0340-A957-D080980E3AF9}"/>
                </a:ext>
              </a:extLst>
            </p:cNvPr>
            <p:cNvSpPr/>
            <p:nvPr/>
          </p:nvSpPr>
          <p:spPr>
            <a:xfrm>
              <a:off x="3801979" y="2695875"/>
              <a:ext cx="163630" cy="16363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4" name="Straight Connector 263">
              <a:extLst>
                <a:ext uri="{FF2B5EF4-FFF2-40B4-BE49-F238E27FC236}">
                  <a16:creationId xmlns:a16="http://schemas.microsoft.com/office/drawing/2014/main" id="{A28EE3F6-E1BA-7F42-B910-E39589CF5CFF}"/>
                </a:ext>
              </a:extLst>
            </p:cNvPr>
            <p:cNvCxnSpPr>
              <a:cxnSpLocks/>
            </p:cNvCxnSpPr>
            <p:nvPr/>
          </p:nvCxnSpPr>
          <p:spPr>
            <a:xfrm>
              <a:off x="3930650" y="2784475"/>
              <a:ext cx="92075"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265" name="TextBox 264">
              <a:extLst>
                <a:ext uri="{FF2B5EF4-FFF2-40B4-BE49-F238E27FC236}">
                  <a16:creationId xmlns:a16="http://schemas.microsoft.com/office/drawing/2014/main" id="{7661811A-4FE3-DF40-9B17-3A9314A638E5}"/>
                </a:ext>
              </a:extLst>
            </p:cNvPr>
            <p:cNvSpPr txBox="1"/>
            <p:nvPr/>
          </p:nvSpPr>
          <p:spPr>
            <a:xfrm>
              <a:off x="3904596" y="2672397"/>
              <a:ext cx="1370629" cy="374461"/>
            </a:xfrm>
            <a:prstGeom prst="rect">
              <a:avLst/>
            </a:prstGeom>
            <a:noFill/>
          </p:spPr>
          <p:txBody>
            <a:bodyPr wrap="square" lIns="182880" rtlCol="0">
              <a:spAutoFit/>
            </a:bodyPr>
            <a:lstStyle/>
            <a:p>
              <a:pPr>
                <a:lnSpc>
                  <a:spcPts val="1050"/>
                </a:lnSpc>
              </a:pPr>
              <a:r>
                <a:rPr lang="en-US" sz="1000" dirty="0"/>
                <a:t>Organic Foods Production Act</a:t>
              </a:r>
            </a:p>
          </p:txBody>
        </p:sp>
      </p:grpSp>
      <p:grpSp>
        <p:nvGrpSpPr>
          <p:cNvPr id="266" name="1990 green">
            <a:extLst>
              <a:ext uri="{FF2B5EF4-FFF2-40B4-BE49-F238E27FC236}">
                <a16:creationId xmlns:a16="http://schemas.microsoft.com/office/drawing/2014/main" id="{9BCDFB2E-D160-7043-8985-9538B5B95453}"/>
              </a:ext>
            </a:extLst>
          </p:cNvPr>
          <p:cNvGrpSpPr/>
          <p:nvPr/>
        </p:nvGrpSpPr>
        <p:grpSpPr>
          <a:xfrm>
            <a:off x="1102069" y="1153192"/>
            <a:ext cx="1474217" cy="515526"/>
            <a:chOff x="3801979" y="1153192"/>
            <a:chExt cx="1474217" cy="515526"/>
          </a:xfrm>
        </p:grpSpPr>
        <p:sp>
          <p:nvSpPr>
            <p:cNvPr id="267" name="Oval 266">
              <a:extLst>
                <a:ext uri="{FF2B5EF4-FFF2-40B4-BE49-F238E27FC236}">
                  <a16:creationId xmlns:a16="http://schemas.microsoft.com/office/drawing/2014/main" id="{A5065D77-BEB0-3F4A-9253-0A2CCFC0D39B}"/>
                </a:ext>
              </a:extLst>
            </p:cNvPr>
            <p:cNvSpPr/>
            <p:nvPr/>
          </p:nvSpPr>
          <p:spPr>
            <a:xfrm>
              <a:off x="3801979" y="1193533"/>
              <a:ext cx="163630" cy="16363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TextBox 267">
              <a:extLst>
                <a:ext uri="{FF2B5EF4-FFF2-40B4-BE49-F238E27FC236}">
                  <a16:creationId xmlns:a16="http://schemas.microsoft.com/office/drawing/2014/main" id="{4D9A37E0-E7B2-E246-98F3-43B457E63C42}"/>
                </a:ext>
              </a:extLst>
            </p:cNvPr>
            <p:cNvSpPr txBox="1"/>
            <p:nvPr/>
          </p:nvSpPr>
          <p:spPr>
            <a:xfrm>
              <a:off x="3905567" y="1153192"/>
              <a:ext cx="1370629" cy="515526"/>
            </a:xfrm>
            <a:prstGeom prst="rect">
              <a:avLst/>
            </a:prstGeom>
            <a:noFill/>
          </p:spPr>
          <p:txBody>
            <a:bodyPr wrap="square" lIns="182880" rtlCol="0">
              <a:spAutoFit/>
            </a:bodyPr>
            <a:lstStyle/>
            <a:p>
              <a:pPr>
                <a:lnSpc>
                  <a:spcPts val="1050"/>
                </a:lnSpc>
              </a:pPr>
              <a:r>
                <a:rPr lang="en-US" sz="1000" dirty="0"/>
                <a:t>Neonicotinoid insecticides are  introduced</a:t>
              </a:r>
            </a:p>
          </p:txBody>
        </p:sp>
        <p:cxnSp>
          <p:nvCxnSpPr>
            <p:cNvPr id="269" name="Straight Connector 268">
              <a:extLst>
                <a:ext uri="{FF2B5EF4-FFF2-40B4-BE49-F238E27FC236}">
                  <a16:creationId xmlns:a16="http://schemas.microsoft.com/office/drawing/2014/main" id="{110234B3-0CD4-B140-A00F-1A2C93C14F4C}"/>
                </a:ext>
              </a:extLst>
            </p:cNvPr>
            <p:cNvCxnSpPr>
              <a:cxnSpLocks/>
            </p:cNvCxnSpPr>
            <p:nvPr/>
          </p:nvCxnSpPr>
          <p:spPr>
            <a:xfrm>
              <a:off x="3930650" y="1279525"/>
              <a:ext cx="92075"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17" name="1990 Green Box">
            <a:extLst>
              <a:ext uri="{FF2B5EF4-FFF2-40B4-BE49-F238E27FC236}">
                <a16:creationId xmlns:a16="http://schemas.microsoft.com/office/drawing/2014/main" id="{C6575B73-C317-A446-9B5D-546B6D675EF9}"/>
              </a:ext>
            </a:extLst>
          </p:cNvPr>
          <p:cNvGrpSpPr/>
          <p:nvPr/>
        </p:nvGrpSpPr>
        <p:grpSpPr>
          <a:xfrm>
            <a:off x="8365064" y="1075267"/>
            <a:ext cx="3386667" cy="4222045"/>
            <a:chOff x="8365064" y="1075267"/>
            <a:chExt cx="3386667" cy="4222045"/>
          </a:xfrm>
        </p:grpSpPr>
        <p:sp>
          <p:nvSpPr>
            <p:cNvPr id="118" name="1985 Orange Box">
              <a:extLst>
                <a:ext uri="{FF2B5EF4-FFF2-40B4-BE49-F238E27FC236}">
                  <a16:creationId xmlns:a16="http://schemas.microsoft.com/office/drawing/2014/main" id="{F68E6AC8-5465-EF47-A317-6C0FCC13D744}"/>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The </a:t>
              </a:r>
              <a:r>
                <a:rPr lang="en-US" sz="1400" dirty="0" err="1">
                  <a:solidFill>
                    <a:schemeClr val="tx1">
                      <a:lumMod val="75000"/>
                      <a:lumOff val="25000"/>
                    </a:schemeClr>
                  </a:solidFill>
                </a:rPr>
                <a:t>neonics</a:t>
              </a:r>
              <a:r>
                <a:rPr lang="en-US" sz="1400" dirty="0">
                  <a:solidFill>
                    <a:schemeClr val="tx1">
                      <a:lumMod val="75000"/>
                      <a:lumOff val="25000"/>
                    </a:schemeClr>
                  </a:solidFill>
                </a:rPr>
                <a:t> are a class of neuro-active insecticides chemically similar to nicotine. Shell (in the 1980s) and Bayer (in the 1990s) started work on their development. The neonicotinoid family includes acetamiprid, clothianidin, imidacloprid, nitenpyram, </a:t>
              </a:r>
              <a:r>
                <a:rPr lang="en-US" sz="1400" dirty="0" err="1">
                  <a:solidFill>
                    <a:schemeClr val="tx1">
                      <a:lumMod val="75000"/>
                      <a:lumOff val="25000"/>
                    </a:schemeClr>
                  </a:solidFill>
                </a:rPr>
                <a:t>nithiazine</a:t>
              </a:r>
              <a:r>
                <a:rPr lang="en-US" sz="1400" dirty="0">
                  <a:solidFill>
                    <a:schemeClr val="tx1">
                      <a:lumMod val="75000"/>
                      <a:lumOff val="25000"/>
                    </a:schemeClr>
                  </a:solidFill>
                </a:rPr>
                <a:t>, thiacloprid and thiamethoxam. Imidacloprid was the most widely used insecticide in the world at one point.</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4"/>
                </a:rPr>
                <a:t>https://www.bing.com/search?q=introduction+of+neonicatinoids&amp;FORM=EDGENA&amp;refig=fc04bb81b5384319a08b8ace469b7794</a:t>
              </a:r>
              <a:r>
                <a:rPr lang="en-US" sz="1050" dirty="0">
                  <a:solidFill>
                    <a:schemeClr val="tx1">
                      <a:lumMod val="75000"/>
                      <a:lumOff val="25000"/>
                    </a:schemeClr>
                  </a:solidFill>
                </a:rPr>
                <a:t> </a:t>
              </a:r>
              <a:endParaRPr lang="en-US" dirty="0"/>
            </a:p>
          </p:txBody>
        </p:sp>
        <p:sp>
          <p:nvSpPr>
            <p:cNvPr id="120" name="done">
              <a:extLst>
                <a:ext uri="{FF2B5EF4-FFF2-40B4-BE49-F238E27FC236}">
                  <a16:creationId xmlns:a16="http://schemas.microsoft.com/office/drawing/2014/main" id="{BFA3A647-43EE-C248-B1F2-C18D3821581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1" name="1990 Orange Box">
            <a:extLst>
              <a:ext uri="{FF2B5EF4-FFF2-40B4-BE49-F238E27FC236}">
                <a16:creationId xmlns:a16="http://schemas.microsoft.com/office/drawing/2014/main" id="{8B3B68BE-54A9-B541-A3CF-F4F8820213AA}"/>
              </a:ext>
            </a:extLst>
          </p:cNvPr>
          <p:cNvGrpSpPr/>
          <p:nvPr/>
        </p:nvGrpSpPr>
        <p:grpSpPr>
          <a:xfrm>
            <a:off x="8365064" y="1075267"/>
            <a:ext cx="3386667" cy="4222045"/>
            <a:chOff x="8365064" y="1075267"/>
            <a:chExt cx="3386667" cy="4222045"/>
          </a:xfrm>
        </p:grpSpPr>
        <p:sp>
          <p:nvSpPr>
            <p:cNvPr id="122" name="1985 Orange Box">
              <a:extLst>
                <a:ext uri="{FF2B5EF4-FFF2-40B4-BE49-F238E27FC236}">
                  <a16:creationId xmlns:a16="http://schemas.microsoft.com/office/drawing/2014/main" id="{DAFDFA3C-BB16-1A4A-B871-57CF3365CD96}"/>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lumMod val="75000"/>
                      <a:lumOff val="25000"/>
                    </a:schemeClr>
                  </a:solidFill>
                </a:rPr>
                <a:t>Established the National Organic Program (NOP), the Secretary of Agriculture oversees the program for certification of organic production.</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5"/>
                </a:rPr>
                <a:t>https://uscode.house.gov/view.xhtml?req=granuleid%3AUSC-prelim-title7-chapter94&amp;saved=%7CZ3JhbnVsZWlkOlVTQy1wcmVsaW0tdGl0bGU3LWNoYXB0ZXI5NC1mcm9udA%3D%3D%7C%7C%7C0%7Cfalse%7Cprelim&amp;edition=prelim</a:t>
              </a:r>
              <a:r>
                <a:rPr lang="en-US" sz="1050" dirty="0">
                  <a:solidFill>
                    <a:schemeClr val="tx1">
                      <a:lumMod val="75000"/>
                      <a:lumOff val="25000"/>
                    </a:schemeClr>
                  </a:solidFill>
                </a:rPr>
                <a:t> </a:t>
              </a:r>
              <a:endParaRPr lang="en-US" dirty="0"/>
            </a:p>
          </p:txBody>
        </p:sp>
        <p:sp>
          <p:nvSpPr>
            <p:cNvPr id="123" name="done">
              <a:extLst>
                <a:ext uri="{FF2B5EF4-FFF2-40B4-BE49-F238E27FC236}">
                  <a16:creationId xmlns:a16="http://schemas.microsoft.com/office/drawing/2014/main" id="{7192D5D9-8443-C54B-9641-155325DF45B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5" name="1991 Green Box">
            <a:extLst>
              <a:ext uri="{FF2B5EF4-FFF2-40B4-BE49-F238E27FC236}">
                <a16:creationId xmlns:a16="http://schemas.microsoft.com/office/drawing/2014/main" id="{5AD33C73-2BCF-7641-A70D-EA129891D235}"/>
              </a:ext>
            </a:extLst>
          </p:cNvPr>
          <p:cNvGrpSpPr/>
          <p:nvPr/>
        </p:nvGrpSpPr>
        <p:grpSpPr>
          <a:xfrm>
            <a:off x="8365064" y="1075267"/>
            <a:ext cx="3386667" cy="4222045"/>
            <a:chOff x="8365064" y="1075267"/>
            <a:chExt cx="3386667" cy="4222045"/>
          </a:xfrm>
        </p:grpSpPr>
        <p:sp>
          <p:nvSpPr>
            <p:cNvPr id="126" name="1985 Orange Box">
              <a:extLst>
                <a:ext uri="{FF2B5EF4-FFF2-40B4-BE49-F238E27FC236}">
                  <a16:creationId xmlns:a16="http://schemas.microsoft.com/office/drawing/2014/main" id="{3057BF13-1745-7F4C-BDEA-ECA0D4C44CC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6"/>
                </a:rPr>
                <a:t>https://www.corteva.com/who-we-are/our-history.html</a:t>
              </a:r>
              <a:r>
                <a:rPr lang="en-US" sz="1050" dirty="0">
                  <a:solidFill>
                    <a:schemeClr val="tx1">
                      <a:lumMod val="75000"/>
                      <a:lumOff val="25000"/>
                    </a:schemeClr>
                  </a:solidFill>
                </a:rPr>
                <a:t> </a:t>
              </a:r>
              <a:endParaRPr lang="en-US" dirty="0"/>
            </a:p>
          </p:txBody>
        </p:sp>
        <p:sp>
          <p:nvSpPr>
            <p:cNvPr id="127" name="done">
              <a:extLst>
                <a:ext uri="{FF2B5EF4-FFF2-40B4-BE49-F238E27FC236}">
                  <a16:creationId xmlns:a16="http://schemas.microsoft.com/office/drawing/2014/main" id="{DF116199-0CA8-AA41-A440-52A7F172F24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28" name="1991 Orange Box">
            <a:extLst>
              <a:ext uri="{FF2B5EF4-FFF2-40B4-BE49-F238E27FC236}">
                <a16:creationId xmlns:a16="http://schemas.microsoft.com/office/drawing/2014/main" id="{5E5CC907-D89C-DD45-946F-E0533C980D98}"/>
              </a:ext>
            </a:extLst>
          </p:cNvPr>
          <p:cNvGrpSpPr/>
          <p:nvPr/>
        </p:nvGrpSpPr>
        <p:grpSpPr>
          <a:xfrm>
            <a:off x="8365064" y="1075267"/>
            <a:ext cx="3386667" cy="4222045"/>
            <a:chOff x="8365064" y="1075267"/>
            <a:chExt cx="3386667" cy="4222045"/>
          </a:xfrm>
        </p:grpSpPr>
        <p:sp>
          <p:nvSpPr>
            <p:cNvPr id="129" name="1985 Orange Box">
              <a:extLst>
                <a:ext uri="{FF2B5EF4-FFF2-40B4-BE49-F238E27FC236}">
                  <a16:creationId xmlns:a16="http://schemas.microsoft.com/office/drawing/2014/main" id="{DDA9B448-FB81-3B48-9894-85F0638EF60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200" dirty="0">
                  <a:solidFill>
                    <a:schemeClr val="tx1"/>
                  </a:solidFill>
                </a:rPr>
                <a:t>This brought the Air Resources Board (ARB), State Water Resources Control Board, and Integrated Waste Management Board (IWMB) under an umbrella agency with the newly created Department of Toxic Substances Control (DTSC) and the Office of Environmental Health Hazard Assessment (OEHHA). As part of this reorganization, the pesticide regulation program was given departmental status as the Department of Pesticide Regulation within CalEPA. Pesticide-related statutory responsibilities and authorities were transferred to DPR.</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7"/>
                </a:rPr>
                <a:t>https://www.cdpr.ca.gov/docs/pressrls/dprguide/appendix_c.pdf</a:t>
              </a:r>
              <a:endParaRPr lang="en-US" sz="1050" dirty="0">
                <a:solidFill>
                  <a:schemeClr val="tx1">
                    <a:lumMod val="75000"/>
                    <a:lumOff val="25000"/>
                  </a:schemeClr>
                </a:solidFill>
              </a:endParaRPr>
            </a:p>
            <a:p>
              <a:endParaRPr lang="en-US" dirty="0"/>
            </a:p>
          </p:txBody>
        </p:sp>
        <p:sp>
          <p:nvSpPr>
            <p:cNvPr id="130" name="done">
              <a:extLst>
                <a:ext uri="{FF2B5EF4-FFF2-40B4-BE49-F238E27FC236}">
                  <a16:creationId xmlns:a16="http://schemas.microsoft.com/office/drawing/2014/main" id="{49741301-FC43-704B-AE23-A3C2D9ACD28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1" name="1992 Green Box 1">
            <a:extLst>
              <a:ext uri="{FF2B5EF4-FFF2-40B4-BE49-F238E27FC236}">
                <a16:creationId xmlns:a16="http://schemas.microsoft.com/office/drawing/2014/main" id="{B181FDC0-72E8-324B-8FA1-C548A042C14B}"/>
              </a:ext>
            </a:extLst>
          </p:cNvPr>
          <p:cNvGrpSpPr/>
          <p:nvPr/>
        </p:nvGrpSpPr>
        <p:grpSpPr>
          <a:xfrm>
            <a:off x="8365064" y="1075267"/>
            <a:ext cx="3386667" cy="4222045"/>
            <a:chOff x="8365064" y="1075267"/>
            <a:chExt cx="3386667" cy="4222045"/>
          </a:xfrm>
        </p:grpSpPr>
        <p:sp>
          <p:nvSpPr>
            <p:cNvPr id="132" name="1985 Orange Box">
              <a:extLst>
                <a:ext uri="{FF2B5EF4-FFF2-40B4-BE49-F238E27FC236}">
                  <a16:creationId xmlns:a16="http://schemas.microsoft.com/office/drawing/2014/main" id="{F9511CEC-8176-3A4D-83D1-6C94FB768E01}"/>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8"/>
                </a:rPr>
                <a:t>https://www.ers.usda.gov/Data-products/organic-production.aspx</a:t>
              </a:r>
              <a:endParaRPr lang="en-US" sz="1050" dirty="0">
                <a:solidFill>
                  <a:schemeClr val="tx1">
                    <a:lumMod val="75000"/>
                    <a:lumOff val="25000"/>
                  </a:schemeClr>
                </a:solidFill>
              </a:endParaRPr>
            </a:p>
            <a:p>
              <a:endParaRPr lang="en-US" dirty="0"/>
            </a:p>
          </p:txBody>
        </p:sp>
        <p:sp>
          <p:nvSpPr>
            <p:cNvPr id="133" name="done">
              <a:extLst>
                <a:ext uri="{FF2B5EF4-FFF2-40B4-BE49-F238E27FC236}">
                  <a16:creationId xmlns:a16="http://schemas.microsoft.com/office/drawing/2014/main" id="{CFA401E3-69BF-2349-AF8D-BF9BE3D647C0}"/>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4" name="1992 Green Box 2">
            <a:extLst>
              <a:ext uri="{FF2B5EF4-FFF2-40B4-BE49-F238E27FC236}">
                <a16:creationId xmlns:a16="http://schemas.microsoft.com/office/drawing/2014/main" id="{27D2BAD9-149F-264F-99D6-86DA188E7DE4}"/>
              </a:ext>
            </a:extLst>
          </p:cNvPr>
          <p:cNvGrpSpPr/>
          <p:nvPr/>
        </p:nvGrpSpPr>
        <p:grpSpPr>
          <a:xfrm>
            <a:off x="8365064" y="1075267"/>
            <a:ext cx="3386667" cy="4222045"/>
            <a:chOff x="8365064" y="1075267"/>
            <a:chExt cx="3386667" cy="4222045"/>
          </a:xfrm>
        </p:grpSpPr>
        <p:sp>
          <p:nvSpPr>
            <p:cNvPr id="135" name="1985 Orange Box">
              <a:extLst>
                <a:ext uri="{FF2B5EF4-FFF2-40B4-BE49-F238E27FC236}">
                  <a16:creationId xmlns:a16="http://schemas.microsoft.com/office/drawing/2014/main" id="{9F6659A1-CD94-E64B-BBCB-A886A2A666E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endParaRPr lang="en-US" sz="1400" dirty="0">
                <a:solidFill>
                  <a:srgbClr val="FF0000"/>
                </a:solidFill>
              </a:endParaRP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8"/>
                </a:rPr>
                <a:t>https://www.ers.usda.gov/Data-products/organic-production.aspx</a:t>
              </a:r>
              <a:endParaRPr lang="en-US" sz="1050" dirty="0">
                <a:solidFill>
                  <a:schemeClr val="tx1">
                    <a:lumMod val="75000"/>
                    <a:lumOff val="25000"/>
                  </a:schemeClr>
                </a:solidFill>
              </a:endParaRPr>
            </a:p>
            <a:p>
              <a:endParaRPr lang="en-US" dirty="0"/>
            </a:p>
          </p:txBody>
        </p:sp>
        <p:sp>
          <p:nvSpPr>
            <p:cNvPr id="136" name="done">
              <a:extLst>
                <a:ext uri="{FF2B5EF4-FFF2-40B4-BE49-F238E27FC236}">
                  <a16:creationId xmlns:a16="http://schemas.microsoft.com/office/drawing/2014/main" id="{6BAFA3D6-05FA-8E49-9FC2-4E85A1E4614F}"/>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37" name="1992 Orange Box">
            <a:extLst>
              <a:ext uri="{FF2B5EF4-FFF2-40B4-BE49-F238E27FC236}">
                <a16:creationId xmlns:a16="http://schemas.microsoft.com/office/drawing/2014/main" id="{03D5A54B-0650-9746-BFCF-CB4D5057D9F8}"/>
              </a:ext>
            </a:extLst>
          </p:cNvPr>
          <p:cNvGrpSpPr/>
          <p:nvPr/>
        </p:nvGrpSpPr>
        <p:grpSpPr>
          <a:xfrm>
            <a:off x="8365064" y="1075267"/>
            <a:ext cx="3386667" cy="4222045"/>
            <a:chOff x="8365064" y="1075267"/>
            <a:chExt cx="3386667" cy="4222045"/>
          </a:xfrm>
        </p:grpSpPr>
        <p:sp>
          <p:nvSpPr>
            <p:cNvPr id="138" name="1985 Orange Box">
              <a:extLst>
                <a:ext uri="{FF2B5EF4-FFF2-40B4-BE49-F238E27FC236}">
                  <a16:creationId xmlns:a16="http://schemas.microsoft.com/office/drawing/2014/main" id="{D37CB6B4-9B36-7748-8177-ED7111A0AC4B}"/>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Contract research industry struggles </a:t>
              </a:r>
              <a:br>
                <a:rPr lang="en-US" sz="1400" dirty="0">
                  <a:solidFill>
                    <a:schemeClr val="tx1"/>
                  </a:solidFill>
                </a:rPr>
              </a:br>
              <a:r>
                <a:rPr lang="en-US" sz="1400" dirty="0">
                  <a:solidFill>
                    <a:schemeClr val="tx1"/>
                  </a:solidFill>
                </a:rPr>
                <a:t>to repurpose </a:t>
              </a:r>
              <a:r>
                <a:rPr lang="en-US" sz="1400" dirty="0" err="1">
                  <a:solidFill>
                    <a:schemeClr val="tx1"/>
                  </a:solidFill>
                </a:rPr>
                <a:t>mecocosm</a:t>
              </a:r>
              <a:r>
                <a:rPr lang="en-US" sz="1400" dirty="0">
                  <a:solidFill>
                    <a:schemeClr val="tx1"/>
                  </a:solidFill>
                </a:rPr>
                <a:t> sites.</a:t>
              </a:r>
            </a:p>
            <a:p>
              <a:r>
                <a:rPr lang="en-US" sz="1050" b="1" dirty="0">
                  <a:solidFill>
                    <a:schemeClr val="tx1">
                      <a:lumMod val="75000"/>
                      <a:lumOff val="25000"/>
                    </a:schemeClr>
                  </a:solidFill>
                </a:rPr>
                <a:t>Source:  </a:t>
              </a:r>
              <a:r>
                <a:rPr lang="en-US" sz="1050" dirty="0">
                  <a:solidFill>
                    <a:schemeClr val="tx1">
                      <a:lumMod val="75000"/>
                      <a:lumOff val="25000"/>
                    </a:schemeClr>
                  </a:solidFill>
                </a:rPr>
                <a:t>Member Expertise</a:t>
              </a:r>
            </a:p>
          </p:txBody>
        </p:sp>
        <p:sp>
          <p:nvSpPr>
            <p:cNvPr id="139" name="done">
              <a:extLst>
                <a:ext uri="{FF2B5EF4-FFF2-40B4-BE49-F238E27FC236}">
                  <a16:creationId xmlns:a16="http://schemas.microsoft.com/office/drawing/2014/main" id="{9D8E3E76-7794-8947-8D72-6B0AACA8951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01" name="1992 Gold Box">
            <a:extLst>
              <a:ext uri="{FF2B5EF4-FFF2-40B4-BE49-F238E27FC236}">
                <a16:creationId xmlns:a16="http://schemas.microsoft.com/office/drawing/2014/main" id="{C7D37CFE-B0B6-4D47-A0F0-75C0FBA9429B}"/>
              </a:ext>
            </a:extLst>
          </p:cNvPr>
          <p:cNvGrpSpPr/>
          <p:nvPr/>
        </p:nvGrpSpPr>
        <p:grpSpPr>
          <a:xfrm>
            <a:off x="8365064" y="1075267"/>
            <a:ext cx="3386667" cy="4222045"/>
            <a:chOff x="8365064" y="1075267"/>
            <a:chExt cx="3386667" cy="4222045"/>
          </a:xfrm>
        </p:grpSpPr>
        <p:sp>
          <p:nvSpPr>
            <p:cNvPr id="202" name="1985 Orange Box">
              <a:extLst>
                <a:ext uri="{FF2B5EF4-FFF2-40B4-BE49-F238E27FC236}">
                  <a16:creationId xmlns:a16="http://schemas.microsoft.com/office/drawing/2014/main" id="{C398371D-D1B8-3040-B0CE-BA3ADEA8AE4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A special topic AGRO symposium entitled "Natural and Derived Pest Management Agents" was held in Snowbird, UT.</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b="1" dirty="0">
                  <a:solidFill>
                    <a:schemeClr val="tx1">
                      <a:lumMod val="75000"/>
                      <a:lumOff val="25000"/>
                    </a:schemeClr>
                  </a:solidFill>
                </a:rPr>
                <a:t>AGRO History Document  1976-2001; </a:t>
              </a:r>
              <a:r>
                <a:rPr lang="en-US" sz="1050" dirty="0">
                  <a:solidFill>
                    <a:schemeClr val="tx1">
                      <a:lumMod val="75000"/>
                      <a:lumOff val="25000"/>
                    </a:schemeClr>
                  </a:solidFill>
                  <a:hlinkClick r:id="rId9"/>
                </a:rPr>
                <a:t>https://pubs.acs.org/doi/pdf/10.1021/jf0115286</a:t>
              </a:r>
              <a:endParaRPr lang="en-US" sz="1050" dirty="0">
                <a:solidFill>
                  <a:schemeClr val="tx1">
                    <a:lumMod val="75000"/>
                    <a:lumOff val="25000"/>
                  </a:schemeClr>
                </a:solidFill>
              </a:endParaRPr>
            </a:p>
            <a:p>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sz="1050" dirty="0">
                <a:solidFill>
                  <a:schemeClr val="tx1">
                    <a:lumMod val="75000"/>
                    <a:lumOff val="25000"/>
                  </a:schemeClr>
                </a:solidFill>
              </a:endParaRPr>
            </a:p>
          </p:txBody>
        </p:sp>
        <p:sp>
          <p:nvSpPr>
            <p:cNvPr id="203" name="done">
              <a:extLst>
                <a:ext uri="{FF2B5EF4-FFF2-40B4-BE49-F238E27FC236}">
                  <a16:creationId xmlns:a16="http://schemas.microsoft.com/office/drawing/2014/main" id="{52F5B115-831B-F94E-93AE-4D8B9DD2D0D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40" name="1993 Orange Box">
            <a:extLst>
              <a:ext uri="{FF2B5EF4-FFF2-40B4-BE49-F238E27FC236}">
                <a16:creationId xmlns:a16="http://schemas.microsoft.com/office/drawing/2014/main" id="{9066B947-B37A-B148-BC9C-EB7807E7FE2D}"/>
              </a:ext>
            </a:extLst>
          </p:cNvPr>
          <p:cNvGrpSpPr/>
          <p:nvPr/>
        </p:nvGrpSpPr>
        <p:grpSpPr>
          <a:xfrm>
            <a:off x="8365064" y="1075267"/>
            <a:ext cx="3386667" cy="4222045"/>
            <a:chOff x="8365064" y="1075267"/>
            <a:chExt cx="3386667" cy="4222045"/>
          </a:xfrm>
        </p:grpSpPr>
        <p:sp>
          <p:nvSpPr>
            <p:cNvPr id="141" name="1985 Orange Box">
              <a:extLst>
                <a:ext uri="{FF2B5EF4-FFF2-40B4-BE49-F238E27FC236}">
                  <a16:creationId xmlns:a16="http://schemas.microsoft.com/office/drawing/2014/main" id="{0ADE5E79-60BD-064C-8B16-D9BCCAA5E00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This noteworthy book highlighted the potential for greater exposures and potential effects of pesticides on children, and the widespread attention it attracted led to passage several years later of the Food Quality Protection Act.</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0"/>
                </a:rPr>
                <a:t>www.nap.edu/catalog/2126/pesticides-in-the-diets-of-infants-and-children</a:t>
              </a:r>
              <a:endParaRPr lang="en-US" sz="1050" dirty="0">
                <a:solidFill>
                  <a:schemeClr val="tx1">
                    <a:lumMod val="75000"/>
                    <a:lumOff val="25000"/>
                  </a:schemeClr>
                </a:solidFill>
              </a:endParaRPr>
            </a:p>
            <a:p>
              <a:endParaRPr lang="en-US" sz="1050" dirty="0">
                <a:solidFill>
                  <a:schemeClr val="tx1">
                    <a:lumMod val="75000"/>
                    <a:lumOff val="25000"/>
                  </a:schemeClr>
                </a:solidFill>
              </a:endParaRPr>
            </a:p>
          </p:txBody>
        </p:sp>
        <p:sp>
          <p:nvSpPr>
            <p:cNvPr id="142" name="done">
              <a:extLst>
                <a:ext uri="{FF2B5EF4-FFF2-40B4-BE49-F238E27FC236}">
                  <a16:creationId xmlns:a16="http://schemas.microsoft.com/office/drawing/2014/main" id="{BC4938B6-8C98-624F-B965-6AED20803B25}"/>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50" name="1994 Gold Box 1">
            <a:extLst>
              <a:ext uri="{FF2B5EF4-FFF2-40B4-BE49-F238E27FC236}">
                <a16:creationId xmlns:a16="http://schemas.microsoft.com/office/drawing/2014/main" id="{24FFA5D8-7038-B74C-9689-1452CCE0A698}"/>
              </a:ext>
            </a:extLst>
          </p:cNvPr>
          <p:cNvGrpSpPr/>
          <p:nvPr/>
        </p:nvGrpSpPr>
        <p:grpSpPr>
          <a:xfrm>
            <a:off x="8365064" y="1075267"/>
            <a:ext cx="3386667" cy="4222045"/>
            <a:chOff x="8365064" y="1075267"/>
            <a:chExt cx="3386667" cy="4222045"/>
          </a:xfrm>
        </p:grpSpPr>
        <p:sp>
          <p:nvSpPr>
            <p:cNvPr id="151" name="1985 Orange Box">
              <a:extLst>
                <a:ext uri="{FF2B5EF4-FFF2-40B4-BE49-F238E27FC236}">
                  <a16:creationId xmlns:a16="http://schemas.microsoft.com/office/drawing/2014/main" id="{770F424A-205C-1D44-A1F6-64CD78F44D0E}"/>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This 8th IUPAC Congress, held in Washington, DC, was organized in close collaboration with AGRO and ACS. The Congress was a great success, and a surplus of funds resulted from a large attendance and a well-run meeting. </a:t>
              </a:r>
            </a:p>
            <a:p>
              <a:pPr>
                <a:spcAft>
                  <a:spcPts val="600"/>
                </a:spcAft>
              </a:pPr>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9"/>
                </a:rPr>
                <a:t>https://pubs.acs.org/doi/pdf/10.1021/jf0115286</a:t>
              </a:r>
              <a:endParaRPr lang="en-US" sz="1050" dirty="0">
                <a:solidFill>
                  <a:schemeClr val="tx1">
                    <a:lumMod val="75000"/>
                    <a:lumOff val="25000"/>
                  </a:schemeClr>
                </a:solidFill>
              </a:endParaRPr>
            </a:p>
            <a:p>
              <a:pPr>
                <a:spcAft>
                  <a:spcPts val="600"/>
                </a:spcAft>
              </a:pPr>
              <a:br>
                <a:rPr lang="en-US" sz="1050" b="1" dirty="0">
                  <a:solidFill>
                    <a:schemeClr val="tx1">
                      <a:lumMod val="75000"/>
                      <a:lumOff val="25000"/>
                    </a:schemeClr>
                  </a:solidFill>
                </a:rPr>
              </a:br>
              <a:endParaRPr lang="en-US" sz="1050" dirty="0">
                <a:solidFill>
                  <a:schemeClr val="tx1">
                    <a:lumMod val="75000"/>
                    <a:lumOff val="25000"/>
                  </a:schemeClr>
                </a:solidFill>
              </a:endParaRPr>
            </a:p>
          </p:txBody>
        </p:sp>
        <p:sp>
          <p:nvSpPr>
            <p:cNvPr id="152" name="done">
              <a:extLst>
                <a:ext uri="{FF2B5EF4-FFF2-40B4-BE49-F238E27FC236}">
                  <a16:creationId xmlns:a16="http://schemas.microsoft.com/office/drawing/2014/main" id="{5E6F3632-E41D-8D49-B0C9-3144A6C8B7B6}"/>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53" name="1994 Gold Box 2">
            <a:extLst>
              <a:ext uri="{FF2B5EF4-FFF2-40B4-BE49-F238E27FC236}">
                <a16:creationId xmlns:a16="http://schemas.microsoft.com/office/drawing/2014/main" id="{73363CD4-D38C-B641-942C-CB08A9DE99A0}"/>
              </a:ext>
            </a:extLst>
          </p:cNvPr>
          <p:cNvGrpSpPr/>
          <p:nvPr/>
        </p:nvGrpSpPr>
        <p:grpSpPr>
          <a:xfrm>
            <a:off x="8365064" y="1075267"/>
            <a:ext cx="3386667" cy="4222045"/>
            <a:chOff x="8365064" y="1075267"/>
            <a:chExt cx="3386667" cy="4222045"/>
          </a:xfrm>
        </p:grpSpPr>
        <p:sp>
          <p:nvSpPr>
            <p:cNvPr id="154" name="1985 Orange Box">
              <a:extLst>
                <a:ext uri="{FF2B5EF4-FFF2-40B4-BE49-F238E27FC236}">
                  <a16:creationId xmlns:a16="http://schemas.microsoft.com/office/drawing/2014/main" id="{3577FD02-14A5-FE40-AA2A-D14E30EC684C}"/>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Surplus funds from IUPAC served as the basis of the AGRO Educational Endowment Fund.</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9"/>
                </a:rPr>
                <a:t>https://pubs.acs.org/doi/pdf/10.1021/jf0115286</a:t>
              </a:r>
              <a:endParaRPr lang="en-US" sz="1050" dirty="0">
                <a:solidFill>
                  <a:schemeClr val="tx1">
                    <a:lumMod val="75000"/>
                    <a:lumOff val="25000"/>
                  </a:schemeClr>
                </a:solidFill>
              </a:endParaRPr>
            </a:p>
            <a:p>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sz="1050" dirty="0">
                <a:solidFill>
                  <a:schemeClr val="tx1">
                    <a:lumMod val="75000"/>
                    <a:lumOff val="25000"/>
                  </a:schemeClr>
                </a:solidFill>
              </a:endParaRPr>
            </a:p>
          </p:txBody>
        </p:sp>
        <p:sp>
          <p:nvSpPr>
            <p:cNvPr id="155" name="done">
              <a:extLst>
                <a:ext uri="{FF2B5EF4-FFF2-40B4-BE49-F238E27FC236}">
                  <a16:creationId xmlns:a16="http://schemas.microsoft.com/office/drawing/2014/main" id="{59C33271-C60A-B54F-A081-8EFA70382DC7}"/>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90" name="1994 Blue Box">
            <a:extLst>
              <a:ext uri="{FF2B5EF4-FFF2-40B4-BE49-F238E27FC236}">
                <a16:creationId xmlns:a16="http://schemas.microsoft.com/office/drawing/2014/main" id="{BDC7B592-F9A5-0642-BF50-0FAA90CEE6C1}"/>
              </a:ext>
            </a:extLst>
          </p:cNvPr>
          <p:cNvGrpSpPr/>
          <p:nvPr/>
        </p:nvGrpSpPr>
        <p:grpSpPr>
          <a:xfrm>
            <a:off x="8365064" y="1075267"/>
            <a:ext cx="3386667" cy="4222045"/>
            <a:chOff x="8365064" y="1075267"/>
            <a:chExt cx="3386667" cy="4222045"/>
          </a:xfrm>
        </p:grpSpPr>
        <p:sp>
          <p:nvSpPr>
            <p:cNvPr id="191" name="1985 Orange Box">
              <a:extLst>
                <a:ext uri="{FF2B5EF4-FFF2-40B4-BE49-F238E27FC236}">
                  <a16:creationId xmlns:a16="http://schemas.microsoft.com/office/drawing/2014/main" id="{368A5996-744F-C84E-A63B-90CC81DBF9E3}"/>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EPA's "reduced risk pesticide" initiative accelerated approval for products with favorable safety and environmental profiles. Hexaflumuron has low mammalian toxicity and, delivered in a termite bait station (</a:t>
              </a:r>
              <a:r>
                <a:rPr lang="en-US" sz="1400" dirty="0" err="1">
                  <a:solidFill>
                    <a:schemeClr val="tx1"/>
                  </a:solidFill>
                </a:rPr>
                <a:t>Sentricon</a:t>
              </a:r>
              <a:r>
                <a:rPr lang="en-US" sz="1400" dirty="0">
                  <a:solidFill>
                    <a:schemeClr val="tx1"/>
                  </a:solidFill>
                </a:rPr>
                <a:t>™ System), controls termite colonies around the home with a few grams of AI instead of 40+ kg of traditional insecticide soil drenches.</a:t>
              </a:r>
            </a:p>
            <a:p>
              <a:r>
                <a:rPr lang="en-US" sz="1050" b="1" dirty="0">
                  <a:solidFill>
                    <a:schemeClr val="tx1">
                      <a:lumMod val="75000"/>
                      <a:lumOff val="25000"/>
                    </a:schemeClr>
                  </a:solidFill>
                </a:rPr>
                <a:t>Source: </a:t>
              </a:r>
            </a:p>
            <a:p>
              <a:r>
                <a:rPr lang="en-US" sz="1050" dirty="0">
                  <a:solidFill>
                    <a:schemeClr val="tx1">
                      <a:lumMod val="75000"/>
                      <a:lumOff val="25000"/>
                    </a:schemeClr>
                  </a:solidFill>
                  <a:hlinkClick r:id="rId11"/>
                </a:rPr>
                <a:t>www.epa.gov/pesticide-registration/reduced-risk-and-organophosphate-alternative-decisions-conventional</a:t>
              </a:r>
              <a:endParaRPr lang="en-US" sz="1050" dirty="0">
                <a:solidFill>
                  <a:schemeClr val="tx1">
                    <a:lumMod val="75000"/>
                    <a:lumOff val="25000"/>
                  </a:schemeClr>
                </a:solidFill>
              </a:endParaRPr>
            </a:p>
            <a:p>
              <a:br>
                <a:rPr lang="en-US" sz="1050" b="1" dirty="0">
                  <a:solidFill>
                    <a:schemeClr val="tx1">
                      <a:lumMod val="75000"/>
                      <a:lumOff val="25000"/>
                    </a:schemeClr>
                  </a:solidFill>
                </a:rPr>
              </a:b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sz="1050" dirty="0">
                <a:solidFill>
                  <a:schemeClr val="tx1">
                    <a:lumMod val="75000"/>
                    <a:lumOff val="25000"/>
                  </a:schemeClr>
                </a:solidFill>
              </a:endParaRPr>
            </a:p>
          </p:txBody>
        </p:sp>
        <p:sp>
          <p:nvSpPr>
            <p:cNvPr id="192" name="done">
              <a:extLst>
                <a:ext uri="{FF2B5EF4-FFF2-40B4-BE49-F238E27FC236}">
                  <a16:creationId xmlns:a16="http://schemas.microsoft.com/office/drawing/2014/main" id="{2FB2E7A9-275A-4741-8680-60CF968686E1}"/>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56" name="1995 Green Box">
            <a:extLst>
              <a:ext uri="{FF2B5EF4-FFF2-40B4-BE49-F238E27FC236}">
                <a16:creationId xmlns:a16="http://schemas.microsoft.com/office/drawing/2014/main" id="{2DB312BC-9CD6-5D45-AA47-E240F748F89A}"/>
              </a:ext>
            </a:extLst>
          </p:cNvPr>
          <p:cNvGrpSpPr/>
          <p:nvPr/>
        </p:nvGrpSpPr>
        <p:grpSpPr>
          <a:xfrm>
            <a:off x="8365064" y="1075267"/>
            <a:ext cx="3386667" cy="4222045"/>
            <a:chOff x="8365064" y="1075267"/>
            <a:chExt cx="3386667" cy="4222045"/>
          </a:xfrm>
        </p:grpSpPr>
        <p:sp>
          <p:nvSpPr>
            <p:cNvPr id="157" name="1985 Orange Box">
              <a:extLst>
                <a:ext uri="{FF2B5EF4-FFF2-40B4-BE49-F238E27FC236}">
                  <a16:creationId xmlns:a16="http://schemas.microsoft.com/office/drawing/2014/main" id="{5960E1B8-AE3B-2746-B5C5-D4AE9158CAA4}"/>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EWG lists conventional grown produce with highest pesticide residues based on US government food monitoring results from USDA PDP and FDA data to inform consumers on pesticide exposure in US food supply. USDA's statements do not support EWG's interpretation to avoid certain foods.  USDA's 2015 </a:t>
              </a:r>
              <a:r>
                <a:rPr lang="en-US" sz="1400" dirty="0" err="1">
                  <a:solidFill>
                    <a:schemeClr val="tx1"/>
                  </a:solidFill>
                </a:rPr>
                <a:t>FactSheet</a:t>
              </a:r>
              <a:r>
                <a:rPr lang="en-US" sz="1400" dirty="0">
                  <a:solidFill>
                    <a:schemeClr val="tx1"/>
                  </a:solidFill>
                </a:rPr>
                <a:t> states: "Based on the PDP data, consumers can feel confident about eating a diet that is rich in fresh fruits and vegetables.".</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2"/>
                </a:rPr>
                <a:t>https://www.healthline.com/nutrition/dirty-dozen-foods</a:t>
              </a:r>
              <a:endParaRPr lang="en-US" sz="1050" dirty="0">
                <a:solidFill>
                  <a:schemeClr val="tx1">
                    <a:lumMod val="75000"/>
                    <a:lumOff val="25000"/>
                  </a:schemeClr>
                </a:solidFill>
              </a:endParaRPr>
            </a:p>
            <a:p>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sz="1050" dirty="0">
                <a:solidFill>
                  <a:schemeClr val="tx1">
                    <a:lumMod val="75000"/>
                    <a:lumOff val="25000"/>
                  </a:schemeClr>
                </a:solidFill>
              </a:endParaRPr>
            </a:p>
          </p:txBody>
        </p:sp>
        <p:sp>
          <p:nvSpPr>
            <p:cNvPr id="158" name="done">
              <a:extLst>
                <a:ext uri="{FF2B5EF4-FFF2-40B4-BE49-F238E27FC236}">
                  <a16:creationId xmlns:a16="http://schemas.microsoft.com/office/drawing/2014/main" id="{BEDFD0E3-18B4-5045-80E4-39FCD45B8529}"/>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3" name="1995 Orange Box 1">
            <a:extLst>
              <a:ext uri="{FF2B5EF4-FFF2-40B4-BE49-F238E27FC236}">
                <a16:creationId xmlns:a16="http://schemas.microsoft.com/office/drawing/2014/main" id="{DE14E639-4D67-D843-9B8C-08FE542BC143}"/>
              </a:ext>
            </a:extLst>
          </p:cNvPr>
          <p:cNvGrpSpPr/>
          <p:nvPr/>
        </p:nvGrpSpPr>
        <p:grpSpPr>
          <a:xfrm>
            <a:off x="8365064" y="1075267"/>
            <a:ext cx="3386667" cy="4222045"/>
            <a:chOff x="8365064" y="1075267"/>
            <a:chExt cx="3386667" cy="4222045"/>
          </a:xfrm>
        </p:grpSpPr>
        <p:sp>
          <p:nvSpPr>
            <p:cNvPr id="164" name="1985 Orange Box">
              <a:extLst>
                <a:ext uri="{FF2B5EF4-FFF2-40B4-BE49-F238E27FC236}">
                  <a16:creationId xmlns:a16="http://schemas.microsoft.com/office/drawing/2014/main" id="{FC7EC49D-A1D5-A84E-BAA0-0FC97BD94AE8}"/>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Regulation of pesticides consolidated in one agency in Canada.</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Pest Control Products Act P-9</a:t>
              </a: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sz="1050" dirty="0">
                <a:solidFill>
                  <a:schemeClr val="tx1">
                    <a:lumMod val="75000"/>
                    <a:lumOff val="25000"/>
                  </a:schemeClr>
                </a:solidFill>
              </a:endParaRPr>
            </a:p>
          </p:txBody>
        </p:sp>
        <p:sp>
          <p:nvSpPr>
            <p:cNvPr id="165" name="done">
              <a:extLst>
                <a:ext uri="{FF2B5EF4-FFF2-40B4-BE49-F238E27FC236}">
                  <a16:creationId xmlns:a16="http://schemas.microsoft.com/office/drawing/2014/main" id="{C6CA05DC-2DF8-BF4A-A3AF-A2F6246F756B}"/>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6" name="1995 Orange Box 2">
            <a:extLst>
              <a:ext uri="{FF2B5EF4-FFF2-40B4-BE49-F238E27FC236}">
                <a16:creationId xmlns:a16="http://schemas.microsoft.com/office/drawing/2014/main" id="{0495F85B-7811-0946-BBCA-EAA59B8F7768}"/>
              </a:ext>
            </a:extLst>
          </p:cNvPr>
          <p:cNvGrpSpPr/>
          <p:nvPr/>
        </p:nvGrpSpPr>
        <p:grpSpPr>
          <a:xfrm>
            <a:off x="8365064" y="1075267"/>
            <a:ext cx="3386667" cy="4222045"/>
            <a:chOff x="8365064" y="1075267"/>
            <a:chExt cx="3386667" cy="4222045"/>
          </a:xfrm>
        </p:grpSpPr>
        <p:sp>
          <p:nvSpPr>
            <p:cNvPr id="167" name="1985 Orange Box">
              <a:extLst>
                <a:ext uri="{FF2B5EF4-FFF2-40B4-BE49-F238E27FC236}">
                  <a16:creationId xmlns:a16="http://schemas.microsoft.com/office/drawing/2014/main" id="{9D8071B9-9D57-C544-A8BA-157EE8F95025}"/>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PPDC a representative federal advisory committee, meets with EPA on a regular basis to discuss pesticide regulatory, policy, and program implementation issues; It is a forum </a:t>
              </a:r>
              <a:br>
                <a:rPr lang="en-US" sz="1400" dirty="0">
                  <a:solidFill>
                    <a:schemeClr val="tx1"/>
                  </a:solidFill>
                </a:rPr>
              </a:br>
              <a:r>
                <a:rPr lang="en-US" sz="1400" dirty="0">
                  <a:solidFill>
                    <a:schemeClr val="tx1"/>
                  </a:solidFill>
                </a:rPr>
                <a:t>for a diverse group of stakeholder appointees to provide feedback.</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hlinkClick r:id="rId13"/>
                </a:rPr>
                <a:t>https://www.epa.gov/pesticide-advisory-committees-and-regulatory-partners/pesticide-program-dialogue-committee-ppdc</a:t>
              </a:r>
              <a:endParaRPr lang="en-US" sz="1050" dirty="0">
                <a:solidFill>
                  <a:schemeClr val="tx1">
                    <a:lumMod val="75000"/>
                    <a:lumOff val="25000"/>
                  </a:schemeClr>
                </a:solidFill>
              </a:endParaRPr>
            </a:p>
            <a:p>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sz="1050" dirty="0">
                <a:solidFill>
                  <a:schemeClr val="tx1">
                    <a:lumMod val="75000"/>
                    <a:lumOff val="25000"/>
                  </a:schemeClr>
                </a:solidFill>
              </a:endParaRPr>
            </a:p>
          </p:txBody>
        </p:sp>
        <p:sp>
          <p:nvSpPr>
            <p:cNvPr id="168" name="done">
              <a:extLst>
                <a:ext uri="{FF2B5EF4-FFF2-40B4-BE49-F238E27FC236}">
                  <a16:creationId xmlns:a16="http://schemas.microsoft.com/office/drawing/2014/main" id="{1D85CF5B-FC8C-0B49-A2C9-88918464278C}"/>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204" name="1995 Gold Box ">
            <a:extLst>
              <a:ext uri="{FF2B5EF4-FFF2-40B4-BE49-F238E27FC236}">
                <a16:creationId xmlns:a16="http://schemas.microsoft.com/office/drawing/2014/main" id="{D5EB7E20-5707-D747-A31D-D6F4E57A49D3}"/>
              </a:ext>
            </a:extLst>
          </p:cNvPr>
          <p:cNvGrpSpPr/>
          <p:nvPr/>
        </p:nvGrpSpPr>
        <p:grpSpPr>
          <a:xfrm>
            <a:off x="8365064" y="1075267"/>
            <a:ext cx="3386667" cy="4222045"/>
            <a:chOff x="8365064" y="1075267"/>
            <a:chExt cx="3386667" cy="4222045"/>
          </a:xfrm>
        </p:grpSpPr>
        <p:sp>
          <p:nvSpPr>
            <p:cNvPr id="205" name="1985 Orange Box">
              <a:extLst>
                <a:ext uri="{FF2B5EF4-FFF2-40B4-BE49-F238E27FC236}">
                  <a16:creationId xmlns:a16="http://schemas.microsoft.com/office/drawing/2014/main" id="{707A8260-7A8C-994B-917A-824D3BA3B30A}"/>
                </a:ext>
              </a:extLst>
            </p:cNvPr>
            <p:cNvSpPr/>
            <p:nvPr/>
          </p:nvSpPr>
          <p:spPr>
            <a:xfrm>
              <a:off x="8365064" y="1075267"/>
              <a:ext cx="3386667" cy="4222045"/>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274320" tIns="274320" rIns="274320" rtlCol="0" anchor="t" anchorCtr="0"/>
            <a:lstStyle/>
            <a:p>
              <a:pPr>
                <a:spcAft>
                  <a:spcPts val="600"/>
                </a:spcAft>
              </a:pPr>
              <a:r>
                <a:rPr lang="en-US" b="1" dirty="0">
                  <a:solidFill>
                    <a:schemeClr val="tx1">
                      <a:lumMod val="75000"/>
                      <a:lumOff val="25000"/>
                    </a:schemeClr>
                  </a:solidFill>
                </a:rPr>
                <a:t>Impact</a:t>
              </a:r>
            </a:p>
            <a:p>
              <a:pPr>
                <a:spcAft>
                  <a:spcPts val="600"/>
                </a:spcAft>
              </a:pPr>
              <a:r>
                <a:rPr lang="en-US" sz="1400" dirty="0">
                  <a:solidFill>
                    <a:schemeClr val="tx1"/>
                  </a:solidFill>
                </a:rPr>
                <a:t>A special topic AGRO symposium entitled "Molecular Genetics and Evolution of Pesticide Resistance”</a:t>
              </a:r>
              <a:br>
                <a:rPr lang="en-US" sz="1400" dirty="0">
                  <a:solidFill>
                    <a:schemeClr val="tx1"/>
                  </a:solidFill>
                </a:rPr>
              </a:br>
              <a:r>
                <a:rPr lang="en-US" sz="1400" dirty="0">
                  <a:solidFill>
                    <a:schemeClr val="tx1"/>
                  </a:solidFill>
                </a:rPr>
                <a:t>was held in Big Sky, MT.</a:t>
              </a:r>
            </a:p>
            <a:p>
              <a:r>
                <a:rPr lang="en-US" sz="1050" b="1" dirty="0">
                  <a:solidFill>
                    <a:schemeClr val="tx1">
                      <a:lumMod val="75000"/>
                      <a:lumOff val="25000"/>
                    </a:schemeClr>
                  </a:solidFill>
                </a:rPr>
                <a:t>Source: </a:t>
              </a:r>
              <a:br>
                <a:rPr lang="en-US" sz="1050" b="1" dirty="0">
                  <a:solidFill>
                    <a:schemeClr val="tx1">
                      <a:lumMod val="75000"/>
                      <a:lumOff val="25000"/>
                    </a:schemeClr>
                  </a:solidFill>
                </a:rPr>
              </a:br>
              <a:r>
                <a:rPr lang="en-US" sz="1050" dirty="0">
                  <a:solidFill>
                    <a:schemeClr val="tx1">
                      <a:lumMod val="75000"/>
                      <a:lumOff val="25000"/>
                    </a:schemeClr>
                  </a:solidFill>
                </a:rPr>
                <a:t>AGRO History Document  1976-2001;</a:t>
              </a:r>
            </a:p>
            <a:p>
              <a:r>
                <a:rPr lang="en-US" sz="1050" dirty="0">
                  <a:solidFill>
                    <a:schemeClr val="tx1">
                      <a:lumMod val="75000"/>
                      <a:lumOff val="25000"/>
                    </a:schemeClr>
                  </a:solidFill>
                  <a:hlinkClick r:id="rId9"/>
                </a:rPr>
                <a:t>https://pubs.acs.org/doi/pdf/10.1021/jf0115286</a:t>
              </a:r>
              <a:r>
                <a:rPr lang="en-US" sz="1050" dirty="0">
                  <a:solidFill>
                    <a:schemeClr val="tx1">
                      <a:lumMod val="75000"/>
                      <a:lumOff val="25000"/>
                    </a:schemeClr>
                  </a:solidFill>
                </a:rPr>
                <a:t> </a:t>
              </a:r>
              <a:br>
                <a:rPr lang="en-US" sz="1050" b="1" dirty="0">
                  <a:solidFill>
                    <a:schemeClr val="tx1">
                      <a:lumMod val="75000"/>
                      <a:lumOff val="25000"/>
                    </a:schemeClr>
                  </a:solidFill>
                </a:rPr>
              </a:br>
              <a:br>
                <a:rPr lang="en-US" sz="1050" b="1" dirty="0">
                  <a:solidFill>
                    <a:schemeClr val="tx1">
                      <a:lumMod val="75000"/>
                      <a:lumOff val="25000"/>
                    </a:schemeClr>
                  </a:solidFill>
                </a:rPr>
              </a:br>
              <a:endParaRPr lang="en-US" sz="1050" dirty="0">
                <a:solidFill>
                  <a:schemeClr val="tx1">
                    <a:lumMod val="75000"/>
                    <a:lumOff val="25000"/>
                  </a:schemeClr>
                </a:solidFill>
              </a:endParaRPr>
            </a:p>
          </p:txBody>
        </p:sp>
        <p:sp>
          <p:nvSpPr>
            <p:cNvPr id="206" name="done">
              <a:extLst>
                <a:ext uri="{FF2B5EF4-FFF2-40B4-BE49-F238E27FC236}">
                  <a16:creationId xmlns:a16="http://schemas.microsoft.com/office/drawing/2014/main" id="{9BD2A6C8-D647-0D48-8250-4017C142293B}"/>
                </a:ext>
              </a:extLst>
            </p:cNvPr>
            <p:cNvSpPr/>
            <p:nvPr/>
          </p:nvSpPr>
          <p:spPr>
            <a:xfrm>
              <a:off x="9640708" y="4889500"/>
              <a:ext cx="835378" cy="257175"/>
            </a:xfrm>
            <a:prstGeom prst="roundRect">
              <a:avLst/>
            </a:prstGeom>
            <a:ln w="222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DONE</a:t>
              </a:r>
            </a:p>
          </p:txBody>
        </p:sp>
      </p:grpSp>
      <p:grpSp>
        <p:nvGrpSpPr>
          <p:cNvPr id="169" name="legend">
            <a:extLst>
              <a:ext uri="{FF2B5EF4-FFF2-40B4-BE49-F238E27FC236}">
                <a16:creationId xmlns:a16="http://schemas.microsoft.com/office/drawing/2014/main" id="{8CB2D0C1-A093-174B-94AB-2FDFDD9048CC}"/>
              </a:ext>
            </a:extLst>
          </p:cNvPr>
          <p:cNvGrpSpPr/>
          <p:nvPr/>
        </p:nvGrpSpPr>
        <p:grpSpPr>
          <a:xfrm>
            <a:off x="1077351" y="5745011"/>
            <a:ext cx="8895576" cy="256480"/>
            <a:chOff x="1077351" y="5745011"/>
            <a:chExt cx="8895576" cy="256480"/>
          </a:xfrm>
        </p:grpSpPr>
        <p:grpSp>
          <p:nvGrpSpPr>
            <p:cNvPr id="170" name="legend green">
              <a:extLst>
                <a:ext uri="{FF2B5EF4-FFF2-40B4-BE49-F238E27FC236}">
                  <a16:creationId xmlns:a16="http://schemas.microsoft.com/office/drawing/2014/main" id="{B190A241-1C08-C24B-AA1F-CB92B36E3720}"/>
                </a:ext>
              </a:extLst>
            </p:cNvPr>
            <p:cNvGrpSpPr/>
            <p:nvPr/>
          </p:nvGrpSpPr>
          <p:grpSpPr>
            <a:xfrm>
              <a:off x="1077351" y="5745011"/>
              <a:ext cx="1557565" cy="256480"/>
              <a:chOff x="1280551" y="5745011"/>
              <a:chExt cx="1557565" cy="256480"/>
            </a:xfrm>
          </p:grpSpPr>
          <p:sp>
            <p:nvSpPr>
              <p:cNvPr id="184" name="Oval 183">
                <a:extLst>
                  <a:ext uri="{FF2B5EF4-FFF2-40B4-BE49-F238E27FC236}">
                    <a16:creationId xmlns:a16="http://schemas.microsoft.com/office/drawing/2014/main" id="{2DE3020F-54F2-9446-A099-FF0DD71D654E}"/>
                  </a:ext>
                </a:extLst>
              </p:cNvPr>
              <p:cNvSpPr/>
              <p:nvPr/>
            </p:nvSpPr>
            <p:spPr>
              <a:xfrm>
                <a:off x="1280551" y="5768476"/>
                <a:ext cx="209550" cy="20955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TextBox 184">
                <a:extLst>
                  <a:ext uri="{FF2B5EF4-FFF2-40B4-BE49-F238E27FC236}">
                    <a16:creationId xmlns:a16="http://schemas.microsoft.com/office/drawing/2014/main" id="{4F552A92-47D3-DB49-B4F4-44716B6E2B49}"/>
                  </a:ext>
                </a:extLst>
              </p:cNvPr>
              <p:cNvSpPr txBox="1"/>
              <p:nvPr/>
            </p:nvSpPr>
            <p:spPr>
              <a:xfrm>
                <a:off x="1588980" y="5745011"/>
                <a:ext cx="1249136" cy="256480"/>
              </a:xfrm>
              <a:prstGeom prst="rect">
                <a:avLst/>
              </a:prstGeom>
              <a:noFill/>
            </p:spPr>
            <p:txBody>
              <a:bodyPr wrap="square" lIns="0" tIns="0" rIns="0" bIns="0" rtlCol="0">
                <a:spAutoFit/>
              </a:bodyPr>
              <a:lstStyle/>
              <a:p>
                <a:pPr>
                  <a:lnSpc>
                    <a:spcPts val="980"/>
                  </a:lnSpc>
                </a:pPr>
                <a:r>
                  <a:rPr lang="en-US" sz="900" dirty="0"/>
                  <a:t>Agrichemical Industry </a:t>
                </a:r>
                <a:br>
                  <a:rPr lang="en-US" sz="900" dirty="0"/>
                </a:br>
                <a:r>
                  <a:rPr lang="en-US" sz="900" dirty="0"/>
                  <a:t>Food Production</a:t>
                </a:r>
              </a:p>
            </p:txBody>
          </p:sp>
        </p:grpSp>
        <p:grpSp>
          <p:nvGrpSpPr>
            <p:cNvPr id="171" name="Group 170">
              <a:extLst>
                <a:ext uri="{FF2B5EF4-FFF2-40B4-BE49-F238E27FC236}">
                  <a16:creationId xmlns:a16="http://schemas.microsoft.com/office/drawing/2014/main" id="{80DC2722-F93B-8C42-8C97-81BABB8C5BA5}"/>
                </a:ext>
              </a:extLst>
            </p:cNvPr>
            <p:cNvGrpSpPr/>
            <p:nvPr/>
          </p:nvGrpSpPr>
          <p:grpSpPr>
            <a:xfrm>
              <a:off x="2914225" y="5745011"/>
              <a:ext cx="1557565" cy="256480"/>
              <a:chOff x="2914225" y="5745011"/>
              <a:chExt cx="1557565" cy="256480"/>
            </a:xfrm>
          </p:grpSpPr>
          <p:sp>
            <p:nvSpPr>
              <p:cNvPr id="182" name="Oval 181">
                <a:extLst>
                  <a:ext uri="{FF2B5EF4-FFF2-40B4-BE49-F238E27FC236}">
                    <a16:creationId xmlns:a16="http://schemas.microsoft.com/office/drawing/2014/main" id="{02B91E2B-1080-D640-956C-4CE80A3EEEFF}"/>
                  </a:ext>
                </a:extLst>
              </p:cNvPr>
              <p:cNvSpPr/>
              <p:nvPr/>
            </p:nvSpPr>
            <p:spPr>
              <a:xfrm>
                <a:off x="2914225" y="5768476"/>
                <a:ext cx="209550" cy="20955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TextBox 182">
                <a:extLst>
                  <a:ext uri="{FF2B5EF4-FFF2-40B4-BE49-F238E27FC236}">
                    <a16:creationId xmlns:a16="http://schemas.microsoft.com/office/drawing/2014/main" id="{C523C167-FBEF-1841-A805-DB215EC748D8}"/>
                  </a:ext>
                </a:extLst>
              </p:cNvPr>
              <p:cNvSpPr txBox="1"/>
              <p:nvPr/>
            </p:nvSpPr>
            <p:spPr>
              <a:xfrm>
                <a:off x="3222654" y="5745011"/>
                <a:ext cx="1249136" cy="256480"/>
              </a:xfrm>
              <a:prstGeom prst="rect">
                <a:avLst/>
              </a:prstGeom>
              <a:noFill/>
            </p:spPr>
            <p:txBody>
              <a:bodyPr wrap="square" lIns="0" tIns="0" rIns="0" bIns="0" rtlCol="0">
                <a:spAutoFit/>
              </a:bodyPr>
              <a:lstStyle/>
              <a:p>
                <a:pPr>
                  <a:lnSpc>
                    <a:spcPts val="980"/>
                  </a:lnSpc>
                </a:pPr>
                <a:r>
                  <a:rPr lang="en-US" sz="900" dirty="0"/>
                  <a:t>Agrichemical </a:t>
                </a:r>
                <a:br>
                  <a:rPr lang="en-US" sz="900" dirty="0"/>
                </a:br>
                <a:r>
                  <a:rPr lang="en-US" sz="900" dirty="0"/>
                  <a:t>Regulation</a:t>
                </a:r>
              </a:p>
            </p:txBody>
          </p:sp>
        </p:grpSp>
        <p:grpSp>
          <p:nvGrpSpPr>
            <p:cNvPr id="172" name="legend yellow">
              <a:extLst>
                <a:ext uri="{FF2B5EF4-FFF2-40B4-BE49-F238E27FC236}">
                  <a16:creationId xmlns:a16="http://schemas.microsoft.com/office/drawing/2014/main" id="{FC1CC381-E3CB-9C47-887B-5AD9798F0E85}"/>
                </a:ext>
              </a:extLst>
            </p:cNvPr>
            <p:cNvGrpSpPr/>
            <p:nvPr/>
          </p:nvGrpSpPr>
          <p:grpSpPr>
            <a:xfrm>
              <a:off x="4747205" y="5768476"/>
              <a:ext cx="1557565" cy="209550"/>
              <a:chOff x="4950405" y="5768476"/>
              <a:chExt cx="1557565" cy="209550"/>
            </a:xfrm>
          </p:grpSpPr>
          <p:sp>
            <p:nvSpPr>
              <p:cNvPr id="180" name="Oval 179">
                <a:extLst>
                  <a:ext uri="{FF2B5EF4-FFF2-40B4-BE49-F238E27FC236}">
                    <a16:creationId xmlns:a16="http://schemas.microsoft.com/office/drawing/2014/main" id="{B1A52AC8-401F-EA42-A0D7-4030A8BC1218}"/>
                  </a:ext>
                </a:extLst>
              </p:cNvPr>
              <p:cNvSpPr/>
              <p:nvPr/>
            </p:nvSpPr>
            <p:spPr>
              <a:xfrm>
                <a:off x="4950405" y="5768476"/>
                <a:ext cx="209550" cy="20955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TextBox 180">
                <a:extLst>
                  <a:ext uri="{FF2B5EF4-FFF2-40B4-BE49-F238E27FC236}">
                    <a16:creationId xmlns:a16="http://schemas.microsoft.com/office/drawing/2014/main" id="{469AB292-7127-3D4E-883E-3196245ED144}"/>
                  </a:ext>
                </a:extLst>
              </p:cNvPr>
              <p:cNvSpPr txBox="1"/>
              <p:nvPr/>
            </p:nvSpPr>
            <p:spPr>
              <a:xfrm>
                <a:off x="5258834" y="5809131"/>
                <a:ext cx="1249136" cy="128240"/>
              </a:xfrm>
              <a:prstGeom prst="rect">
                <a:avLst/>
              </a:prstGeom>
              <a:noFill/>
            </p:spPr>
            <p:txBody>
              <a:bodyPr wrap="square" lIns="0" tIns="0" rIns="0" bIns="0" rtlCol="0">
                <a:spAutoFit/>
              </a:bodyPr>
              <a:lstStyle/>
              <a:p>
                <a:pPr>
                  <a:lnSpc>
                    <a:spcPts val="980"/>
                  </a:lnSpc>
                </a:pPr>
                <a:r>
                  <a:rPr lang="en-US" sz="900" dirty="0"/>
                  <a:t>AGRO History</a:t>
                </a:r>
              </a:p>
            </p:txBody>
          </p:sp>
        </p:grpSp>
        <p:grpSp>
          <p:nvGrpSpPr>
            <p:cNvPr id="174" name="Group 173">
              <a:extLst>
                <a:ext uri="{FF2B5EF4-FFF2-40B4-BE49-F238E27FC236}">
                  <a16:creationId xmlns:a16="http://schemas.microsoft.com/office/drawing/2014/main" id="{7833840D-804B-DB4B-BA31-3D13A67EB740}"/>
                </a:ext>
              </a:extLst>
            </p:cNvPr>
            <p:cNvGrpSpPr/>
            <p:nvPr/>
          </p:nvGrpSpPr>
          <p:grpSpPr>
            <a:xfrm>
              <a:off x="6587327" y="5745011"/>
              <a:ext cx="1557565" cy="256480"/>
              <a:chOff x="6587327" y="5745011"/>
              <a:chExt cx="1557565" cy="256480"/>
            </a:xfrm>
          </p:grpSpPr>
          <p:sp>
            <p:nvSpPr>
              <p:cNvPr id="178" name="Oval 177">
                <a:extLst>
                  <a:ext uri="{FF2B5EF4-FFF2-40B4-BE49-F238E27FC236}">
                    <a16:creationId xmlns:a16="http://schemas.microsoft.com/office/drawing/2014/main" id="{36A1D261-E8D6-964C-B547-F9E6D8927D30}"/>
                  </a:ext>
                </a:extLst>
              </p:cNvPr>
              <p:cNvSpPr/>
              <p:nvPr/>
            </p:nvSpPr>
            <p:spPr>
              <a:xfrm>
                <a:off x="6587327" y="5768476"/>
                <a:ext cx="209550" cy="20955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TextBox 178">
                <a:extLst>
                  <a:ext uri="{FF2B5EF4-FFF2-40B4-BE49-F238E27FC236}">
                    <a16:creationId xmlns:a16="http://schemas.microsoft.com/office/drawing/2014/main" id="{3D58E2A1-EAA0-5C4B-AE00-2EB4C8184BD0}"/>
                  </a:ext>
                </a:extLst>
              </p:cNvPr>
              <p:cNvSpPr txBox="1"/>
              <p:nvPr/>
            </p:nvSpPr>
            <p:spPr>
              <a:xfrm>
                <a:off x="6895756" y="5745011"/>
                <a:ext cx="1249136" cy="256480"/>
              </a:xfrm>
              <a:prstGeom prst="rect">
                <a:avLst/>
              </a:prstGeom>
              <a:noFill/>
            </p:spPr>
            <p:txBody>
              <a:bodyPr wrap="square" lIns="0" tIns="0" rIns="0" bIns="0" rtlCol="0">
                <a:spAutoFit/>
              </a:bodyPr>
              <a:lstStyle/>
              <a:p>
                <a:pPr>
                  <a:lnSpc>
                    <a:spcPts val="980"/>
                  </a:lnSpc>
                </a:pPr>
                <a:r>
                  <a:rPr lang="en-US" sz="900" dirty="0"/>
                  <a:t>Technologies and Challenges</a:t>
                </a:r>
              </a:p>
            </p:txBody>
          </p:sp>
        </p:grpSp>
        <p:grpSp>
          <p:nvGrpSpPr>
            <p:cNvPr id="175" name="legend dk blue">
              <a:extLst>
                <a:ext uri="{FF2B5EF4-FFF2-40B4-BE49-F238E27FC236}">
                  <a16:creationId xmlns:a16="http://schemas.microsoft.com/office/drawing/2014/main" id="{A9FBBF20-3644-B141-AA2F-B2EA54F1166D}"/>
                </a:ext>
              </a:extLst>
            </p:cNvPr>
            <p:cNvGrpSpPr/>
            <p:nvPr/>
          </p:nvGrpSpPr>
          <p:grpSpPr>
            <a:xfrm>
              <a:off x="8415362" y="5768476"/>
              <a:ext cx="1557565" cy="209550"/>
              <a:chOff x="8568556" y="5768476"/>
              <a:chExt cx="1557565" cy="209550"/>
            </a:xfrm>
          </p:grpSpPr>
          <p:sp>
            <p:nvSpPr>
              <p:cNvPr id="176" name="Oval 175">
                <a:extLst>
                  <a:ext uri="{FF2B5EF4-FFF2-40B4-BE49-F238E27FC236}">
                    <a16:creationId xmlns:a16="http://schemas.microsoft.com/office/drawing/2014/main" id="{85CD71B8-54AE-554E-8803-625BD911F29F}"/>
                  </a:ext>
                </a:extLst>
              </p:cNvPr>
              <p:cNvSpPr/>
              <p:nvPr/>
            </p:nvSpPr>
            <p:spPr>
              <a:xfrm>
                <a:off x="8568556" y="5768476"/>
                <a:ext cx="209550" cy="209550"/>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TextBox 176">
                <a:extLst>
                  <a:ext uri="{FF2B5EF4-FFF2-40B4-BE49-F238E27FC236}">
                    <a16:creationId xmlns:a16="http://schemas.microsoft.com/office/drawing/2014/main" id="{F28D69AA-0CB5-FC40-9F04-311E394E626F}"/>
                  </a:ext>
                </a:extLst>
              </p:cNvPr>
              <p:cNvSpPr txBox="1"/>
              <p:nvPr/>
            </p:nvSpPr>
            <p:spPr>
              <a:xfrm>
                <a:off x="8876985" y="5809131"/>
                <a:ext cx="1249136" cy="128240"/>
              </a:xfrm>
              <a:prstGeom prst="rect">
                <a:avLst/>
              </a:prstGeom>
              <a:noFill/>
            </p:spPr>
            <p:txBody>
              <a:bodyPr wrap="square" lIns="0" tIns="0" rIns="0" bIns="0" rtlCol="0">
                <a:spAutoFit/>
              </a:bodyPr>
              <a:lstStyle/>
              <a:p>
                <a:pPr>
                  <a:lnSpc>
                    <a:spcPts val="980"/>
                  </a:lnSpc>
                </a:pPr>
                <a:r>
                  <a:rPr lang="en-US" sz="900" dirty="0"/>
                  <a:t>Products</a:t>
                </a:r>
              </a:p>
            </p:txBody>
          </p:sp>
        </p:grpSp>
      </p:grpSp>
    </p:spTree>
    <p:extLst>
      <p:ext uri="{BB962C8B-B14F-4D97-AF65-F5344CB8AC3E}">
        <p14:creationId xmlns:p14="http://schemas.microsoft.com/office/powerpoint/2010/main" val="476406606"/>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
                                        </p:tgtEl>
                                        <p:attrNameLst>
                                          <p:attrName>style.visibility</p:attrName>
                                        </p:attrNameLst>
                                      </p:cBhvr>
                                      <p:to>
                                        <p:strVal val="visible"/>
                                      </p:to>
                                    </p:set>
                                  </p:childTnLst>
                                </p:cTn>
                              </p:par>
                            </p:childTnLst>
                          </p:cTn>
                        </p:par>
                      </p:childTnLst>
                    </p:cTn>
                  </p:par>
                </p:childTnLst>
              </p:cTn>
              <p:nextCondLst>
                <p:cond evt="onClick" delay="0">
                  <p:tgtEl>
                    <p:spTgt spid="266"/>
                  </p:tgtEl>
                </p:cond>
              </p:nextCondLst>
            </p:seq>
            <p:seq concurrent="1" nextAc="seek">
              <p:cTn id="7" restart="whenNotActive" fill="hold" evtFilter="cancelBubble" nodeType="interactiveSeq">
                <p:stCondLst>
                  <p:cond evt="onClick" delay="0">
                    <p:tgtEl>
                      <p:spTgt spid="11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117"/>
                                        </p:tgtEl>
                                        <p:attrNameLst>
                                          <p:attrName>style.visibility</p:attrName>
                                        </p:attrNameLst>
                                      </p:cBhvr>
                                      <p:to>
                                        <p:strVal val="hidden"/>
                                      </p:to>
                                    </p:set>
                                  </p:childTnLst>
                                </p:cTn>
                              </p:par>
                            </p:childTnLst>
                          </p:cTn>
                        </p:par>
                      </p:childTnLst>
                    </p:cTn>
                  </p:par>
                </p:childTnLst>
              </p:cTn>
              <p:nextCondLst>
                <p:cond evt="onClick" delay="0">
                  <p:tgtEl>
                    <p:spTgt spid="117"/>
                  </p:tgtEl>
                </p:cond>
              </p:nextCondLst>
            </p:seq>
            <p:seq concurrent="1" nextAc="seek">
              <p:cTn id="12" restart="whenNotActive" fill="hold" evtFilter="cancelBubble" nodeType="interactiveSeq">
                <p:stCondLst>
                  <p:cond evt="onClick" delay="0">
                    <p:tgtEl>
                      <p:spTgt spid="26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1"/>
                                        </p:tgtEl>
                                        <p:attrNameLst>
                                          <p:attrName>style.visibility</p:attrName>
                                        </p:attrNameLst>
                                      </p:cBhvr>
                                      <p:to>
                                        <p:strVal val="visible"/>
                                      </p:to>
                                    </p:set>
                                  </p:childTnLst>
                                </p:cTn>
                              </p:par>
                            </p:childTnLst>
                          </p:cTn>
                        </p:par>
                      </p:childTnLst>
                    </p:cTn>
                  </p:par>
                </p:childTnLst>
              </p:cTn>
              <p:nextCondLst>
                <p:cond evt="onClick" delay="0">
                  <p:tgtEl>
                    <p:spTgt spid="262"/>
                  </p:tgtEl>
                </p:cond>
              </p:nextCondLst>
            </p:seq>
            <p:seq concurrent="1" nextAc="seek">
              <p:cTn id="17" restart="whenNotActive" fill="hold" evtFilter="cancelBubble" nodeType="interactiveSeq">
                <p:stCondLst>
                  <p:cond evt="onClick" delay="0">
                    <p:tgtEl>
                      <p:spTgt spid="12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121"/>
                                        </p:tgtEl>
                                        <p:attrNameLst>
                                          <p:attrName>style.visibility</p:attrName>
                                        </p:attrNameLst>
                                      </p:cBhvr>
                                      <p:to>
                                        <p:strVal val="hidden"/>
                                      </p:to>
                                    </p:set>
                                  </p:childTnLst>
                                </p:cTn>
                              </p:par>
                            </p:childTnLst>
                          </p:cTn>
                        </p:par>
                      </p:childTnLst>
                    </p:cTn>
                  </p:par>
                </p:childTnLst>
              </p:cTn>
              <p:nextCondLst>
                <p:cond evt="onClick" delay="0">
                  <p:tgtEl>
                    <p:spTgt spid="121"/>
                  </p:tgtEl>
                </p:cond>
              </p:nextCondLst>
            </p:seq>
            <p:seq concurrent="1" nextAc="seek">
              <p:cTn id="22" restart="whenNotActive" fill="hold" evtFilter="cancelBubble" nodeType="interactiveSeq">
                <p:stCondLst>
                  <p:cond evt="onClick" delay="0">
                    <p:tgtEl>
                      <p:spTgt spid="274"/>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5"/>
                                        </p:tgtEl>
                                        <p:attrNameLst>
                                          <p:attrName>style.visibility</p:attrName>
                                        </p:attrNameLst>
                                      </p:cBhvr>
                                      <p:to>
                                        <p:strVal val="visible"/>
                                      </p:to>
                                    </p:set>
                                  </p:childTnLst>
                                </p:cTn>
                              </p:par>
                            </p:childTnLst>
                          </p:cTn>
                        </p:par>
                      </p:childTnLst>
                    </p:cTn>
                  </p:par>
                </p:childTnLst>
              </p:cTn>
              <p:nextCondLst>
                <p:cond evt="onClick" delay="0">
                  <p:tgtEl>
                    <p:spTgt spid="274"/>
                  </p:tgtEl>
                </p:cond>
              </p:nextCondLst>
            </p:seq>
            <p:seq concurrent="1" nextAc="seek">
              <p:cTn id="27" restart="whenNotActive" fill="hold" evtFilter="cancelBubble" nodeType="interactiveSeq">
                <p:stCondLst>
                  <p:cond evt="onClick" delay="0">
                    <p:tgtEl>
                      <p:spTgt spid="12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32" restart="whenNotActive" fill="hold" evtFilter="cancelBubble" nodeType="interactiveSeq">
                <p:stCondLst>
                  <p:cond evt="onClick" delay="0">
                    <p:tgtEl>
                      <p:spTgt spid="278"/>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8"/>
                                        </p:tgtEl>
                                        <p:attrNameLst>
                                          <p:attrName>style.visibility</p:attrName>
                                        </p:attrNameLst>
                                      </p:cBhvr>
                                      <p:to>
                                        <p:strVal val="visible"/>
                                      </p:to>
                                    </p:set>
                                  </p:childTnLst>
                                </p:cTn>
                              </p:par>
                            </p:childTnLst>
                          </p:cTn>
                        </p:par>
                      </p:childTnLst>
                    </p:cTn>
                  </p:par>
                </p:childTnLst>
              </p:cTn>
              <p:nextCondLst>
                <p:cond evt="onClick" delay="0">
                  <p:tgtEl>
                    <p:spTgt spid="278"/>
                  </p:tgtEl>
                </p:cond>
              </p:nextCondLst>
            </p:seq>
            <p:seq concurrent="1" nextAc="seek">
              <p:cTn id="37" restart="whenNotActive" fill="hold" evtFilter="cancelBubble" nodeType="interactiveSeq">
                <p:stCondLst>
                  <p:cond evt="onClick" delay="0">
                    <p:tgtEl>
                      <p:spTgt spid="12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42" restart="whenNotActive" fill="hold" evtFilter="cancelBubble" nodeType="interactiveSeq">
                <p:stCondLst>
                  <p:cond evt="onClick" delay="0">
                    <p:tgtEl>
                      <p:spTgt spid="2"/>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1"/>
                                        </p:tgtEl>
                                        <p:attrNameLst>
                                          <p:attrName>style.visibility</p:attrName>
                                        </p:attrNameLst>
                                      </p:cBhvr>
                                      <p:to>
                                        <p:strVal val="visible"/>
                                      </p:to>
                                    </p:set>
                                  </p:childTnLst>
                                </p:cTn>
                              </p:par>
                            </p:childTnLst>
                          </p:cTn>
                        </p:par>
                      </p:childTnLst>
                    </p:cTn>
                  </p:par>
                </p:childTnLst>
              </p:cTn>
              <p:nextCondLst>
                <p:cond evt="onClick" delay="0">
                  <p:tgtEl>
                    <p:spTgt spid="2"/>
                  </p:tgtEl>
                </p:cond>
              </p:nextCondLst>
            </p:seq>
            <p:seq concurrent="1" nextAc="seek">
              <p:cTn id="47" restart="whenNotActive" fill="hold" evtFilter="cancelBubble" nodeType="interactiveSeq">
                <p:stCondLst>
                  <p:cond evt="onClick" delay="0">
                    <p:tgtEl>
                      <p:spTgt spid="13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nodeType="clickEffect">
                                  <p:stCondLst>
                                    <p:cond delay="0"/>
                                  </p:stCondLst>
                                  <p:childTnLst>
                                    <p:set>
                                      <p:cBhvr>
                                        <p:cTn id="5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52" restart="whenNotActive" fill="hold" evtFilter="cancelBubble" nodeType="interactiveSeq">
                <p:stCondLst>
                  <p:cond evt="onClick" delay="0">
                    <p:tgtEl>
                      <p:spTgt spid="286"/>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34"/>
                                        </p:tgtEl>
                                        <p:attrNameLst>
                                          <p:attrName>style.visibility</p:attrName>
                                        </p:attrNameLst>
                                      </p:cBhvr>
                                      <p:to>
                                        <p:strVal val="visible"/>
                                      </p:to>
                                    </p:set>
                                  </p:childTnLst>
                                </p:cTn>
                              </p:par>
                            </p:childTnLst>
                          </p:cTn>
                        </p:par>
                      </p:childTnLst>
                    </p:cTn>
                  </p:par>
                </p:childTnLst>
              </p:cTn>
              <p:nextCondLst>
                <p:cond evt="onClick" delay="0">
                  <p:tgtEl>
                    <p:spTgt spid="286"/>
                  </p:tgtEl>
                </p:cond>
              </p:nextCondLst>
            </p:seq>
            <p:seq concurrent="1" nextAc="seek">
              <p:cTn id="57" restart="whenNotActive" fill="hold" evtFilter="cancelBubble" nodeType="interactiveSeq">
                <p:stCondLst>
                  <p:cond evt="onClick" delay="0">
                    <p:tgtEl>
                      <p:spTgt spid="13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62" restart="whenNotActive" fill="hold" evtFilter="cancelBubble" nodeType="interactiveSeq">
                <p:stCondLst>
                  <p:cond evt="onClick" delay="0">
                    <p:tgtEl>
                      <p:spTgt spid="290"/>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37"/>
                                        </p:tgtEl>
                                        <p:attrNameLst>
                                          <p:attrName>style.visibility</p:attrName>
                                        </p:attrNameLst>
                                      </p:cBhvr>
                                      <p:to>
                                        <p:strVal val="visible"/>
                                      </p:to>
                                    </p:set>
                                  </p:childTnLst>
                                </p:cTn>
                              </p:par>
                            </p:childTnLst>
                          </p:cTn>
                        </p:par>
                      </p:childTnLst>
                    </p:cTn>
                  </p:par>
                </p:childTnLst>
              </p:cTn>
              <p:nextCondLst>
                <p:cond evt="onClick" delay="0">
                  <p:tgtEl>
                    <p:spTgt spid="290"/>
                  </p:tgtEl>
                </p:cond>
              </p:nextCondLst>
            </p:seq>
            <p:seq concurrent="1" nextAc="seek">
              <p:cTn id="67" restart="whenNotActive" fill="hold" evtFilter="cancelBubble" nodeType="interactiveSeq">
                <p:stCondLst>
                  <p:cond evt="onClick" delay="0">
                    <p:tgtEl>
                      <p:spTgt spid="137"/>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72" restart="whenNotActive" fill="hold" evtFilter="cancelBubble" nodeType="interactiveSeq">
                <p:stCondLst>
                  <p:cond evt="onClick" delay="0">
                    <p:tgtEl>
                      <p:spTgt spid="193"/>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201"/>
                                        </p:tgtEl>
                                        <p:attrNameLst>
                                          <p:attrName>style.visibility</p:attrName>
                                        </p:attrNameLst>
                                      </p:cBhvr>
                                      <p:to>
                                        <p:strVal val="visible"/>
                                      </p:to>
                                    </p:set>
                                  </p:childTnLst>
                                </p:cTn>
                              </p:par>
                            </p:childTnLst>
                          </p:cTn>
                        </p:par>
                      </p:childTnLst>
                    </p:cTn>
                  </p:par>
                </p:childTnLst>
              </p:cTn>
              <p:nextCondLst>
                <p:cond evt="onClick" delay="0">
                  <p:tgtEl>
                    <p:spTgt spid="193"/>
                  </p:tgtEl>
                </p:cond>
              </p:nextCondLst>
            </p:seq>
            <p:seq concurrent="1" nextAc="seek">
              <p:cTn id="77" restart="whenNotActive" fill="hold" evtFilter="cancelBubble" nodeType="interactiveSeq">
                <p:stCondLst>
                  <p:cond evt="onClick" delay="0">
                    <p:tgtEl>
                      <p:spTgt spid="20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01"/>
                                        </p:tgtEl>
                                        <p:attrNameLst>
                                          <p:attrName>style.visibility</p:attrName>
                                        </p:attrNameLst>
                                      </p:cBhvr>
                                      <p:to>
                                        <p:strVal val="hidden"/>
                                      </p:to>
                                    </p:set>
                                  </p:childTnLst>
                                </p:cTn>
                              </p:par>
                            </p:childTnLst>
                          </p:cTn>
                        </p:par>
                      </p:childTnLst>
                    </p:cTn>
                  </p:par>
                </p:childTnLst>
              </p:cTn>
              <p:nextCondLst>
                <p:cond evt="onClick" delay="0">
                  <p:tgtEl>
                    <p:spTgt spid="201"/>
                  </p:tgtEl>
                </p:cond>
              </p:nextCondLst>
            </p:seq>
            <p:seq concurrent="1" nextAc="seek">
              <p:cTn id="82" restart="whenNotActive" fill="hold" evtFilter="cancelBubble" nodeType="interactiveSeq">
                <p:stCondLst>
                  <p:cond evt="onClick" delay="0">
                    <p:tgtEl>
                      <p:spTgt spid="294"/>
                    </p:tgtEl>
                  </p:cond>
                </p:stCondLst>
                <p:endSync evt="end" delay="0">
                  <p:rtn val="all"/>
                </p:endSync>
                <p:childTnLst>
                  <p:par>
                    <p:cTn id="83" fill="hold">
                      <p:stCondLst>
                        <p:cond delay="0"/>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140"/>
                                        </p:tgtEl>
                                        <p:attrNameLst>
                                          <p:attrName>style.visibility</p:attrName>
                                        </p:attrNameLst>
                                      </p:cBhvr>
                                      <p:to>
                                        <p:strVal val="visible"/>
                                      </p:to>
                                    </p:set>
                                  </p:childTnLst>
                                </p:cTn>
                              </p:par>
                            </p:childTnLst>
                          </p:cTn>
                        </p:par>
                      </p:childTnLst>
                    </p:cTn>
                  </p:par>
                </p:childTnLst>
              </p:cTn>
              <p:nextCondLst>
                <p:cond evt="onClick" delay="0">
                  <p:tgtEl>
                    <p:spTgt spid="294"/>
                  </p:tgtEl>
                </p:cond>
              </p:nextCondLst>
            </p:seq>
            <p:seq concurrent="1" nextAc="seek">
              <p:cTn id="87" restart="whenNotActive" fill="hold" evtFilter="cancelBubble" nodeType="interactiveSeq">
                <p:stCondLst>
                  <p:cond evt="onClick" delay="0">
                    <p:tgtEl>
                      <p:spTgt spid="140"/>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92" restart="whenNotActive" fill="hold" evtFilter="cancelBubble" nodeType="interactiveSeq">
                <p:stCondLst>
                  <p:cond evt="onClick" delay="0">
                    <p:tgtEl>
                      <p:spTgt spid="146"/>
                    </p:tgtEl>
                  </p:cond>
                </p:stCondLst>
                <p:endSync evt="end" delay="0">
                  <p:rtn val="all"/>
                </p:endSync>
                <p:childTnLst>
                  <p:par>
                    <p:cTn id="93" fill="hold">
                      <p:stCondLst>
                        <p:cond delay="0"/>
                      </p:stCondLst>
                      <p:childTnLst>
                        <p:par>
                          <p:cTn id="94" fill="hold">
                            <p:stCondLst>
                              <p:cond delay="0"/>
                            </p:stCondLst>
                            <p:childTnLst>
                              <p:par>
                                <p:cTn id="95" presetID="1" presetClass="entr" presetSubtype="0" fill="hold" nodeType="clickEffect">
                                  <p:stCondLst>
                                    <p:cond delay="0"/>
                                  </p:stCondLst>
                                  <p:childTnLst>
                                    <p:set>
                                      <p:cBhvr>
                                        <p:cTn id="96" dur="1" fill="hold">
                                          <p:stCondLst>
                                            <p:cond delay="0"/>
                                          </p:stCondLst>
                                        </p:cTn>
                                        <p:tgtEl>
                                          <p:spTgt spid="150"/>
                                        </p:tgtEl>
                                        <p:attrNameLst>
                                          <p:attrName>style.visibility</p:attrName>
                                        </p:attrNameLst>
                                      </p:cBhvr>
                                      <p:to>
                                        <p:strVal val="visible"/>
                                      </p:to>
                                    </p:set>
                                  </p:childTnLst>
                                </p:cTn>
                              </p:par>
                            </p:childTnLst>
                          </p:cTn>
                        </p:par>
                      </p:childTnLst>
                    </p:cTn>
                  </p:par>
                </p:childTnLst>
              </p:cTn>
              <p:nextCondLst>
                <p:cond evt="onClick" delay="0">
                  <p:tgtEl>
                    <p:spTgt spid="146"/>
                  </p:tgtEl>
                </p:cond>
              </p:nextCondLst>
            </p:seq>
            <p:seq concurrent="1" nextAc="seek">
              <p:cTn id="97" restart="whenNotActive" fill="hold" evtFilter="cancelBubble" nodeType="interactiveSeq">
                <p:stCondLst>
                  <p:cond evt="onClick" delay="0">
                    <p:tgtEl>
                      <p:spTgt spid="15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2" restart="whenNotActive" fill="hold" evtFilter="cancelBubble" nodeType="interactiveSeq">
                <p:stCondLst>
                  <p:cond evt="onClick" delay="0">
                    <p:tgtEl>
                      <p:spTgt spid="322"/>
                    </p:tgtEl>
                  </p:cond>
                </p:stCondLst>
                <p:endSync evt="end" delay="0">
                  <p:rtn val="all"/>
                </p:endSync>
                <p:childTnLst>
                  <p:par>
                    <p:cTn id="103" fill="hold">
                      <p:stCondLst>
                        <p:cond delay="0"/>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153"/>
                                        </p:tgtEl>
                                        <p:attrNameLst>
                                          <p:attrName>style.visibility</p:attrName>
                                        </p:attrNameLst>
                                      </p:cBhvr>
                                      <p:to>
                                        <p:strVal val="visible"/>
                                      </p:to>
                                    </p:set>
                                  </p:childTnLst>
                                </p:cTn>
                              </p:par>
                            </p:childTnLst>
                          </p:cTn>
                        </p:par>
                      </p:childTnLst>
                    </p:cTn>
                  </p:par>
                </p:childTnLst>
              </p:cTn>
              <p:nextCondLst>
                <p:cond evt="onClick" delay="0">
                  <p:tgtEl>
                    <p:spTgt spid="322"/>
                  </p:tgtEl>
                </p:cond>
              </p:nextCondLst>
            </p:seq>
            <p:seq concurrent="1" nextAc="seek">
              <p:cTn id="107" restart="whenNotActive" fill="hold" evtFilter="cancelBubble" nodeType="interactiveSeq">
                <p:stCondLst>
                  <p:cond evt="onClick" delay="0">
                    <p:tgtEl>
                      <p:spTgt spid="15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53"/>
                                        </p:tgtEl>
                                        <p:attrNameLst>
                                          <p:attrName>style.visibility</p:attrName>
                                        </p:attrNameLst>
                                      </p:cBhvr>
                                      <p:to>
                                        <p:strVal val="hidden"/>
                                      </p:to>
                                    </p:set>
                                  </p:childTnLst>
                                </p:cTn>
                              </p:par>
                            </p:childTnLst>
                          </p:cTn>
                        </p:par>
                      </p:childTnLst>
                    </p:cTn>
                  </p:par>
                </p:childTnLst>
              </p:cTn>
              <p:nextCondLst>
                <p:cond evt="onClick" delay="0">
                  <p:tgtEl>
                    <p:spTgt spid="153"/>
                  </p:tgtEl>
                </p:cond>
              </p:nextCondLst>
            </p:seq>
            <p:seq concurrent="1" nextAc="seek">
              <p:cTn id="112" restart="whenNotActive" fill="hold" evtFilter="cancelBubble" nodeType="interactiveSeq">
                <p:stCondLst>
                  <p:cond evt="onClick" delay="0">
                    <p:tgtEl>
                      <p:spTgt spid="186"/>
                    </p:tgtEl>
                  </p:cond>
                </p:stCondLst>
                <p:endSync evt="end" delay="0">
                  <p:rtn val="all"/>
                </p:endSync>
                <p:childTnLst>
                  <p:par>
                    <p:cTn id="113" fill="hold">
                      <p:stCondLst>
                        <p:cond delay="0"/>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190"/>
                                        </p:tgtEl>
                                        <p:attrNameLst>
                                          <p:attrName>style.visibility</p:attrName>
                                        </p:attrNameLst>
                                      </p:cBhvr>
                                      <p:to>
                                        <p:strVal val="visible"/>
                                      </p:to>
                                    </p:set>
                                  </p:childTnLst>
                                </p:cTn>
                              </p:par>
                            </p:childTnLst>
                          </p:cTn>
                        </p:par>
                      </p:childTnLst>
                    </p:cTn>
                  </p:par>
                </p:childTnLst>
              </p:cTn>
              <p:nextCondLst>
                <p:cond evt="onClick" delay="0">
                  <p:tgtEl>
                    <p:spTgt spid="186"/>
                  </p:tgtEl>
                </p:cond>
              </p:nextCondLst>
            </p:seq>
            <p:seq concurrent="1" nextAc="seek">
              <p:cTn id="117" restart="whenNotActive" fill="hold" evtFilter="cancelBubble" nodeType="interactiveSeq">
                <p:stCondLst>
                  <p:cond evt="onClick" delay="0">
                    <p:tgtEl>
                      <p:spTgt spid="19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90"/>
                                        </p:tgtEl>
                                        <p:attrNameLst>
                                          <p:attrName>style.visibility</p:attrName>
                                        </p:attrNameLst>
                                      </p:cBhvr>
                                      <p:to>
                                        <p:strVal val="hidden"/>
                                      </p:to>
                                    </p:set>
                                  </p:childTnLst>
                                </p:cTn>
                              </p:par>
                            </p:childTnLst>
                          </p:cTn>
                        </p:par>
                      </p:childTnLst>
                    </p:cTn>
                  </p:par>
                </p:childTnLst>
              </p:cTn>
              <p:nextCondLst>
                <p:cond evt="onClick" delay="0">
                  <p:tgtEl>
                    <p:spTgt spid="190"/>
                  </p:tgtEl>
                </p:cond>
              </p:nextCondLst>
            </p:seq>
            <p:seq concurrent="1" nextAc="seek">
              <p:cTn id="122" restart="whenNotActive" fill="hold" evtFilter="cancelBubble" nodeType="interactiveSeq">
                <p:stCondLst>
                  <p:cond evt="onClick" delay="0">
                    <p:tgtEl>
                      <p:spTgt spid="306"/>
                    </p:tgtEl>
                  </p:cond>
                </p:stCondLst>
                <p:endSync evt="end" delay="0">
                  <p:rtn val="all"/>
                </p:endSync>
                <p:childTnLst>
                  <p:par>
                    <p:cTn id="123" fill="hold">
                      <p:stCondLst>
                        <p:cond delay="0"/>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156"/>
                                        </p:tgtEl>
                                        <p:attrNameLst>
                                          <p:attrName>style.visibility</p:attrName>
                                        </p:attrNameLst>
                                      </p:cBhvr>
                                      <p:to>
                                        <p:strVal val="visible"/>
                                      </p:to>
                                    </p:set>
                                  </p:childTnLst>
                                </p:cTn>
                              </p:par>
                            </p:childTnLst>
                          </p:cTn>
                        </p:par>
                      </p:childTnLst>
                    </p:cTn>
                  </p:par>
                </p:childTnLst>
              </p:cTn>
              <p:nextCondLst>
                <p:cond evt="onClick" delay="0">
                  <p:tgtEl>
                    <p:spTgt spid="306"/>
                  </p:tgtEl>
                </p:cond>
              </p:nextCondLst>
            </p:seq>
            <p:seq concurrent="1" nextAc="seek">
              <p:cTn id="127" restart="whenNotActive" fill="hold" evtFilter="cancelBubble" nodeType="interactiveSeq">
                <p:stCondLst>
                  <p:cond evt="onClick" delay="0">
                    <p:tgtEl>
                      <p:spTgt spid="15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6"/>
                                        </p:tgtEl>
                                        <p:attrNameLst>
                                          <p:attrName>style.visibility</p:attrName>
                                        </p:attrNameLst>
                                      </p:cBhvr>
                                      <p:to>
                                        <p:strVal val="hidden"/>
                                      </p:to>
                                    </p:set>
                                  </p:childTnLst>
                                </p:cTn>
                              </p:par>
                            </p:childTnLst>
                          </p:cTn>
                        </p:par>
                      </p:childTnLst>
                    </p:cTn>
                  </p:par>
                </p:childTnLst>
              </p:cTn>
              <p:nextCondLst>
                <p:cond evt="onClick" delay="0">
                  <p:tgtEl>
                    <p:spTgt spid="156"/>
                  </p:tgtEl>
                </p:cond>
              </p:nextCondLst>
            </p:seq>
            <p:seq concurrent="1" nextAc="seek">
              <p:cTn id="132" restart="whenNotActive" fill="hold" evtFilter="cancelBubble" nodeType="interactiveSeq">
                <p:stCondLst>
                  <p:cond evt="onClick" delay="0">
                    <p:tgtEl>
                      <p:spTgt spid="314"/>
                    </p:tgtEl>
                  </p:cond>
                </p:stCondLst>
                <p:endSync evt="end" delay="0">
                  <p:rtn val="all"/>
                </p:endSync>
                <p:childTnLst>
                  <p:par>
                    <p:cTn id="133" fill="hold">
                      <p:stCondLst>
                        <p:cond delay="0"/>
                      </p:stCondLst>
                      <p:childTnLst>
                        <p:par>
                          <p:cTn id="134" fill="hold">
                            <p:stCondLst>
                              <p:cond delay="0"/>
                            </p:stCondLst>
                            <p:childTnLst>
                              <p:par>
                                <p:cTn id="135" presetID="1" presetClass="entr" presetSubtype="0" fill="hold" nodeType="clickEffect">
                                  <p:stCondLst>
                                    <p:cond delay="0"/>
                                  </p:stCondLst>
                                  <p:childTnLst>
                                    <p:set>
                                      <p:cBhvr>
                                        <p:cTn id="136" dur="1" fill="hold">
                                          <p:stCondLst>
                                            <p:cond delay="0"/>
                                          </p:stCondLst>
                                        </p:cTn>
                                        <p:tgtEl>
                                          <p:spTgt spid="163"/>
                                        </p:tgtEl>
                                        <p:attrNameLst>
                                          <p:attrName>style.visibility</p:attrName>
                                        </p:attrNameLst>
                                      </p:cBhvr>
                                      <p:to>
                                        <p:strVal val="visible"/>
                                      </p:to>
                                    </p:set>
                                  </p:childTnLst>
                                </p:cTn>
                              </p:par>
                            </p:childTnLst>
                          </p:cTn>
                        </p:par>
                      </p:childTnLst>
                    </p:cTn>
                  </p:par>
                </p:childTnLst>
              </p:cTn>
              <p:nextCondLst>
                <p:cond evt="onClick" delay="0">
                  <p:tgtEl>
                    <p:spTgt spid="314"/>
                  </p:tgtEl>
                </p:cond>
              </p:nextCondLst>
            </p:seq>
            <p:seq concurrent="1" nextAc="seek">
              <p:cTn id="137" restart="whenNotActive" fill="hold" evtFilter="cancelBubble" nodeType="interactiveSeq">
                <p:stCondLst>
                  <p:cond evt="onClick" delay="0">
                    <p:tgtEl>
                      <p:spTgt spid="163"/>
                    </p:tgtEl>
                  </p:cond>
                </p:stCondLst>
                <p:endSync evt="end" delay="0">
                  <p:rtn val="all"/>
                </p:endSync>
                <p:childTnLst>
                  <p:par>
                    <p:cTn id="138" fill="hold">
                      <p:stCondLst>
                        <p:cond delay="0"/>
                      </p:stCondLst>
                      <p:childTnLst>
                        <p:par>
                          <p:cTn id="139" fill="hold">
                            <p:stCondLst>
                              <p:cond delay="0"/>
                            </p:stCondLst>
                            <p:childTnLst>
                              <p:par>
                                <p:cTn id="140" presetID="1" presetClass="exit" presetSubtype="0" fill="hold" nodeType="clickEffect">
                                  <p:stCondLst>
                                    <p:cond delay="0"/>
                                  </p:stCondLst>
                                  <p:childTnLst>
                                    <p:set>
                                      <p:cBhvr>
                                        <p:cTn id="141" dur="1" fill="hold">
                                          <p:stCondLst>
                                            <p:cond delay="0"/>
                                          </p:stCondLst>
                                        </p:cTn>
                                        <p:tgtEl>
                                          <p:spTgt spid="163"/>
                                        </p:tgtEl>
                                        <p:attrNameLst>
                                          <p:attrName>style.visibility</p:attrName>
                                        </p:attrNameLst>
                                      </p:cBhvr>
                                      <p:to>
                                        <p:strVal val="hidden"/>
                                      </p:to>
                                    </p:set>
                                  </p:childTnLst>
                                </p:cTn>
                              </p:par>
                            </p:childTnLst>
                          </p:cTn>
                        </p:par>
                      </p:childTnLst>
                    </p:cTn>
                  </p:par>
                </p:childTnLst>
              </p:cTn>
              <p:nextCondLst>
                <p:cond evt="onClick" delay="0">
                  <p:tgtEl>
                    <p:spTgt spid="163"/>
                  </p:tgtEl>
                </p:cond>
              </p:nextCondLst>
            </p:seq>
            <p:seq concurrent="1" nextAc="seek">
              <p:cTn id="142" restart="whenNotActive" fill="hold" evtFilter="cancelBubble" nodeType="interactiveSeq">
                <p:stCondLst>
                  <p:cond evt="onClick" delay="0">
                    <p:tgtEl>
                      <p:spTgt spid="159"/>
                    </p:tgtEl>
                  </p:cond>
                </p:stCondLst>
                <p:endSync evt="end" delay="0">
                  <p:rtn val="all"/>
                </p:endSync>
                <p:childTnLst>
                  <p:par>
                    <p:cTn id="143" fill="hold">
                      <p:stCondLst>
                        <p:cond delay="0"/>
                      </p:stCondLst>
                      <p:childTnLst>
                        <p:par>
                          <p:cTn id="144" fill="hold">
                            <p:stCondLst>
                              <p:cond delay="0"/>
                            </p:stCondLst>
                            <p:childTnLst>
                              <p:par>
                                <p:cTn id="145" presetID="1" presetClass="entr" presetSubtype="0" fill="hold" nodeType="clickEffect">
                                  <p:stCondLst>
                                    <p:cond delay="0"/>
                                  </p:stCondLst>
                                  <p:childTnLst>
                                    <p:set>
                                      <p:cBhvr>
                                        <p:cTn id="146" dur="1" fill="hold">
                                          <p:stCondLst>
                                            <p:cond delay="0"/>
                                          </p:stCondLst>
                                        </p:cTn>
                                        <p:tgtEl>
                                          <p:spTgt spid="166"/>
                                        </p:tgtEl>
                                        <p:attrNameLst>
                                          <p:attrName>style.visibility</p:attrName>
                                        </p:attrNameLst>
                                      </p:cBhvr>
                                      <p:to>
                                        <p:strVal val="visible"/>
                                      </p:to>
                                    </p:set>
                                  </p:childTnLst>
                                </p:cTn>
                              </p:par>
                            </p:childTnLst>
                          </p:cTn>
                        </p:par>
                      </p:childTnLst>
                    </p:cTn>
                  </p:par>
                </p:childTnLst>
              </p:cTn>
              <p:nextCondLst>
                <p:cond evt="onClick" delay="0">
                  <p:tgtEl>
                    <p:spTgt spid="159"/>
                  </p:tgtEl>
                </p:cond>
              </p:nextCondLst>
            </p:seq>
            <p:seq concurrent="1" nextAc="seek">
              <p:cTn id="147" restart="whenNotActive" fill="hold" evtFilter="cancelBubble" nodeType="interactiveSeq">
                <p:stCondLst>
                  <p:cond evt="onClick" delay="0">
                    <p:tgtEl>
                      <p:spTgt spid="166"/>
                    </p:tgtEl>
                  </p:cond>
                </p:stCondLst>
                <p:endSync evt="end" delay="0">
                  <p:rtn val="all"/>
                </p:endSync>
                <p:childTnLst>
                  <p:par>
                    <p:cTn id="148" fill="hold">
                      <p:stCondLst>
                        <p:cond delay="0"/>
                      </p:stCondLst>
                      <p:childTnLst>
                        <p:par>
                          <p:cTn id="149" fill="hold">
                            <p:stCondLst>
                              <p:cond delay="0"/>
                            </p:stCondLst>
                            <p:childTnLst>
                              <p:par>
                                <p:cTn id="150" presetID="1" presetClass="exit" presetSubtype="0" fill="hold" nodeType="clickEffect">
                                  <p:stCondLst>
                                    <p:cond delay="0"/>
                                  </p:stCondLst>
                                  <p:childTnLst>
                                    <p:set>
                                      <p:cBhvr>
                                        <p:cTn id="151" dur="1" fill="hold">
                                          <p:stCondLst>
                                            <p:cond delay="0"/>
                                          </p:stCondLst>
                                        </p:cTn>
                                        <p:tgtEl>
                                          <p:spTgt spid="166"/>
                                        </p:tgtEl>
                                        <p:attrNameLst>
                                          <p:attrName>style.visibility</p:attrName>
                                        </p:attrNameLst>
                                      </p:cBhvr>
                                      <p:to>
                                        <p:strVal val="hidden"/>
                                      </p:to>
                                    </p:set>
                                  </p:childTnLst>
                                </p:cTn>
                              </p:par>
                            </p:childTnLst>
                          </p:cTn>
                        </p:par>
                      </p:childTnLst>
                    </p:cTn>
                  </p:par>
                </p:childTnLst>
              </p:cTn>
              <p:nextCondLst>
                <p:cond evt="onClick" delay="0">
                  <p:tgtEl>
                    <p:spTgt spid="166"/>
                  </p:tgtEl>
                </p:cond>
              </p:nextCondLst>
            </p:seq>
            <p:seq concurrent="1" nextAc="seek">
              <p:cTn id="152" restart="whenNotActive" fill="hold" evtFilter="cancelBubble" nodeType="interactiveSeq">
                <p:stCondLst>
                  <p:cond evt="onClick" delay="0">
                    <p:tgtEl>
                      <p:spTgt spid="197"/>
                    </p:tgtEl>
                  </p:cond>
                </p:stCondLst>
                <p:endSync evt="end" delay="0">
                  <p:rtn val="all"/>
                </p:endSync>
                <p:childTnLst>
                  <p:par>
                    <p:cTn id="153" fill="hold">
                      <p:stCondLst>
                        <p:cond delay="0"/>
                      </p:stCondLst>
                      <p:childTnLst>
                        <p:par>
                          <p:cTn id="154" fill="hold">
                            <p:stCondLst>
                              <p:cond delay="0"/>
                            </p:stCondLst>
                            <p:childTnLst>
                              <p:par>
                                <p:cTn id="155" presetID="1" presetClass="entr" presetSubtype="0" fill="hold" nodeType="clickEffect">
                                  <p:stCondLst>
                                    <p:cond delay="0"/>
                                  </p:stCondLst>
                                  <p:childTnLst>
                                    <p:set>
                                      <p:cBhvr>
                                        <p:cTn id="156" dur="1" fill="hold">
                                          <p:stCondLst>
                                            <p:cond delay="0"/>
                                          </p:stCondLst>
                                        </p:cTn>
                                        <p:tgtEl>
                                          <p:spTgt spid="204"/>
                                        </p:tgtEl>
                                        <p:attrNameLst>
                                          <p:attrName>style.visibility</p:attrName>
                                        </p:attrNameLst>
                                      </p:cBhvr>
                                      <p:to>
                                        <p:strVal val="visible"/>
                                      </p:to>
                                    </p:set>
                                  </p:childTnLst>
                                </p:cTn>
                              </p:par>
                            </p:childTnLst>
                          </p:cTn>
                        </p:par>
                      </p:childTnLst>
                    </p:cTn>
                  </p:par>
                </p:childTnLst>
              </p:cTn>
              <p:nextCondLst>
                <p:cond evt="onClick" delay="0">
                  <p:tgtEl>
                    <p:spTgt spid="197"/>
                  </p:tgtEl>
                </p:cond>
              </p:nextCondLst>
            </p:seq>
            <p:seq concurrent="1" nextAc="seek">
              <p:cTn id="157" restart="whenNotActive" fill="hold" evtFilter="cancelBubble" nodeType="interactiveSeq">
                <p:stCondLst>
                  <p:cond evt="onClick" delay="0">
                    <p:tgtEl>
                      <p:spTgt spid="204"/>
                    </p:tgtEl>
                  </p:cond>
                </p:stCondLst>
                <p:endSync evt="end" delay="0">
                  <p:rtn val="all"/>
                </p:endSync>
                <p:childTnLst>
                  <p:par>
                    <p:cTn id="158" fill="hold">
                      <p:stCondLst>
                        <p:cond delay="0"/>
                      </p:stCondLst>
                      <p:childTnLst>
                        <p:par>
                          <p:cTn id="159" fill="hold">
                            <p:stCondLst>
                              <p:cond delay="0"/>
                            </p:stCondLst>
                            <p:childTnLst>
                              <p:par>
                                <p:cTn id="160" presetID="1" presetClass="exit" presetSubtype="0" fill="hold" nodeType="clickEffect">
                                  <p:stCondLst>
                                    <p:cond delay="0"/>
                                  </p:stCondLst>
                                  <p:childTnLst>
                                    <p:set>
                                      <p:cBhvr>
                                        <p:cTn id="161" dur="1" fill="hold">
                                          <p:stCondLst>
                                            <p:cond delay="0"/>
                                          </p:stCondLst>
                                        </p:cTn>
                                        <p:tgtEl>
                                          <p:spTgt spid="204"/>
                                        </p:tgtEl>
                                        <p:attrNameLst>
                                          <p:attrName>style.visibility</p:attrName>
                                        </p:attrNameLst>
                                      </p:cBhvr>
                                      <p:to>
                                        <p:strVal val="hidden"/>
                                      </p:to>
                                    </p:set>
                                  </p:childTnLst>
                                </p:cTn>
                              </p:par>
                            </p:childTnLst>
                          </p:cTn>
                        </p:par>
                      </p:childTnLst>
                    </p:cTn>
                  </p:par>
                </p:childTnLst>
              </p:cTn>
              <p:nextCondLst>
                <p:cond evt="onClick" delay="0">
                  <p:tgtEl>
                    <p:spTgt spid="204"/>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_BASF_CONVERTED_TO_TAGS" val="1"/>
</p:tagLst>
</file>

<file path=ppt/theme/theme1.xml><?xml version="1.0" encoding="utf-8"?>
<a:theme xmlns:a="http://schemas.openxmlformats.org/drawingml/2006/main" name="Office Theme">
  <a:themeElements>
    <a:clrScheme name="ACS Extended">
      <a:dk1>
        <a:srgbClr val="000000"/>
      </a:dk1>
      <a:lt1>
        <a:srgbClr val="FFFFFF"/>
      </a:lt1>
      <a:dk2>
        <a:srgbClr val="63666A"/>
      </a:dk2>
      <a:lt2>
        <a:srgbClr val="CBCCCE"/>
      </a:lt2>
      <a:accent1>
        <a:srgbClr val="4C8D2B"/>
      </a:accent1>
      <a:accent2>
        <a:srgbClr val="00573E"/>
      </a:accent2>
      <a:accent3>
        <a:srgbClr val="E07E23"/>
      </a:accent3>
      <a:accent4>
        <a:srgbClr val="ECB920"/>
      </a:accent4>
      <a:accent5>
        <a:srgbClr val="017E8D"/>
      </a:accent5>
      <a:accent6>
        <a:srgbClr val="045069"/>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7740</Words>
  <Application>Microsoft Office PowerPoint</Application>
  <PresentationFormat>Widescreen</PresentationFormat>
  <Paragraphs>1192</Paragraphs>
  <Slides>16</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PowerPoint Presentation</vt:lpstr>
      <vt:lpstr>Celebrating 50 years of discovery and innovation</vt:lpstr>
      <vt:lpstr>AGRO50 and beyond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Briggs</dc:creator>
  <cp:lastModifiedBy>Laura McConnell</cp:lastModifiedBy>
  <cp:revision>413</cp:revision>
  <dcterms:created xsi:type="dcterms:W3CDTF">2020-06-15T18:37:40Z</dcterms:created>
  <dcterms:modified xsi:type="dcterms:W3CDTF">2020-08-17T20:54:08Z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_to_AIP">
    <vt:i4>0</vt:i4>
  </property>
  <property fmtid="{D5CDD505-2E9C-101B-9397-08002B2CF9AE}" pid="3" name="MSIP_Label_7f850223-87a8-40c3-9eb2-432606efca2a_Enabled">
    <vt:lpwstr>True</vt:lpwstr>
  </property>
  <property fmtid="{D5CDD505-2E9C-101B-9397-08002B2CF9AE}" pid="4" name="MSIP_Label_7f850223-87a8-40c3-9eb2-432606efca2a_SiteId">
    <vt:lpwstr>fcb2b37b-5da0-466b-9b83-0014b67a7c78</vt:lpwstr>
  </property>
  <property fmtid="{D5CDD505-2E9C-101B-9397-08002B2CF9AE}" pid="5" name="MSIP_Label_7f850223-87a8-40c3-9eb2-432606efca2a_Owner">
    <vt:lpwstr>laura.mcconnell@bayer.com</vt:lpwstr>
  </property>
  <property fmtid="{D5CDD505-2E9C-101B-9397-08002B2CF9AE}" pid="6" name="MSIP_Label_7f850223-87a8-40c3-9eb2-432606efca2a_SetDate">
    <vt:lpwstr>2020-08-17T20:53:25.6094235Z</vt:lpwstr>
  </property>
  <property fmtid="{D5CDD505-2E9C-101B-9397-08002B2CF9AE}" pid="7" name="MSIP_Label_7f850223-87a8-40c3-9eb2-432606efca2a_Name">
    <vt:lpwstr>NO CLASSIFICATION</vt:lpwstr>
  </property>
  <property fmtid="{D5CDD505-2E9C-101B-9397-08002B2CF9AE}" pid="8" name="MSIP_Label_7f850223-87a8-40c3-9eb2-432606efca2a_Application">
    <vt:lpwstr>Microsoft Azure Information Protection</vt:lpwstr>
  </property>
  <property fmtid="{D5CDD505-2E9C-101B-9397-08002B2CF9AE}" pid="9" name="MSIP_Label_7f850223-87a8-40c3-9eb2-432606efca2a_Extended_MSFT_Method">
    <vt:lpwstr>Manual</vt:lpwstr>
  </property>
  <property fmtid="{D5CDD505-2E9C-101B-9397-08002B2CF9AE}" pid="10" name="Sensitivity">
    <vt:lpwstr>NO CLASSIFICATION</vt:lpwstr>
  </property>
</Properties>
</file>