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sldIdLst>
    <p:sldId id="260" r:id="rId2"/>
    <p:sldId id="277" r:id="rId3"/>
    <p:sldId id="263" r:id="rId4"/>
    <p:sldId id="267" r:id="rId5"/>
    <p:sldId id="268" r:id="rId6"/>
    <p:sldId id="270" r:id="rId7"/>
    <p:sldId id="269" r:id="rId8"/>
    <p:sldId id="265" r:id="rId9"/>
    <p:sldId id="264" r:id="rId10"/>
    <p:sldId id="266" r:id="rId11"/>
    <p:sldId id="271" r:id="rId12"/>
    <p:sldId id="272" r:id="rId13"/>
    <p:sldId id="273" r:id="rId14"/>
    <p:sldId id="274" r:id="rId15"/>
    <p:sldId id="278" r:id="rId16"/>
    <p:sldId id="261" r:id="rId17"/>
  </p:sldIdLst>
  <p:sldSz cx="12192000" cy="6858000"/>
  <p:notesSz cx="6858000" cy="9144000"/>
  <p:custDataLst>
    <p:tags r:id="rId1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p15:clr>
            <a:srgbClr val="A4A3A4"/>
          </p15:clr>
        </p15:guide>
        <p15:guide id="3" orient="horz" pos="624" userDrawn="1">
          <p15:clr>
            <a:srgbClr val="A4A3A4"/>
          </p15:clr>
        </p15:guide>
        <p15:guide id="4" orient="horz" pos="3480" userDrawn="1">
          <p15:clr>
            <a:srgbClr val="A4A3A4"/>
          </p15:clr>
        </p15:guide>
        <p15:guide id="5" orient="horz" pos="3408" userDrawn="1">
          <p15:clr>
            <a:srgbClr val="A4A3A4"/>
          </p15:clr>
        </p15:guide>
        <p15:guide id="6" orient="horz" pos="552" userDrawn="1">
          <p15:clr>
            <a:srgbClr val="A4A3A4"/>
          </p15:clr>
        </p15:guide>
        <p15:guide id="7" pos="744" userDrawn="1">
          <p15:clr>
            <a:srgbClr val="A4A3A4"/>
          </p15:clr>
        </p15:guide>
        <p15:guide id="8" orient="horz" pos="744" userDrawn="1">
          <p15:clr>
            <a:srgbClr val="9FCC3B"/>
          </p15:clr>
        </p15:guide>
        <p15:guide id="9" orient="horz" pos="2688" userDrawn="1">
          <p15:clr>
            <a:srgbClr val="FDE53C"/>
          </p15:clr>
        </p15:guide>
        <p15:guide id="10" orient="horz" pos="1704" userDrawn="1">
          <p15:clr>
            <a:srgbClr val="FBAE4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3129841-5FD6-4E20-88B3-7D3224635BA2}" v="13" dt="2020-08-17T20:53:25.62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13"/>
    <p:restoredTop sz="92061"/>
  </p:normalViewPr>
  <p:slideViewPr>
    <p:cSldViewPr snapToGrid="0" snapToObjects="1" showGuides="1">
      <p:cViewPr varScale="1">
        <p:scale>
          <a:sx n="102" d="100"/>
          <a:sy n="102" d="100"/>
        </p:scale>
        <p:origin x="720" y="114"/>
      </p:cViewPr>
      <p:guideLst>
        <p:guide orient="horz" pos="2160"/>
        <p:guide pos="3840"/>
        <p:guide orient="horz" pos="624"/>
        <p:guide orient="horz" pos="3480"/>
        <p:guide orient="horz" pos="3408"/>
        <p:guide orient="horz" pos="552"/>
        <p:guide pos="744"/>
        <p:guide orient="horz" pos="744"/>
        <p:guide orient="horz" pos="2688"/>
        <p:guide orient="horz" pos="170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McConnell" userId="ab7a1e9a-bd24-4f9b-95a7-a5ceb98517b2" providerId="ADAL" clId="{43129841-5FD6-4E20-88B3-7D3224635BA2}"/>
    <pc:docChg chg="custSel addSld delSld modSld modMainMaster">
      <pc:chgData name="Laura McConnell" userId="ab7a1e9a-bd24-4f9b-95a7-a5ceb98517b2" providerId="ADAL" clId="{43129841-5FD6-4E20-88B3-7D3224635BA2}" dt="2020-08-17T20:53:25.629" v="169"/>
      <pc:docMkLst>
        <pc:docMk/>
      </pc:docMkLst>
      <pc:sldChg chg="addSp modSp">
        <pc:chgData name="Laura McConnell" userId="ab7a1e9a-bd24-4f9b-95a7-a5ceb98517b2" providerId="ADAL" clId="{43129841-5FD6-4E20-88B3-7D3224635BA2}" dt="2020-08-17T20:53:14.665" v="167" actId="1076"/>
        <pc:sldMkLst>
          <pc:docMk/>
          <pc:sldMk cId="2510135099" sldId="260"/>
        </pc:sldMkLst>
        <pc:spChg chg="add mod">
          <ac:chgData name="Laura McConnell" userId="ab7a1e9a-bd24-4f9b-95a7-a5ceb98517b2" providerId="ADAL" clId="{43129841-5FD6-4E20-88B3-7D3224635BA2}" dt="2020-08-17T20:53:03.103" v="166" actId="1076"/>
          <ac:spMkLst>
            <pc:docMk/>
            <pc:sldMk cId="2510135099" sldId="260"/>
            <ac:spMk id="2" creationId="{7451768A-50DC-4835-A14C-1276263F2938}"/>
          </ac:spMkLst>
        </pc:spChg>
        <pc:spChg chg="mod">
          <ac:chgData name="Laura McConnell" userId="ab7a1e9a-bd24-4f9b-95a7-a5ceb98517b2" providerId="ADAL" clId="{43129841-5FD6-4E20-88B3-7D3224635BA2}" dt="2020-08-17T20:53:14.665" v="167" actId="1076"/>
          <ac:spMkLst>
            <pc:docMk/>
            <pc:sldMk cId="2510135099" sldId="260"/>
            <ac:spMk id="13" creationId="{02DACAF4-0ABF-7D4B-A4FA-FC40223AFB4C}"/>
          </ac:spMkLst>
        </pc:spChg>
        <pc:picChg chg="mod">
          <ac:chgData name="Laura McConnell" userId="ab7a1e9a-bd24-4f9b-95a7-a5ceb98517b2" providerId="ADAL" clId="{43129841-5FD6-4E20-88B3-7D3224635BA2}" dt="2020-08-17T20:52:58.403" v="165" actId="1076"/>
          <ac:picMkLst>
            <pc:docMk/>
            <pc:sldMk cId="2510135099" sldId="260"/>
            <ac:picMk id="3" creationId="{B75459C9-8582-42EF-962D-C7F5D2072B09}"/>
          </ac:picMkLst>
        </pc:picChg>
      </pc:sldChg>
      <pc:sldChg chg="modSp add del">
        <pc:chgData name="Laura McConnell" userId="ab7a1e9a-bd24-4f9b-95a7-a5ceb98517b2" providerId="ADAL" clId="{43129841-5FD6-4E20-88B3-7D3224635BA2}" dt="2020-08-17T20:51:05.117" v="100" actId="2696"/>
        <pc:sldMkLst>
          <pc:docMk/>
          <pc:sldMk cId="3423047762" sldId="279"/>
        </pc:sldMkLst>
        <pc:spChg chg="mod">
          <ac:chgData name="Laura McConnell" userId="ab7a1e9a-bd24-4f9b-95a7-a5ceb98517b2" providerId="ADAL" clId="{43129841-5FD6-4E20-88B3-7D3224635BA2}" dt="2020-08-17T20:50:42.005" v="57" actId="20577"/>
          <ac:spMkLst>
            <pc:docMk/>
            <pc:sldMk cId="3423047762" sldId="279"/>
            <ac:spMk id="2" creationId="{DDA7F373-08F2-4E08-A249-33942704CB2E}"/>
          </ac:spMkLst>
        </pc:spChg>
        <pc:spChg chg="mod">
          <ac:chgData name="Laura McConnell" userId="ab7a1e9a-bd24-4f9b-95a7-a5ceb98517b2" providerId="ADAL" clId="{43129841-5FD6-4E20-88B3-7D3224635BA2}" dt="2020-08-17T20:50:54.931" v="99" actId="20577"/>
          <ac:spMkLst>
            <pc:docMk/>
            <pc:sldMk cId="3423047762" sldId="279"/>
            <ac:spMk id="3" creationId="{B4484155-59D3-49EE-B8F2-06B6321B303C}"/>
          </ac:spMkLst>
        </pc:spChg>
      </pc:sldChg>
      <pc:sldMasterChg chg="addSp delSp modSp">
        <pc:chgData name="Laura McConnell" userId="ab7a1e9a-bd24-4f9b-95a7-a5ceb98517b2" providerId="ADAL" clId="{43129841-5FD6-4E20-88B3-7D3224635BA2}" dt="2020-08-17T20:53:25.629" v="169"/>
        <pc:sldMasterMkLst>
          <pc:docMk/>
          <pc:sldMasterMk cId="903766401" sldId="2147483648"/>
        </pc:sldMasterMkLst>
        <pc:spChg chg="add del mod ord modVis">
          <ac:chgData name="Laura McConnell" userId="ab7a1e9a-bd24-4f9b-95a7-a5ceb98517b2" providerId="ADAL" clId="{43129841-5FD6-4E20-88B3-7D3224635BA2}" dt="2020-08-17T20:53:25.629" v="169"/>
          <ac:spMkLst>
            <pc:docMk/>
            <pc:sldMasterMk cId="903766401" sldId="2147483648"/>
            <ac:spMk id="7" creationId="{029BDDA9-A7FD-42CC-82F4-39F8179F3BB4}"/>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D0E69B-1AFB-AC40-B1C0-F0D1615F00C1}" type="datetimeFigureOut">
              <a:rPr lang="en-US" smtClean="0"/>
              <a:t>8/17/2020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68B39F-FE96-D041-B216-339DC02D140A}" type="slidenum">
              <a:rPr lang="en-US" smtClean="0"/>
              <a:t>‹#›</a:t>
            </a:fld>
            <a:endParaRPr lang="en-US"/>
          </a:p>
        </p:txBody>
      </p:sp>
    </p:spTree>
    <p:extLst>
      <p:ext uri="{BB962C8B-B14F-4D97-AF65-F5344CB8AC3E}">
        <p14:creationId xmlns:p14="http://schemas.microsoft.com/office/powerpoint/2010/main" val="5595019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2068B39F-FE96-D041-B216-339DC02D140A}" type="slidenum">
              <a:rPr lang="en-US" smtClean="0"/>
              <a:t>4</a:t>
            </a:fld>
            <a:endParaRPr lang="en-US"/>
          </a:p>
        </p:txBody>
      </p:sp>
    </p:spTree>
    <p:extLst>
      <p:ext uri="{BB962C8B-B14F-4D97-AF65-F5344CB8AC3E}">
        <p14:creationId xmlns:p14="http://schemas.microsoft.com/office/powerpoint/2010/main" val="20442689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68B39F-FE96-D041-B216-339DC02D140A}" type="slidenum">
              <a:rPr lang="en-US" smtClean="0"/>
              <a:t>13</a:t>
            </a:fld>
            <a:endParaRPr lang="en-US"/>
          </a:p>
        </p:txBody>
      </p:sp>
    </p:spTree>
    <p:extLst>
      <p:ext uri="{BB962C8B-B14F-4D97-AF65-F5344CB8AC3E}">
        <p14:creationId xmlns:p14="http://schemas.microsoft.com/office/powerpoint/2010/main" val="5136219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68B39F-FE96-D041-B216-339DC02D140A}" type="slidenum">
              <a:rPr lang="en-US" smtClean="0"/>
              <a:t>14</a:t>
            </a:fld>
            <a:endParaRPr lang="en-US"/>
          </a:p>
        </p:txBody>
      </p:sp>
    </p:spTree>
    <p:extLst>
      <p:ext uri="{BB962C8B-B14F-4D97-AF65-F5344CB8AC3E}">
        <p14:creationId xmlns:p14="http://schemas.microsoft.com/office/powerpoint/2010/main" val="30971809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68B39F-FE96-D041-B216-339DC02D140A}" type="slidenum">
              <a:rPr lang="en-US" smtClean="0"/>
              <a:t>15</a:t>
            </a:fld>
            <a:endParaRPr lang="en-US"/>
          </a:p>
        </p:txBody>
      </p:sp>
    </p:spTree>
    <p:extLst>
      <p:ext uri="{BB962C8B-B14F-4D97-AF65-F5344CB8AC3E}">
        <p14:creationId xmlns:p14="http://schemas.microsoft.com/office/powerpoint/2010/main" val="10707736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68B39F-FE96-D041-B216-339DC02D140A}" type="slidenum">
              <a:rPr lang="en-US" smtClean="0"/>
              <a:t>5</a:t>
            </a:fld>
            <a:endParaRPr lang="en-US"/>
          </a:p>
        </p:txBody>
      </p:sp>
    </p:spTree>
    <p:extLst>
      <p:ext uri="{BB962C8B-B14F-4D97-AF65-F5344CB8AC3E}">
        <p14:creationId xmlns:p14="http://schemas.microsoft.com/office/powerpoint/2010/main" val="40848341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68B39F-FE96-D041-B216-339DC02D140A}" type="slidenum">
              <a:rPr lang="en-US" smtClean="0"/>
              <a:t>6</a:t>
            </a:fld>
            <a:endParaRPr lang="en-US"/>
          </a:p>
        </p:txBody>
      </p:sp>
    </p:spTree>
    <p:extLst>
      <p:ext uri="{BB962C8B-B14F-4D97-AF65-F5344CB8AC3E}">
        <p14:creationId xmlns:p14="http://schemas.microsoft.com/office/powerpoint/2010/main" val="12316615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68B39F-FE96-D041-B216-339DC02D140A}" type="slidenum">
              <a:rPr lang="en-US" smtClean="0"/>
              <a:t>7</a:t>
            </a:fld>
            <a:endParaRPr lang="en-US"/>
          </a:p>
        </p:txBody>
      </p:sp>
    </p:spTree>
    <p:extLst>
      <p:ext uri="{BB962C8B-B14F-4D97-AF65-F5344CB8AC3E}">
        <p14:creationId xmlns:p14="http://schemas.microsoft.com/office/powerpoint/2010/main" val="41507261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68B39F-FE96-D041-B216-339DC02D140A}" type="slidenum">
              <a:rPr lang="en-US" smtClean="0"/>
              <a:t>8</a:t>
            </a:fld>
            <a:endParaRPr lang="en-US"/>
          </a:p>
        </p:txBody>
      </p:sp>
    </p:spTree>
    <p:extLst>
      <p:ext uri="{BB962C8B-B14F-4D97-AF65-F5344CB8AC3E}">
        <p14:creationId xmlns:p14="http://schemas.microsoft.com/office/powerpoint/2010/main" val="37997699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68B39F-FE96-D041-B216-339DC02D140A}" type="slidenum">
              <a:rPr lang="en-US" smtClean="0"/>
              <a:t>9</a:t>
            </a:fld>
            <a:endParaRPr lang="en-US"/>
          </a:p>
        </p:txBody>
      </p:sp>
    </p:spTree>
    <p:extLst>
      <p:ext uri="{BB962C8B-B14F-4D97-AF65-F5344CB8AC3E}">
        <p14:creationId xmlns:p14="http://schemas.microsoft.com/office/powerpoint/2010/main" val="37681787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2068B39F-FE96-D041-B216-339DC02D140A}" type="slidenum">
              <a:rPr lang="en-US" smtClean="0"/>
              <a:t>10</a:t>
            </a:fld>
            <a:endParaRPr lang="en-US"/>
          </a:p>
        </p:txBody>
      </p:sp>
    </p:spTree>
    <p:extLst>
      <p:ext uri="{BB962C8B-B14F-4D97-AF65-F5344CB8AC3E}">
        <p14:creationId xmlns:p14="http://schemas.microsoft.com/office/powerpoint/2010/main" val="33860983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68B39F-FE96-D041-B216-339DC02D140A}" type="slidenum">
              <a:rPr lang="en-US" smtClean="0"/>
              <a:t>11</a:t>
            </a:fld>
            <a:endParaRPr lang="en-US"/>
          </a:p>
        </p:txBody>
      </p:sp>
    </p:spTree>
    <p:extLst>
      <p:ext uri="{BB962C8B-B14F-4D97-AF65-F5344CB8AC3E}">
        <p14:creationId xmlns:p14="http://schemas.microsoft.com/office/powerpoint/2010/main" val="8069521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68B39F-FE96-D041-B216-339DC02D140A}" type="slidenum">
              <a:rPr lang="en-US" smtClean="0"/>
              <a:t>12</a:t>
            </a:fld>
            <a:endParaRPr lang="en-US"/>
          </a:p>
        </p:txBody>
      </p:sp>
    </p:spTree>
    <p:extLst>
      <p:ext uri="{BB962C8B-B14F-4D97-AF65-F5344CB8AC3E}">
        <p14:creationId xmlns:p14="http://schemas.microsoft.com/office/powerpoint/2010/main" val="188438710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9DF54B8-3ECB-1741-BE80-C67637254DFB}"/>
              </a:ext>
            </a:extLst>
          </p:cNvPr>
          <p:cNvSpPr/>
          <p:nvPr userDrawn="1"/>
        </p:nvSpPr>
        <p:spPr>
          <a:xfrm>
            <a:off x="0" y="0"/>
            <a:ext cx="12192000" cy="453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B30FCE1-F9BF-CD47-9ABD-19365343309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3C2648B-0DF3-774D-BE65-802D1E3B6F9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5E43CC0-9905-624E-8EFF-F200B1B490A1}"/>
              </a:ext>
            </a:extLst>
          </p:cNvPr>
          <p:cNvSpPr>
            <a:spLocks noGrp="1"/>
          </p:cNvSpPr>
          <p:nvPr>
            <p:ph type="dt" sz="half" idx="10"/>
          </p:nvPr>
        </p:nvSpPr>
        <p:spPr/>
        <p:txBody>
          <a:bodyPr/>
          <a:lstStyle/>
          <a:p>
            <a:fld id="{7B247015-0F4F-1046-9DFF-3068EB18C4C1}" type="datetime1">
              <a:rPr lang="en-US" smtClean="0"/>
              <a:t>8/17/2020</a:t>
            </a:fld>
            <a:endParaRPr lang="en-US"/>
          </a:p>
        </p:txBody>
      </p:sp>
      <p:sp>
        <p:nvSpPr>
          <p:cNvPr id="5" name="Footer Placeholder 4">
            <a:extLst>
              <a:ext uri="{FF2B5EF4-FFF2-40B4-BE49-F238E27FC236}">
                <a16:creationId xmlns:a16="http://schemas.microsoft.com/office/drawing/2014/main" id="{929B4E93-8364-784A-8437-1A1A3C80F1B5}"/>
              </a:ext>
            </a:extLst>
          </p:cNvPr>
          <p:cNvSpPr>
            <a:spLocks noGrp="1"/>
          </p:cNvSpPr>
          <p:nvPr>
            <p:ph type="ftr" sz="quarter" idx="11"/>
          </p:nvPr>
        </p:nvSpPr>
        <p:spPr/>
        <p:txBody>
          <a:bodyPr/>
          <a:lstStyle>
            <a:lvl1pPr>
              <a:defRPr>
                <a:solidFill>
                  <a:schemeClr val="accent2"/>
                </a:solidFill>
              </a:defRPr>
            </a:lvl1pPr>
          </a:lstStyle>
          <a:p>
            <a:r>
              <a:rPr lang="en-US" dirty="0" err="1"/>
              <a:t>agrodiv.org</a:t>
            </a:r>
            <a:endParaRPr lang="en-US" dirty="0"/>
          </a:p>
        </p:txBody>
      </p:sp>
      <p:sp>
        <p:nvSpPr>
          <p:cNvPr id="6" name="Slide Number Placeholder 5">
            <a:extLst>
              <a:ext uri="{FF2B5EF4-FFF2-40B4-BE49-F238E27FC236}">
                <a16:creationId xmlns:a16="http://schemas.microsoft.com/office/drawing/2014/main" id="{703E0C88-17AA-4148-BFC7-49FCA44F3F32}"/>
              </a:ext>
            </a:extLst>
          </p:cNvPr>
          <p:cNvSpPr>
            <a:spLocks noGrp="1"/>
          </p:cNvSpPr>
          <p:nvPr>
            <p:ph type="sldNum" sz="quarter" idx="12"/>
          </p:nvPr>
        </p:nvSpPr>
        <p:spPr/>
        <p:txBody>
          <a:bodyPr/>
          <a:lstStyle/>
          <a:p>
            <a:fld id="{DC4147CE-409D-E54D-8A70-B904EA91CCB4}" type="slidenum">
              <a:rPr lang="en-US" smtClean="0"/>
              <a:t>‹#›</a:t>
            </a:fld>
            <a:endParaRPr lang="en-US"/>
          </a:p>
        </p:txBody>
      </p:sp>
      <p:cxnSp>
        <p:nvCxnSpPr>
          <p:cNvPr id="9" name="Straight Connector 8">
            <a:extLst>
              <a:ext uri="{FF2B5EF4-FFF2-40B4-BE49-F238E27FC236}">
                <a16:creationId xmlns:a16="http://schemas.microsoft.com/office/drawing/2014/main" id="{30F4F9DD-F260-7047-AE6A-E9FBBB2BF688}"/>
              </a:ext>
            </a:extLst>
          </p:cNvPr>
          <p:cNvCxnSpPr>
            <a:cxnSpLocks/>
          </p:cNvCxnSpPr>
          <p:nvPr userDrawn="1"/>
        </p:nvCxnSpPr>
        <p:spPr>
          <a:xfrm>
            <a:off x="-118533" y="6197600"/>
            <a:ext cx="10938933" cy="0"/>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pic>
        <p:nvPicPr>
          <p:cNvPr id="8" name="Picture 7" descr="A picture containing drawing&#10;&#10;Description automatically generated">
            <a:extLst>
              <a:ext uri="{FF2B5EF4-FFF2-40B4-BE49-F238E27FC236}">
                <a16:creationId xmlns:a16="http://schemas.microsoft.com/office/drawing/2014/main" id="{3B8C08D6-DC2C-9541-BF39-9B3BA707B061}"/>
              </a:ext>
            </a:extLst>
          </p:cNvPr>
          <p:cNvPicPr>
            <a:picLocks noChangeAspect="1"/>
          </p:cNvPicPr>
          <p:nvPr userDrawn="1"/>
        </p:nvPicPr>
        <p:blipFill>
          <a:blip r:embed="rId2"/>
          <a:stretch>
            <a:fillRect/>
          </a:stretch>
        </p:blipFill>
        <p:spPr>
          <a:xfrm>
            <a:off x="11072191" y="5790283"/>
            <a:ext cx="671637" cy="801934"/>
          </a:xfrm>
          <a:prstGeom prst="rect">
            <a:avLst/>
          </a:prstGeom>
        </p:spPr>
      </p:pic>
      <p:sp>
        <p:nvSpPr>
          <p:cNvPr id="10" name="Footer Placeholder 2">
            <a:extLst>
              <a:ext uri="{FF2B5EF4-FFF2-40B4-BE49-F238E27FC236}">
                <a16:creationId xmlns:a16="http://schemas.microsoft.com/office/drawing/2014/main" id="{50C6E010-AD7A-7E43-B7D3-A383F041AA73}"/>
              </a:ext>
            </a:extLst>
          </p:cNvPr>
          <p:cNvSpPr txBox="1">
            <a:spLocks/>
          </p:cNvSpPr>
          <p:nvPr userDrawn="1"/>
        </p:nvSpPr>
        <p:spPr>
          <a:xfrm>
            <a:off x="138626" y="115200"/>
            <a:ext cx="4409661" cy="365125"/>
          </a:xfrm>
          <a:prstGeom prst="rect">
            <a:avLst/>
          </a:prstGeom>
        </p:spPr>
        <p:txBody>
          <a:bodyPr/>
          <a:lstStyle>
            <a:defPPr>
              <a:defRPr lang="en-US"/>
            </a:defPPr>
            <a:lvl1pPr marL="0" algn="l" defTabSz="914400" rtl="0" eaLnBrk="1" latinLnBrk="0" hangingPunct="1">
              <a:defRPr sz="1800" kern="1200">
                <a:solidFill>
                  <a:schemeClr val="accent4"/>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rgbClr val="92D050"/>
                </a:solidFill>
              </a:rPr>
              <a:t>AGRO </a:t>
            </a:r>
            <a:r>
              <a:rPr lang="en-US" sz="1400" b="1" dirty="0"/>
              <a:t> </a:t>
            </a:r>
            <a:r>
              <a:rPr lang="en-US" sz="1400" dirty="0">
                <a:solidFill>
                  <a:schemeClr val="bg1"/>
                </a:solidFill>
              </a:rPr>
              <a:t>Chemistry for and from Agriculture</a:t>
            </a:r>
          </a:p>
        </p:txBody>
      </p:sp>
    </p:spTree>
    <p:extLst>
      <p:ext uri="{BB962C8B-B14F-4D97-AF65-F5344CB8AC3E}">
        <p14:creationId xmlns:p14="http://schemas.microsoft.com/office/powerpoint/2010/main" val="3798685491"/>
      </p:ext>
    </p:extLst>
  </p:cSld>
  <p:clrMapOvr>
    <a:masterClrMapping/>
  </p:clrMapOvr>
  <p:transition spd="slow" advClick="0">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26043-4E2D-7F46-8007-69A6BEA487D1}"/>
              </a:ext>
            </a:extLst>
          </p:cNvPr>
          <p:cNvSpPr>
            <a:spLocks noGrp="1"/>
          </p:cNvSpPr>
          <p:nvPr>
            <p:ph type="title"/>
          </p:nvPr>
        </p:nvSpPr>
        <p:spPr>
          <a:xfrm>
            <a:off x="838200" y="588580"/>
            <a:ext cx="10515600" cy="601394"/>
          </a:xfrm>
        </p:spPr>
        <p:txBody>
          <a:bodyPr anchor="b">
            <a:normAutofit/>
          </a:bodyPr>
          <a:lstStyle>
            <a:lvl1pPr>
              <a:lnSpc>
                <a:spcPts val="3920"/>
              </a:lnSpc>
              <a:defRPr sz="3600"/>
            </a:lvl1pPr>
          </a:lstStyle>
          <a:p>
            <a:r>
              <a:rPr lang="en-US" dirty="0"/>
              <a:t>Click to edit Master title style</a:t>
            </a:r>
          </a:p>
        </p:txBody>
      </p:sp>
      <p:sp>
        <p:nvSpPr>
          <p:cNvPr id="3" name="Content Placeholder 2">
            <a:extLst>
              <a:ext uri="{FF2B5EF4-FFF2-40B4-BE49-F238E27FC236}">
                <a16:creationId xmlns:a16="http://schemas.microsoft.com/office/drawing/2014/main" id="{F095BFB1-B7B2-2547-BDDB-707F9FC68883}"/>
              </a:ext>
            </a:extLst>
          </p:cNvPr>
          <p:cNvSpPr>
            <a:spLocks noGrp="1"/>
          </p:cNvSpPr>
          <p:nvPr>
            <p:ph idx="1"/>
          </p:nvPr>
        </p:nvSpPr>
        <p:spPr>
          <a:xfrm>
            <a:off x="838200" y="1327760"/>
            <a:ext cx="10515600" cy="473437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45FCE7F-D73B-114F-9BA1-0832AB79B545}"/>
              </a:ext>
            </a:extLst>
          </p:cNvPr>
          <p:cNvSpPr>
            <a:spLocks noGrp="1"/>
          </p:cNvSpPr>
          <p:nvPr>
            <p:ph type="dt" sz="half" idx="10"/>
          </p:nvPr>
        </p:nvSpPr>
        <p:spPr/>
        <p:txBody>
          <a:bodyPr/>
          <a:lstStyle/>
          <a:p>
            <a:fld id="{C299AB82-5968-7C45-8744-AD65DABD0D63}" type="datetime1">
              <a:rPr lang="en-US" smtClean="0"/>
              <a:t>8/17/2020</a:t>
            </a:fld>
            <a:endParaRPr lang="en-US"/>
          </a:p>
        </p:txBody>
      </p:sp>
      <p:sp>
        <p:nvSpPr>
          <p:cNvPr id="5" name="Footer Placeholder 4">
            <a:extLst>
              <a:ext uri="{FF2B5EF4-FFF2-40B4-BE49-F238E27FC236}">
                <a16:creationId xmlns:a16="http://schemas.microsoft.com/office/drawing/2014/main" id="{BFE76B74-40DF-0746-9505-08F0F641F73B}"/>
              </a:ext>
            </a:extLst>
          </p:cNvPr>
          <p:cNvSpPr>
            <a:spLocks noGrp="1"/>
          </p:cNvSpPr>
          <p:nvPr>
            <p:ph type="ftr" sz="quarter" idx="11"/>
          </p:nvPr>
        </p:nvSpPr>
        <p:spPr/>
        <p:txBody>
          <a:bodyPr/>
          <a:lstStyle>
            <a:lvl1pPr>
              <a:defRPr>
                <a:solidFill>
                  <a:schemeClr val="accent4"/>
                </a:solidFill>
              </a:defRPr>
            </a:lvl1pPr>
          </a:lstStyle>
          <a:p>
            <a:r>
              <a:rPr lang="en-US" dirty="0" err="1"/>
              <a:t>agrodiv.org</a:t>
            </a:r>
            <a:endParaRPr lang="en-US" dirty="0"/>
          </a:p>
        </p:txBody>
      </p:sp>
      <p:sp>
        <p:nvSpPr>
          <p:cNvPr id="6" name="Slide Number Placeholder 5">
            <a:extLst>
              <a:ext uri="{FF2B5EF4-FFF2-40B4-BE49-F238E27FC236}">
                <a16:creationId xmlns:a16="http://schemas.microsoft.com/office/drawing/2014/main" id="{3B308BFC-D402-7240-930A-EDB25B8CD8A0}"/>
              </a:ext>
            </a:extLst>
          </p:cNvPr>
          <p:cNvSpPr>
            <a:spLocks noGrp="1"/>
          </p:cNvSpPr>
          <p:nvPr>
            <p:ph type="sldNum" sz="quarter" idx="12"/>
          </p:nvPr>
        </p:nvSpPr>
        <p:spPr/>
        <p:txBody>
          <a:bodyPr/>
          <a:lstStyle/>
          <a:p>
            <a:fld id="{DC4147CE-409D-E54D-8A70-B904EA91CCB4}" type="slidenum">
              <a:rPr lang="en-US" smtClean="0"/>
              <a:t>‹#›</a:t>
            </a:fld>
            <a:endParaRPr lang="en-US"/>
          </a:p>
        </p:txBody>
      </p:sp>
      <p:cxnSp>
        <p:nvCxnSpPr>
          <p:cNvPr id="7" name="Straight Connector 6">
            <a:extLst>
              <a:ext uri="{FF2B5EF4-FFF2-40B4-BE49-F238E27FC236}">
                <a16:creationId xmlns:a16="http://schemas.microsoft.com/office/drawing/2014/main" id="{DAE58018-AD87-AC4C-B662-EC39366DFF87}"/>
              </a:ext>
            </a:extLst>
          </p:cNvPr>
          <p:cNvCxnSpPr>
            <a:cxnSpLocks/>
          </p:cNvCxnSpPr>
          <p:nvPr userDrawn="1"/>
        </p:nvCxnSpPr>
        <p:spPr>
          <a:xfrm>
            <a:off x="-118533" y="6197600"/>
            <a:ext cx="10938933" cy="0"/>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pic>
        <p:nvPicPr>
          <p:cNvPr id="8" name="Picture 7" descr="A picture containing drawing&#10;&#10;Description automatically generated">
            <a:extLst>
              <a:ext uri="{FF2B5EF4-FFF2-40B4-BE49-F238E27FC236}">
                <a16:creationId xmlns:a16="http://schemas.microsoft.com/office/drawing/2014/main" id="{6790C1BD-0919-F54D-A1BB-DFFC3587D0FA}"/>
              </a:ext>
            </a:extLst>
          </p:cNvPr>
          <p:cNvPicPr>
            <a:picLocks noChangeAspect="1"/>
          </p:cNvPicPr>
          <p:nvPr userDrawn="1"/>
        </p:nvPicPr>
        <p:blipFill>
          <a:blip r:embed="rId2"/>
          <a:stretch>
            <a:fillRect/>
          </a:stretch>
        </p:blipFill>
        <p:spPr>
          <a:xfrm>
            <a:off x="11072191" y="5790283"/>
            <a:ext cx="671637" cy="801934"/>
          </a:xfrm>
          <a:prstGeom prst="rect">
            <a:avLst/>
          </a:prstGeom>
        </p:spPr>
      </p:pic>
      <p:sp>
        <p:nvSpPr>
          <p:cNvPr id="11" name="Rectangle 10">
            <a:extLst>
              <a:ext uri="{FF2B5EF4-FFF2-40B4-BE49-F238E27FC236}">
                <a16:creationId xmlns:a16="http://schemas.microsoft.com/office/drawing/2014/main" id="{D84B64F0-C8FA-3B48-A6B0-C5A734154393}"/>
              </a:ext>
            </a:extLst>
          </p:cNvPr>
          <p:cNvSpPr/>
          <p:nvPr userDrawn="1"/>
        </p:nvSpPr>
        <p:spPr>
          <a:xfrm>
            <a:off x="0" y="0"/>
            <a:ext cx="12192000" cy="453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ooter Placeholder 2">
            <a:extLst>
              <a:ext uri="{FF2B5EF4-FFF2-40B4-BE49-F238E27FC236}">
                <a16:creationId xmlns:a16="http://schemas.microsoft.com/office/drawing/2014/main" id="{1E3D38B2-F0B4-D240-9702-A00D5CCD88DA}"/>
              </a:ext>
            </a:extLst>
          </p:cNvPr>
          <p:cNvSpPr txBox="1">
            <a:spLocks/>
          </p:cNvSpPr>
          <p:nvPr userDrawn="1"/>
        </p:nvSpPr>
        <p:spPr>
          <a:xfrm>
            <a:off x="138626" y="115200"/>
            <a:ext cx="4409661" cy="365125"/>
          </a:xfrm>
          <a:prstGeom prst="rect">
            <a:avLst/>
          </a:prstGeom>
        </p:spPr>
        <p:txBody>
          <a:bodyPr/>
          <a:lstStyle>
            <a:defPPr>
              <a:defRPr lang="en-US"/>
            </a:defPPr>
            <a:lvl1pPr marL="0" algn="l" defTabSz="914400" rtl="0" eaLnBrk="1" latinLnBrk="0" hangingPunct="1">
              <a:defRPr sz="1800" kern="1200">
                <a:solidFill>
                  <a:schemeClr val="accent4"/>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rgbClr val="92D050"/>
                </a:solidFill>
              </a:rPr>
              <a:t>AGRO </a:t>
            </a:r>
            <a:r>
              <a:rPr lang="en-US" sz="1400" b="1" dirty="0"/>
              <a:t> </a:t>
            </a:r>
            <a:r>
              <a:rPr lang="en-US" sz="1400" dirty="0">
                <a:solidFill>
                  <a:schemeClr val="bg1"/>
                </a:solidFill>
              </a:rPr>
              <a:t>Chemistry for and from Agriculture</a:t>
            </a:r>
          </a:p>
        </p:txBody>
      </p:sp>
    </p:spTree>
    <p:extLst>
      <p:ext uri="{BB962C8B-B14F-4D97-AF65-F5344CB8AC3E}">
        <p14:creationId xmlns:p14="http://schemas.microsoft.com/office/powerpoint/2010/main" val="3230808680"/>
      </p:ext>
    </p:extLst>
  </p:cSld>
  <p:clrMapOvr>
    <a:masterClrMapping/>
  </p:clrMapOvr>
  <p:transition spd="slow" advClick="0">
    <p:pu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26043-4E2D-7F46-8007-69A6BEA487D1}"/>
              </a:ext>
            </a:extLst>
          </p:cNvPr>
          <p:cNvSpPr>
            <a:spLocks noGrp="1"/>
          </p:cNvSpPr>
          <p:nvPr>
            <p:ph type="title"/>
          </p:nvPr>
        </p:nvSpPr>
        <p:spPr>
          <a:xfrm>
            <a:off x="838200" y="588580"/>
            <a:ext cx="10515600" cy="601394"/>
          </a:xfrm>
        </p:spPr>
        <p:txBody>
          <a:bodyPr anchor="b">
            <a:normAutofit/>
          </a:bodyPr>
          <a:lstStyle>
            <a:lvl1pPr>
              <a:lnSpc>
                <a:spcPts val="3920"/>
              </a:lnSpc>
              <a:defRPr sz="3600"/>
            </a:lvl1pPr>
          </a:lstStyle>
          <a:p>
            <a:r>
              <a:rPr lang="en-US" dirty="0"/>
              <a:t>Click to edit Master title style</a:t>
            </a:r>
          </a:p>
        </p:txBody>
      </p:sp>
      <p:sp>
        <p:nvSpPr>
          <p:cNvPr id="3" name="Content Placeholder 2">
            <a:extLst>
              <a:ext uri="{FF2B5EF4-FFF2-40B4-BE49-F238E27FC236}">
                <a16:creationId xmlns:a16="http://schemas.microsoft.com/office/drawing/2014/main" id="{F095BFB1-B7B2-2547-BDDB-707F9FC68883}"/>
              </a:ext>
            </a:extLst>
          </p:cNvPr>
          <p:cNvSpPr>
            <a:spLocks noGrp="1"/>
          </p:cNvSpPr>
          <p:nvPr>
            <p:ph idx="1"/>
          </p:nvPr>
        </p:nvSpPr>
        <p:spPr>
          <a:xfrm>
            <a:off x="838200" y="1327760"/>
            <a:ext cx="10515600" cy="473437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45FCE7F-D73B-114F-9BA1-0832AB79B545}"/>
              </a:ext>
            </a:extLst>
          </p:cNvPr>
          <p:cNvSpPr>
            <a:spLocks noGrp="1"/>
          </p:cNvSpPr>
          <p:nvPr>
            <p:ph type="dt" sz="half" idx="10"/>
          </p:nvPr>
        </p:nvSpPr>
        <p:spPr/>
        <p:txBody>
          <a:bodyPr/>
          <a:lstStyle/>
          <a:p>
            <a:fld id="{C299AB82-5968-7C45-8744-AD65DABD0D63}" type="datetime1">
              <a:rPr lang="en-US" smtClean="0"/>
              <a:t>8/17/2020</a:t>
            </a:fld>
            <a:endParaRPr lang="en-US"/>
          </a:p>
        </p:txBody>
      </p:sp>
      <p:sp>
        <p:nvSpPr>
          <p:cNvPr id="5" name="Footer Placeholder 4">
            <a:extLst>
              <a:ext uri="{FF2B5EF4-FFF2-40B4-BE49-F238E27FC236}">
                <a16:creationId xmlns:a16="http://schemas.microsoft.com/office/drawing/2014/main" id="{BFE76B74-40DF-0746-9505-08F0F641F73B}"/>
              </a:ext>
            </a:extLst>
          </p:cNvPr>
          <p:cNvSpPr>
            <a:spLocks noGrp="1"/>
          </p:cNvSpPr>
          <p:nvPr>
            <p:ph type="ftr" sz="quarter" idx="11"/>
          </p:nvPr>
        </p:nvSpPr>
        <p:spPr/>
        <p:txBody>
          <a:bodyPr/>
          <a:lstStyle>
            <a:lvl1pPr>
              <a:defRPr>
                <a:solidFill>
                  <a:schemeClr val="accent4"/>
                </a:solidFill>
              </a:defRPr>
            </a:lvl1pPr>
          </a:lstStyle>
          <a:p>
            <a:r>
              <a:rPr lang="en-US" dirty="0" err="1"/>
              <a:t>agrodiv.org</a:t>
            </a:r>
            <a:endParaRPr lang="en-US" dirty="0"/>
          </a:p>
        </p:txBody>
      </p:sp>
      <p:sp>
        <p:nvSpPr>
          <p:cNvPr id="6" name="Slide Number Placeholder 5">
            <a:extLst>
              <a:ext uri="{FF2B5EF4-FFF2-40B4-BE49-F238E27FC236}">
                <a16:creationId xmlns:a16="http://schemas.microsoft.com/office/drawing/2014/main" id="{3B308BFC-D402-7240-930A-EDB25B8CD8A0}"/>
              </a:ext>
            </a:extLst>
          </p:cNvPr>
          <p:cNvSpPr>
            <a:spLocks noGrp="1"/>
          </p:cNvSpPr>
          <p:nvPr>
            <p:ph type="sldNum" sz="quarter" idx="12"/>
          </p:nvPr>
        </p:nvSpPr>
        <p:spPr/>
        <p:txBody>
          <a:bodyPr/>
          <a:lstStyle/>
          <a:p>
            <a:fld id="{DC4147CE-409D-E54D-8A70-B904EA91CCB4}" type="slidenum">
              <a:rPr lang="en-US" smtClean="0"/>
              <a:t>‹#›</a:t>
            </a:fld>
            <a:endParaRPr lang="en-US"/>
          </a:p>
        </p:txBody>
      </p:sp>
      <p:sp>
        <p:nvSpPr>
          <p:cNvPr id="11" name="Rectangle 10">
            <a:extLst>
              <a:ext uri="{FF2B5EF4-FFF2-40B4-BE49-F238E27FC236}">
                <a16:creationId xmlns:a16="http://schemas.microsoft.com/office/drawing/2014/main" id="{81A30031-7266-5C4C-B83B-B09DC19389CD}"/>
              </a:ext>
            </a:extLst>
          </p:cNvPr>
          <p:cNvSpPr/>
          <p:nvPr userDrawn="1"/>
        </p:nvSpPr>
        <p:spPr>
          <a:xfrm>
            <a:off x="0" y="0"/>
            <a:ext cx="12192000" cy="453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ooter Placeholder 2">
            <a:extLst>
              <a:ext uri="{FF2B5EF4-FFF2-40B4-BE49-F238E27FC236}">
                <a16:creationId xmlns:a16="http://schemas.microsoft.com/office/drawing/2014/main" id="{18FCE1B6-29F7-7944-80B4-8285F0D9D25B}"/>
              </a:ext>
            </a:extLst>
          </p:cNvPr>
          <p:cNvSpPr txBox="1">
            <a:spLocks/>
          </p:cNvSpPr>
          <p:nvPr userDrawn="1"/>
        </p:nvSpPr>
        <p:spPr>
          <a:xfrm>
            <a:off x="138626" y="115200"/>
            <a:ext cx="4409661" cy="365125"/>
          </a:xfrm>
          <a:prstGeom prst="rect">
            <a:avLst/>
          </a:prstGeom>
        </p:spPr>
        <p:txBody>
          <a:bodyPr/>
          <a:lstStyle>
            <a:defPPr>
              <a:defRPr lang="en-US"/>
            </a:defPPr>
            <a:lvl1pPr marL="0" algn="l" defTabSz="914400" rtl="0" eaLnBrk="1" latinLnBrk="0" hangingPunct="1">
              <a:defRPr sz="1800" kern="1200">
                <a:solidFill>
                  <a:schemeClr val="accent4"/>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rgbClr val="92D050"/>
                </a:solidFill>
              </a:rPr>
              <a:t>AGRO </a:t>
            </a:r>
            <a:r>
              <a:rPr lang="en-US" sz="1400" b="1" dirty="0"/>
              <a:t> </a:t>
            </a:r>
            <a:r>
              <a:rPr lang="en-US" sz="1400" dirty="0">
                <a:solidFill>
                  <a:schemeClr val="bg1"/>
                </a:solidFill>
              </a:rPr>
              <a:t>Chemistry for and from Agriculture</a:t>
            </a:r>
          </a:p>
        </p:txBody>
      </p:sp>
    </p:spTree>
    <p:extLst>
      <p:ext uri="{BB962C8B-B14F-4D97-AF65-F5344CB8AC3E}">
        <p14:creationId xmlns:p14="http://schemas.microsoft.com/office/powerpoint/2010/main" val="2625268180"/>
      </p:ext>
    </p:extLst>
  </p:cSld>
  <p:clrMapOvr>
    <a:masterClrMapping/>
  </p:clrMapOvr>
  <p:transition spd="slow" advClick="0">
    <p:pu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1E301270-EB00-EB47-84AD-AE139BCF05A0}"/>
              </a:ext>
            </a:extLst>
          </p:cNvPr>
          <p:cNvSpPr>
            <a:spLocks noGrp="1"/>
          </p:cNvSpPr>
          <p:nvPr>
            <p:ph type="dt" sz="half" idx="10"/>
          </p:nvPr>
        </p:nvSpPr>
        <p:spPr/>
        <p:txBody>
          <a:bodyPr/>
          <a:lstStyle/>
          <a:p>
            <a:fld id="{1EEE5BE8-D3D7-D149-A823-888380DA7675}" type="datetime1">
              <a:rPr lang="en-US" smtClean="0"/>
              <a:t>8/17/2020</a:t>
            </a:fld>
            <a:endParaRPr lang="en-US"/>
          </a:p>
        </p:txBody>
      </p:sp>
      <p:sp>
        <p:nvSpPr>
          <p:cNvPr id="4" name="Footer Placeholder 3">
            <a:extLst>
              <a:ext uri="{FF2B5EF4-FFF2-40B4-BE49-F238E27FC236}">
                <a16:creationId xmlns:a16="http://schemas.microsoft.com/office/drawing/2014/main" id="{2CD58EC7-7D28-844A-B5DB-A9BD168A1EF8}"/>
              </a:ext>
            </a:extLst>
          </p:cNvPr>
          <p:cNvSpPr>
            <a:spLocks noGrp="1"/>
          </p:cNvSpPr>
          <p:nvPr>
            <p:ph type="ftr" sz="quarter" idx="11"/>
          </p:nvPr>
        </p:nvSpPr>
        <p:spPr/>
        <p:txBody>
          <a:bodyPr/>
          <a:lstStyle>
            <a:lvl1pPr>
              <a:defRPr>
                <a:solidFill>
                  <a:schemeClr val="accent4"/>
                </a:solidFill>
              </a:defRPr>
            </a:lvl1pPr>
          </a:lstStyle>
          <a:p>
            <a:r>
              <a:rPr lang="en-US" dirty="0" err="1"/>
              <a:t>agrodiv.org</a:t>
            </a:r>
            <a:endParaRPr lang="en-US" dirty="0"/>
          </a:p>
        </p:txBody>
      </p:sp>
      <p:sp>
        <p:nvSpPr>
          <p:cNvPr id="5" name="Slide Number Placeholder 4">
            <a:extLst>
              <a:ext uri="{FF2B5EF4-FFF2-40B4-BE49-F238E27FC236}">
                <a16:creationId xmlns:a16="http://schemas.microsoft.com/office/drawing/2014/main" id="{CF64105B-7736-6448-B56F-63CA3343569F}"/>
              </a:ext>
            </a:extLst>
          </p:cNvPr>
          <p:cNvSpPr>
            <a:spLocks noGrp="1"/>
          </p:cNvSpPr>
          <p:nvPr>
            <p:ph type="sldNum" sz="quarter" idx="12"/>
          </p:nvPr>
        </p:nvSpPr>
        <p:spPr/>
        <p:txBody>
          <a:bodyPr/>
          <a:lstStyle/>
          <a:p>
            <a:fld id="{DC4147CE-409D-E54D-8A70-B904EA91CCB4}" type="slidenum">
              <a:rPr lang="en-US" smtClean="0"/>
              <a:t>‹#›</a:t>
            </a:fld>
            <a:endParaRPr lang="en-US"/>
          </a:p>
        </p:txBody>
      </p:sp>
      <p:sp>
        <p:nvSpPr>
          <p:cNvPr id="6" name="Title 1">
            <a:extLst>
              <a:ext uri="{FF2B5EF4-FFF2-40B4-BE49-F238E27FC236}">
                <a16:creationId xmlns:a16="http://schemas.microsoft.com/office/drawing/2014/main" id="{47B5D7D2-2CFD-7745-B58B-DC4000FFA26B}"/>
              </a:ext>
            </a:extLst>
          </p:cNvPr>
          <p:cNvSpPr>
            <a:spLocks noGrp="1"/>
          </p:cNvSpPr>
          <p:nvPr>
            <p:ph type="title"/>
          </p:nvPr>
        </p:nvSpPr>
        <p:spPr>
          <a:xfrm>
            <a:off x="838200" y="588580"/>
            <a:ext cx="10515600" cy="601394"/>
          </a:xfrm>
        </p:spPr>
        <p:txBody>
          <a:bodyPr anchor="b">
            <a:normAutofit/>
          </a:bodyPr>
          <a:lstStyle>
            <a:lvl1pPr>
              <a:lnSpc>
                <a:spcPts val="3920"/>
              </a:lnSpc>
              <a:defRPr sz="3600"/>
            </a:lvl1pPr>
          </a:lstStyle>
          <a:p>
            <a:r>
              <a:rPr lang="en-US" dirty="0"/>
              <a:t>Click to edit Master title style</a:t>
            </a:r>
          </a:p>
        </p:txBody>
      </p:sp>
      <p:cxnSp>
        <p:nvCxnSpPr>
          <p:cNvPr id="7" name="Straight Connector 6">
            <a:extLst>
              <a:ext uri="{FF2B5EF4-FFF2-40B4-BE49-F238E27FC236}">
                <a16:creationId xmlns:a16="http://schemas.microsoft.com/office/drawing/2014/main" id="{25A8507D-D3DD-B045-BAFA-E1AC2AFEE0C7}"/>
              </a:ext>
            </a:extLst>
          </p:cNvPr>
          <p:cNvCxnSpPr>
            <a:cxnSpLocks/>
          </p:cNvCxnSpPr>
          <p:nvPr userDrawn="1"/>
        </p:nvCxnSpPr>
        <p:spPr>
          <a:xfrm>
            <a:off x="-118533" y="6197600"/>
            <a:ext cx="10938933" cy="0"/>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pic>
        <p:nvPicPr>
          <p:cNvPr id="8" name="Picture 7" descr="A picture containing drawing&#10;&#10;Description automatically generated">
            <a:extLst>
              <a:ext uri="{FF2B5EF4-FFF2-40B4-BE49-F238E27FC236}">
                <a16:creationId xmlns:a16="http://schemas.microsoft.com/office/drawing/2014/main" id="{FECB3CF4-F50A-7A45-AFCF-21B81AAF21D8}"/>
              </a:ext>
            </a:extLst>
          </p:cNvPr>
          <p:cNvPicPr>
            <a:picLocks noChangeAspect="1"/>
          </p:cNvPicPr>
          <p:nvPr userDrawn="1"/>
        </p:nvPicPr>
        <p:blipFill>
          <a:blip r:embed="rId2"/>
          <a:stretch>
            <a:fillRect/>
          </a:stretch>
        </p:blipFill>
        <p:spPr>
          <a:xfrm>
            <a:off x="11072191" y="5790283"/>
            <a:ext cx="671637" cy="801934"/>
          </a:xfrm>
          <a:prstGeom prst="rect">
            <a:avLst/>
          </a:prstGeom>
        </p:spPr>
      </p:pic>
      <p:sp>
        <p:nvSpPr>
          <p:cNvPr id="11" name="Rectangle 10">
            <a:extLst>
              <a:ext uri="{FF2B5EF4-FFF2-40B4-BE49-F238E27FC236}">
                <a16:creationId xmlns:a16="http://schemas.microsoft.com/office/drawing/2014/main" id="{37A9C196-21A4-974E-BCB0-D3F8A3C339BB}"/>
              </a:ext>
            </a:extLst>
          </p:cNvPr>
          <p:cNvSpPr/>
          <p:nvPr userDrawn="1"/>
        </p:nvSpPr>
        <p:spPr>
          <a:xfrm>
            <a:off x="0" y="0"/>
            <a:ext cx="12192000" cy="453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ooter Placeholder 2">
            <a:extLst>
              <a:ext uri="{FF2B5EF4-FFF2-40B4-BE49-F238E27FC236}">
                <a16:creationId xmlns:a16="http://schemas.microsoft.com/office/drawing/2014/main" id="{B7B6652F-4198-B647-B46B-C1740A3FFFE7}"/>
              </a:ext>
            </a:extLst>
          </p:cNvPr>
          <p:cNvSpPr txBox="1">
            <a:spLocks/>
          </p:cNvSpPr>
          <p:nvPr userDrawn="1"/>
        </p:nvSpPr>
        <p:spPr>
          <a:xfrm>
            <a:off x="138626" y="115200"/>
            <a:ext cx="4409661" cy="365125"/>
          </a:xfrm>
          <a:prstGeom prst="rect">
            <a:avLst/>
          </a:prstGeom>
        </p:spPr>
        <p:txBody>
          <a:bodyPr/>
          <a:lstStyle>
            <a:defPPr>
              <a:defRPr lang="en-US"/>
            </a:defPPr>
            <a:lvl1pPr marL="0" algn="l" defTabSz="914400" rtl="0" eaLnBrk="1" latinLnBrk="0" hangingPunct="1">
              <a:defRPr sz="1800" kern="1200">
                <a:solidFill>
                  <a:schemeClr val="accent4"/>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rgbClr val="92D050"/>
                </a:solidFill>
              </a:rPr>
              <a:t>AGRO </a:t>
            </a:r>
            <a:r>
              <a:rPr lang="en-US" sz="1400" b="1" dirty="0"/>
              <a:t> </a:t>
            </a:r>
            <a:r>
              <a:rPr lang="en-US" sz="1400" dirty="0">
                <a:solidFill>
                  <a:schemeClr val="bg1"/>
                </a:solidFill>
              </a:rPr>
              <a:t>Chemistry for and from Agriculture</a:t>
            </a:r>
          </a:p>
        </p:txBody>
      </p:sp>
    </p:spTree>
    <p:extLst>
      <p:ext uri="{BB962C8B-B14F-4D97-AF65-F5344CB8AC3E}">
        <p14:creationId xmlns:p14="http://schemas.microsoft.com/office/powerpoint/2010/main" val="3070905580"/>
      </p:ext>
    </p:extLst>
  </p:cSld>
  <p:clrMapOvr>
    <a:masterClrMapping/>
  </p:clrMapOvr>
  <p:transition spd="slow" advClick="0">
    <p:pu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F75797A3-E777-B440-BD86-C2FB471D108C}"/>
              </a:ext>
            </a:extLst>
          </p:cNvPr>
          <p:cNvCxnSpPr>
            <a:cxnSpLocks/>
          </p:cNvCxnSpPr>
          <p:nvPr userDrawn="1"/>
        </p:nvCxnSpPr>
        <p:spPr>
          <a:xfrm>
            <a:off x="-118533" y="6197600"/>
            <a:ext cx="11071455" cy="0"/>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pic>
        <p:nvPicPr>
          <p:cNvPr id="3" name="Picture 2" descr="A picture containing drawing&#10;&#10;Description automatically generated">
            <a:extLst>
              <a:ext uri="{FF2B5EF4-FFF2-40B4-BE49-F238E27FC236}">
                <a16:creationId xmlns:a16="http://schemas.microsoft.com/office/drawing/2014/main" id="{58F70B1F-0A8D-FD46-ABA9-3E2F275D5CC2}"/>
              </a:ext>
            </a:extLst>
          </p:cNvPr>
          <p:cNvPicPr>
            <a:picLocks noChangeAspect="1"/>
          </p:cNvPicPr>
          <p:nvPr userDrawn="1"/>
        </p:nvPicPr>
        <p:blipFill>
          <a:blip r:embed="rId2"/>
          <a:stretch>
            <a:fillRect/>
          </a:stretch>
        </p:blipFill>
        <p:spPr>
          <a:xfrm>
            <a:off x="11072191" y="5790283"/>
            <a:ext cx="671637" cy="801934"/>
          </a:xfrm>
          <a:prstGeom prst="rect">
            <a:avLst/>
          </a:prstGeom>
        </p:spPr>
      </p:pic>
      <p:sp>
        <p:nvSpPr>
          <p:cNvPr id="7" name="Rectangle 6">
            <a:extLst>
              <a:ext uri="{FF2B5EF4-FFF2-40B4-BE49-F238E27FC236}">
                <a16:creationId xmlns:a16="http://schemas.microsoft.com/office/drawing/2014/main" id="{A825DACA-94F3-164F-A346-7EF49D005B24}"/>
              </a:ext>
            </a:extLst>
          </p:cNvPr>
          <p:cNvSpPr/>
          <p:nvPr userDrawn="1"/>
        </p:nvSpPr>
        <p:spPr>
          <a:xfrm>
            <a:off x="0" y="0"/>
            <a:ext cx="12192000" cy="453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2">
            <a:extLst>
              <a:ext uri="{FF2B5EF4-FFF2-40B4-BE49-F238E27FC236}">
                <a16:creationId xmlns:a16="http://schemas.microsoft.com/office/drawing/2014/main" id="{F65C95D8-8D82-4442-AB59-70D4FD12AD83}"/>
              </a:ext>
            </a:extLst>
          </p:cNvPr>
          <p:cNvSpPr txBox="1">
            <a:spLocks/>
          </p:cNvSpPr>
          <p:nvPr userDrawn="1"/>
        </p:nvSpPr>
        <p:spPr>
          <a:xfrm>
            <a:off x="138626" y="115200"/>
            <a:ext cx="4409661" cy="365125"/>
          </a:xfrm>
          <a:prstGeom prst="rect">
            <a:avLst/>
          </a:prstGeom>
        </p:spPr>
        <p:txBody>
          <a:bodyPr/>
          <a:lstStyle>
            <a:defPPr>
              <a:defRPr lang="en-US"/>
            </a:defPPr>
            <a:lvl1pPr marL="0" algn="l" defTabSz="914400" rtl="0" eaLnBrk="1" latinLnBrk="0" hangingPunct="1">
              <a:defRPr sz="1800" kern="1200">
                <a:solidFill>
                  <a:schemeClr val="accent4"/>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rgbClr val="92D050"/>
                </a:solidFill>
              </a:rPr>
              <a:t>AGRO </a:t>
            </a:r>
            <a:r>
              <a:rPr lang="en-US" sz="1400" b="1" dirty="0"/>
              <a:t> </a:t>
            </a:r>
            <a:r>
              <a:rPr lang="en-US" sz="1400" dirty="0">
                <a:solidFill>
                  <a:schemeClr val="bg1"/>
                </a:solidFill>
              </a:rPr>
              <a:t>Chemistry for and from Agriculture</a:t>
            </a:r>
          </a:p>
        </p:txBody>
      </p:sp>
    </p:spTree>
    <p:extLst>
      <p:ext uri="{BB962C8B-B14F-4D97-AF65-F5344CB8AC3E}">
        <p14:creationId xmlns:p14="http://schemas.microsoft.com/office/powerpoint/2010/main" val="3253151478"/>
      </p:ext>
    </p:extLst>
  </p:cSld>
  <p:clrMapOvr>
    <a:masterClrMapping/>
  </p:clrMapOvr>
  <p:transition spd="slow" advClick="0">
    <p:pu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90084181"/>
      </p:ext>
    </p:extLst>
  </p:cSld>
  <p:clrMapOvr>
    <a:masterClrMapping/>
  </p:clrMapOvr>
  <p:transition spd="slow" advClick="0">
    <p:pu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1_Blank">
    <p:bg>
      <p:bgPr>
        <a:solidFill>
          <a:schemeClr val="accent2"/>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E74D607-8C53-3D44-B4B1-517EDE8CEFDD}"/>
              </a:ext>
            </a:extLst>
          </p:cNvPr>
          <p:cNvSpPr>
            <a:spLocks noGrp="1"/>
          </p:cNvSpPr>
          <p:nvPr>
            <p:ph type="dt" sz="half" idx="10"/>
          </p:nvPr>
        </p:nvSpPr>
        <p:spPr/>
        <p:txBody>
          <a:bodyPr/>
          <a:lstStyle/>
          <a:p>
            <a:fld id="{4FF86BB6-A721-A941-84E9-83FB0E58626C}" type="datetime1">
              <a:rPr lang="en-US" smtClean="0"/>
              <a:t>8/17/2020</a:t>
            </a:fld>
            <a:endParaRPr lang="en-US"/>
          </a:p>
        </p:txBody>
      </p:sp>
      <p:sp>
        <p:nvSpPr>
          <p:cNvPr id="3" name="Footer Placeholder 2">
            <a:extLst>
              <a:ext uri="{FF2B5EF4-FFF2-40B4-BE49-F238E27FC236}">
                <a16:creationId xmlns:a16="http://schemas.microsoft.com/office/drawing/2014/main" id="{2E28F038-F143-9344-A0ED-CDDD4253AA85}"/>
              </a:ext>
            </a:extLst>
          </p:cNvPr>
          <p:cNvSpPr>
            <a:spLocks noGrp="1"/>
          </p:cNvSpPr>
          <p:nvPr>
            <p:ph type="ftr" sz="quarter" idx="11"/>
          </p:nvPr>
        </p:nvSpPr>
        <p:spPr/>
        <p:txBody>
          <a:bodyPr/>
          <a:lstStyle/>
          <a:p>
            <a:r>
              <a:rPr lang="en-US"/>
              <a:t>agrodiv.org</a:t>
            </a:r>
          </a:p>
        </p:txBody>
      </p:sp>
      <p:sp>
        <p:nvSpPr>
          <p:cNvPr id="4" name="Slide Number Placeholder 3">
            <a:extLst>
              <a:ext uri="{FF2B5EF4-FFF2-40B4-BE49-F238E27FC236}">
                <a16:creationId xmlns:a16="http://schemas.microsoft.com/office/drawing/2014/main" id="{EF2461E8-D170-484E-982C-3C48E51B96AE}"/>
              </a:ext>
            </a:extLst>
          </p:cNvPr>
          <p:cNvSpPr>
            <a:spLocks noGrp="1"/>
          </p:cNvSpPr>
          <p:nvPr>
            <p:ph type="sldNum" sz="quarter" idx="12"/>
          </p:nvPr>
        </p:nvSpPr>
        <p:spPr/>
        <p:txBody>
          <a:bodyPr/>
          <a:lstStyle/>
          <a:p>
            <a:fld id="{DC4147CE-409D-E54D-8A70-B904EA91CCB4}" type="slidenum">
              <a:rPr lang="en-US" smtClean="0"/>
              <a:t>‹#›</a:t>
            </a:fld>
            <a:endParaRPr lang="en-US"/>
          </a:p>
        </p:txBody>
      </p:sp>
    </p:spTree>
    <p:extLst>
      <p:ext uri="{BB962C8B-B14F-4D97-AF65-F5344CB8AC3E}">
        <p14:creationId xmlns:p14="http://schemas.microsoft.com/office/powerpoint/2010/main" val="2876391656"/>
      </p:ext>
    </p:extLst>
  </p:cSld>
  <p:clrMapOvr>
    <a:masterClrMapping/>
  </p:clrMapOvr>
  <p:transition spd="slow" advClick="0">
    <p:push/>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1758C0D-365E-AD49-B964-2B0A60FAB26B}"/>
              </a:ext>
            </a:extLst>
          </p:cNvPr>
          <p:cNvSpPr>
            <a:spLocks noGrp="1"/>
          </p:cNvSpPr>
          <p:nvPr>
            <p:ph type="title"/>
          </p:nvPr>
        </p:nvSpPr>
        <p:spPr>
          <a:xfrm>
            <a:off x="838200" y="588579"/>
            <a:ext cx="10515600" cy="111261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1AF10AF0-769D-A14F-9E5D-F7F637D0FF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185409-B56A-B84A-A1CB-9E0D444D80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BEBCE3-42BF-A146-831C-41F46FE20CB9}" type="datetime1">
              <a:rPr lang="en-US" smtClean="0"/>
              <a:t>8/17/2020</a:t>
            </a:fld>
            <a:endParaRPr lang="en-US"/>
          </a:p>
        </p:txBody>
      </p:sp>
      <p:sp>
        <p:nvSpPr>
          <p:cNvPr id="5" name="Footer Placeholder 4">
            <a:extLst>
              <a:ext uri="{FF2B5EF4-FFF2-40B4-BE49-F238E27FC236}">
                <a16:creationId xmlns:a16="http://schemas.microsoft.com/office/drawing/2014/main" id="{BC52FCB5-0AA4-7B4A-8569-ADA8B8E13C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agrodiv.org</a:t>
            </a:r>
          </a:p>
        </p:txBody>
      </p:sp>
      <p:sp>
        <p:nvSpPr>
          <p:cNvPr id="6" name="Slide Number Placeholder 5">
            <a:extLst>
              <a:ext uri="{FF2B5EF4-FFF2-40B4-BE49-F238E27FC236}">
                <a16:creationId xmlns:a16="http://schemas.microsoft.com/office/drawing/2014/main" id="{73228D4F-530A-1F40-BEFD-DA856950FEC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4147CE-409D-E54D-8A70-B904EA91CCB4}" type="slidenum">
              <a:rPr lang="en-US" smtClean="0"/>
              <a:t>‹#›</a:t>
            </a:fld>
            <a:endParaRPr lang="en-US"/>
          </a:p>
        </p:txBody>
      </p:sp>
    </p:spTree>
    <p:extLst>
      <p:ext uri="{BB962C8B-B14F-4D97-AF65-F5344CB8AC3E}">
        <p14:creationId xmlns:p14="http://schemas.microsoft.com/office/powerpoint/2010/main" val="9037664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8" r:id="rId3"/>
    <p:sldLayoutId id="2147483654" r:id="rId4"/>
    <p:sldLayoutId id="2147483655" r:id="rId5"/>
    <p:sldLayoutId id="2147483657" r:id="rId6"/>
    <p:sldLayoutId id="2147483656" r:id="rId7"/>
  </p:sldLayoutIdLst>
  <p:transition spd="slow" advClick="0">
    <p:push/>
  </p:transition>
  <p:hf sldNum="0" hdr="0" dt="0"/>
  <p:txStyles>
    <p:titleStyle>
      <a:lvl1pPr algn="l" defTabSz="914400" rtl="0" eaLnBrk="1" latinLnBrk="0" hangingPunct="1">
        <a:lnSpc>
          <a:spcPct val="90000"/>
        </a:lnSpc>
        <a:spcBef>
          <a:spcPct val="0"/>
        </a:spcBef>
        <a:buNone/>
        <a:defRPr sz="4400" kern="1200">
          <a:solidFill>
            <a:schemeClr val="accent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8" Type="http://schemas.openxmlformats.org/officeDocument/2006/relationships/hyperlink" Target="https://www.epa.gov/laws-regulations/summary-food-quality-protection-act" TargetMode="External"/><Relationship Id="rId13" Type="http://schemas.openxmlformats.org/officeDocument/2006/relationships/hyperlink" Target="https://www.ers.usda.gov/" TargetMode="External"/><Relationship Id="rId3" Type="http://schemas.openxmlformats.org/officeDocument/2006/relationships/slide" Target="slide3.xml"/><Relationship Id="rId7" Type="http://schemas.openxmlformats.org/officeDocument/2006/relationships/hyperlink" Target="https://en.wikipedia.org/wiki/Novartis" TargetMode="External"/><Relationship Id="rId12" Type="http://schemas.openxmlformats.org/officeDocument/2006/relationships/hyperlink" Target="https://en.wikipedia.org/wiki/Our_Stolen_Future" TargetMode="External"/><Relationship Id="rId17" Type="http://schemas.openxmlformats.org/officeDocument/2006/relationships/hyperlink" Target="https://ec.europa.eu/food/sites/food/files/plant/docs/pesticides_mrl_guidelines_wrkdoc12.pdf" TargetMode="External"/><Relationship Id="rId2" Type="http://schemas.openxmlformats.org/officeDocument/2006/relationships/notesSlide" Target="../notesSlides/notesSlide7.xml"/><Relationship Id="rId16" Type="http://schemas.openxmlformats.org/officeDocument/2006/relationships/hyperlink" Target="https://en.wikipedia.org/wiki/Syngenta" TargetMode="External"/><Relationship Id="rId1" Type="http://schemas.openxmlformats.org/officeDocument/2006/relationships/slideLayout" Target="../slideLayouts/slideLayout5.xml"/><Relationship Id="rId6" Type="http://schemas.openxmlformats.org/officeDocument/2006/relationships/hyperlink" Target="https://pubs.acs.org/doi/pdf/10.1021/jf0115286" TargetMode="External"/><Relationship Id="rId11" Type="http://schemas.openxmlformats.org/officeDocument/2006/relationships/hyperlink" Target="https://beyondpesticides.org/programs/genetic-engineering/herbicide-tolerance" TargetMode="External"/><Relationship Id="rId5" Type="http://schemas.openxmlformats.org/officeDocument/2006/relationships/hyperlink" Target="https://www.epa.gov/pesticide-advisory-committees-and-regulatory-partners/pesticide-program-dialogue-committee-ppdc" TargetMode="External"/><Relationship Id="rId15" Type="http://schemas.openxmlformats.org/officeDocument/2006/relationships/hyperlink" Target="http://www.epa.gov/greenchemistry/presidential-green-chemistry-challenge-1998-designing-greener-chemicals-award" TargetMode="External"/><Relationship Id="rId10" Type="http://schemas.openxmlformats.org/officeDocument/2006/relationships/hyperlink" Target="https://www.epa.gov/test-guidelines-pesticides-and-toxic-substances/series-860-residue-chemistry-test-guidelines" TargetMode="External"/><Relationship Id="rId4" Type="http://schemas.openxmlformats.org/officeDocument/2006/relationships/hyperlink" Target="https://www.healthline.com/nutrition/dirty-dozen-foods" TargetMode="External"/><Relationship Id="rId9" Type="http://schemas.openxmlformats.org/officeDocument/2006/relationships/hyperlink" Target="https://en.wikipedia.org/wiki/Food_Quality_Protection_Act" TargetMode="External"/><Relationship Id="rId14" Type="http://schemas.openxmlformats.org/officeDocument/2006/relationships/hyperlink" Target="https://www.epa.gov/endocrine-disruption/endocrine-disruptor-screening-program-timeline"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www.croplife.com/management/75-years-of-advocacy/" TargetMode="External"/><Relationship Id="rId13" Type="http://schemas.openxmlformats.org/officeDocument/2006/relationships/hyperlink" Target="https://www.epa.gov/pria-fees/pria-overview-and-history" TargetMode="External"/><Relationship Id="rId3" Type="http://schemas.openxmlformats.org/officeDocument/2006/relationships/slide" Target="slide3.xml"/><Relationship Id="rId7" Type="http://schemas.openxmlformats.org/officeDocument/2006/relationships/hyperlink" Target="https://www.quechers.com/" TargetMode="External"/><Relationship Id="rId12" Type="http://schemas.openxmlformats.org/officeDocument/2006/relationships/hyperlink" Target="https://www.cabi.org/agbiotechnet/news/2886" TargetMode="External"/><Relationship Id="rId2" Type="http://schemas.openxmlformats.org/officeDocument/2006/relationships/notesSlide" Target="../notesSlides/notesSlide8.xml"/><Relationship Id="rId16" Type="http://schemas.openxmlformats.org/officeDocument/2006/relationships/hyperlink" Target="https://www.epa.gov/endocrine-disruption/endocrine-disruptor-screening-program-timeline" TargetMode="External"/><Relationship Id="rId1" Type="http://schemas.openxmlformats.org/officeDocument/2006/relationships/slideLayout" Target="../slideLayouts/slideLayout5.xml"/><Relationship Id="rId6" Type="http://schemas.openxmlformats.org/officeDocument/2006/relationships/hyperlink" Target="https://pubs.acs.org/doi/pdf/10.1021/jf0115286" TargetMode="External"/><Relationship Id="rId11" Type="http://schemas.openxmlformats.org/officeDocument/2006/relationships/hyperlink" Target="https://www.epa.gov/sites/production/files/2014-11/documents/frmwrk_cum_risk_assmnt.pdf" TargetMode="External"/><Relationship Id="rId5" Type="http://schemas.openxmlformats.org/officeDocument/2006/relationships/hyperlink" Target="https://ec.europa.eu/food/sites/food/files/plant/docs/pesticides_mrl_guidelines_wrkdoc12.pdf" TargetMode="External"/><Relationship Id="rId15" Type="http://schemas.openxmlformats.org/officeDocument/2006/relationships/hyperlink" Target="https://link.springer.com/article/10.1007/s10337-018-3670-6" TargetMode="External"/><Relationship Id="rId10" Type="http://schemas.openxmlformats.org/officeDocument/2006/relationships/hyperlink" Target="https://pubs.acs.org/isbn/9780841238817" TargetMode="External"/><Relationship Id="rId4" Type="http://schemas.openxmlformats.org/officeDocument/2006/relationships/hyperlink" Target="https://en.wikipedia.org/wiki/Syngenta" TargetMode="External"/><Relationship Id="rId9" Type="http://schemas.openxmlformats.org/officeDocument/2006/relationships/hyperlink" Target="https://pubs.rsc.org/en/content/articlehtml/2002/po/b205176c" TargetMode="External"/><Relationship Id="rId14" Type="http://schemas.openxmlformats.org/officeDocument/2006/relationships/hyperlink" Target="https://www.invasivespeciesinfo.gov/profile/soybean-rust"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apvma.gov.au/sites/default/files/publication/13651-prs-chlorantraniliprole.pdf" TargetMode="External"/><Relationship Id="rId3" Type="http://schemas.openxmlformats.org/officeDocument/2006/relationships/slide" Target="slide3.xml"/><Relationship Id="rId7" Type="http://schemas.openxmlformats.org/officeDocument/2006/relationships/hyperlink" Target="https://www.chemeurope.com/en/news/74788/syngenta-and-the-royal-society-of-chemistry-launch-african-science-initiative.html" TargetMode="External"/><Relationship Id="rId2" Type="http://schemas.openxmlformats.org/officeDocument/2006/relationships/notesSlide" Target="../notesSlides/notesSlide9.xml"/><Relationship Id="rId1" Type="http://schemas.openxmlformats.org/officeDocument/2006/relationships/slideLayout" Target="../slideLayouts/slideLayout5.xml"/><Relationship Id="rId6" Type="http://schemas.openxmlformats.org/officeDocument/2006/relationships/hyperlink" Target="https://www.nap.edu/catalog/11970/toxicity-testing-in-the-21st-century-a-vision-and-a" TargetMode="External"/><Relationship Id="rId5" Type="http://schemas.openxmlformats.org/officeDocument/2006/relationships/hyperlink" Target="https://www.ers.usda.gov/webdocs/publications/45108/39359_err152.pdf" TargetMode="External"/><Relationship Id="rId4" Type="http://schemas.openxmlformats.org/officeDocument/2006/relationships/hyperlink" Target="https://www.epa.gov/endocrine-disruption/endocrine-disruptor-screening-program-timeline" TargetMode="External"/><Relationship Id="rId9" Type="http://schemas.openxmlformats.org/officeDocument/2006/relationships/hyperlink" Target="https://farmingfirst.org/"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www.epa.gov/pesticide-science-and-assessing-pesticide-risks/environmental-chemistry-methods-guidance-pesticides" TargetMode="External"/><Relationship Id="rId13" Type="http://schemas.openxmlformats.org/officeDocument/2006/relationships/hyperlink" Target="https://croplife.org/news/tweet-these-5-great-biotech-stats/" TargetMode="External"/><Relationship Id="rId3" Type="http://schemas.openxmlformats.org/officeDocument/2006/relationships/slide" Target="slide3.xml"/><Relationship Id="rId7" Type="http://schemas.openxmlformats.org/officeDocument/2006/relationships/hyperlink" Target="https://www.agrodiv.org/awards/acs-award-for-innovation-in-chemistry-of-agriculture/" TargetMode="External"/><Relationship Id="rId12" Type="http://schemas.openxmlformats.org/officeDocument/2006/relationships/hyperlink" Target="http://www.degruyter.com/view/journals/ci/37/2/article-p27.xml" TargetMode="External"/><Relationship Id="rId2" Type="http://schemas.openxmlformats.org/officeDocument/2006/relationships/notesSlide" Target="../notesSlides/notesSlide10.xml"/><Relationship Id="rId1" Type="http://schemas.openxmlformats.org/officeDocument/2006/relationships/slideLayout" Target="../slideLayouts/slideLayout5.xml"/><Relationship Id="rId6" Type="http://schemas.openxmlformats.org/officeDocument/2006/relationships/hyperlink" Target="https://www.prnewswire.com/news-releases/syngenta-to-expand-presence-in-africa-contributing-to-the-transformation-of-agriculture-152006305.html" TargetMode="External"/><Relationship Id="rId11" Type="http://schemas.openxmlformats.org/officeDocument/2006/relationships/hyperlink" Target="https://agriculture.basf.com/global/en/page/our-history.html" TargetMode="External"/><Relationship Id="rId5" Type="http://schemas.openxmlformats.org/officeDocument/2006/relationships/hyperlink" Target="https://doi.org/10.1021/ac962079p" TargetMode="External"/><Relationship Id="rId15" Type="http://schemas.openxmlformats.org/officeDocument/2006/relationships/hyperlink" Target="http://www.pollinatorresearchtaskforce.com/" TargetMode="External"/><Relationship Id="rId10" Type="http://schemas.openxmlformats.org/officeDocument/2006/relationships/hyperlink" Target="https://croplife.org/wp-content/uploads/pdf_files/Global-Adoption-of-Plant-Biotechnology.pdf" TargetMode="External"/><Relationship Id="rId4" Type="http://schemas.openxmlformats.org/officeDocument/2006/relationships/hyperlink" Target="https://www.ers.usda.gov/Data-products/organic-production.aspx" TargetMode="External"/><Relationship Id="rId9" Type="http://schemas.openxmlformats.org/officeDocument/2006/relationships/hyperlink" Target="https://www.invasivespeciesinfo.gov/profile/citrus-greening" TargetMode="External"/><Relationship Id="rId14" Type="http://schemas.openxmlformats.org/officeDocument/2006/relationships/hyperlink" Target="https://www.epa.gov/endocrine-disruption/endocrine-disruptor-screening-program-timeline"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www.agrodiv.org/about-us/strategic-plan/" TargetMode="External"/><Relationship Id="rId13" Type="http://schemas.openxmlformats.org/officeDocument/2006/relationships/hyperlink" Target="https://en.wikipedia.org/wiki/Monsanto" TargetMode="External"/><Relationship Id="rId18" Type="http://schemas.openxmlformats.org/officeDocument/2006/relationships/hyperlink" Target="http://www.agrodiv.org/" TargetMode="External"/><Relationship Id="rId3" Type="http://schemas.openxmlformats.org/officeDocument/2006/relationships/slide" Target="slide3.xml"/><Relationship Id="rId7" Type="http://schemas.openxmlformats.org/officeDocument/2006/relationships/hyperlink" Target="https://www.regulations.gov/document?D=EPA-HQ-OPP-2015-0422-0019" TargetMode="External"/><Relationship Id="rId12" Type="http://schemas.openxmlformats.org/officeDocument/2006/relationships/hyperlink" Target="https://www.invasivespeciesinfo.gov/profile/citrus-greening" TargetMode="External"/><Relationship Id="rId17" Type="http://schemas.openxmlformats.org/officeDocument/2006/relationships/hyperlink" Target="https://www.epa.gov/research/epa-new-approach-methods-efforts-reduce-use-animals-chemical-testing" TargetMode="External"/><Relationship Id="rId2" Type="http://schemas.openxmlformats.org/officeDocument/2006/relationships/notesSlide" Target="../notesSlides/notesSlide11.xml"/><Relationship Id="rId16" Type="http://schemas.openxmlformats.org/officeDocument/2006/relationships/hyperlink" Target="http://www.corteva.com/resources/media-center/corteva-separates-from-dowdupont-to-form-leading-independent-global-pure-play-agriculture-company.html" TargetMode="External"/><Relationship Id="rId20" Type="http://schemas.openxmlformats.org/officeDocument/2006/relationships/hyperlink" Target="https://www.agrodiv.org/agro-50th-anniversary-celebration/" TargetMode="External"/><Relationship Id="rId1" Type="http://schemas.openxmlformats.org/officeDocument/2006/relationships/slideLayout" Target="../slideLayouts/slideLayout5.xml"/><Relationship Id="rId6" Type="http://schemas.openxmlformats.org/officeDocument/2006/relationships/hyperlink" Target="https://www.farmonline.com.au/story/6800006/giant-agchem-name-syngenta-gets-bigger-adama-and-china-business-absorbed/" TargetMode="External"/><Relationship Id="rId11" Type="http://schemas.openxmlformats.org/officeDocument/2006/relationships/hyperlink" Target="https://www.croplife.com/editorial/the-top-10-crop-protection-companies-post-mega-mergers/" TargetMode="External"/><Relationship Id="rId5" Type="http://schemas.openxmlformats.org/officeDocument/2006/relationships/hyperlink" Target="https://www.epa.gov/endocrine-disruption/endocrine-disruptor-screening-program-timeline" TargetMode="External"/><Relationship Id="rId15" Type="http://schemas.openxmlformats.org/officeDocument/2006/relationships/hyperlink" Target="https://organic.ams.usda.gov/Integrity/Reports/OperationAcreageReport.aspx" TargetMode="External"/><Relationship Id="rId10" Type="http://schemas.openxmlformats.org/officeDocument/2006/relationships/hyperlink" Target="http://www.fmc.com/news" TargetMode="External"/><Relationship Id="rId19" Type="http://schemas.openxmlformats.org/officeDocument/2006/relationships/hyperlink" Target="https://pubs.acs.org/series/symposium?seriesCode=symposium&amp;sortBy=DOI_desc&amp;startPage=0&amp;tabActivePane=division&amp;sponsor=agro" TargetMode="External"/><Relationship Id="rId4" Type="http://schemas.openxmlformats.org/officeDocument/2006/relationships/hyperlink" Target="http://www.pollinatorresearchtaskforce.com/" TargetMode="External"/><Relationship Id="rId9" Type="http://schemas.openxmlformats.org/officeDocument/2006/relationships/hyperlink" Target="https://fmccorp.gcs-web.com/news-releases/news-release-details/fmc-corporation-announces-acquisition-significant-portion" TargetMode="External"/><Relationship Id="rId14" Type="http://schemas.openxmlformats.org/officeDocument/2006/relationships/hyperlink" Target="https://www.agdaily.com/news/usda-fda-debunk-dirty-dozen-fruit-vegetable/"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agrodiv.org/agro-50th-anniversary-celebration/"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slide" Target="slide3.xml"/><Relationship Id="rId4" Type="http://schemas.openxmlformats.org/officeDocument/2006/relationships/hyperlink" Target="https://www.agrodiv.org/agro-50th-anniversary-celebration/%20or%20contacting%20Cheryl%20Cleveland,%20Amy%20Ritter%20or%20Teresa%20Wehner%20with%20input.%0b"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agrodiv.org/agro-50th-anniversary-celebration/"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13.xml"/><Relationship Id="rId7" Type="http://schemas.openxmlformats.org/officeDocument/2006/relationships/slide" Target="slide9.xml"/><Relationship Id="rId12" Type="http://schemas.openxmlformats.org/officeDocument/2006/relationships/slide" Target="slide4.xml"/><Relationship Id="rId2" Type="http://schemas.openxmlformats.org/officeDocument/2006/relationships/slide" Target="slide14.xml"/><Relationship Id="rId1" Type="http://schemas.openxmlformats.org/officeDocument/2006/relationships/slideLayout" Target="../slideLayouts/slideLayout2.xml"/><Relationship Id="rId6" Type="http://schemas.openxmlformats.org/officeDocument/2006/relationships/slide" Target="slide10.xml"/><Relationship Id="rId11" Type="http://schemas.openxmlformats.org/officeDocument/2006/relationships/slide" Target="slide5.xml"/><Relationship Id="rId5" Type="http://schemas.openxmlformats.org/officeDocument/2006/relationships/slide" Target="slide11.xml"/><Relationship Id="rId10" Type="http://schemas.openxmlformats.org/officeDocument/2006/relationships/slide" Target="slide6.xml"/><Relationship Id="rId4" Type="http://schemas.openxmlformats.org/officeDocument/2006/relationships/slide" Target="slide12.xml"/><Relationship Id="rId9" Type="http://schemas.openxmlformats.org/officeDocument/2006/relationships/slide" Target="slide7.xml"/></Relationships>
</file>

<file path=ppt/slides/_rels/slide4.xml.rels><?xml version="1.0" encoding="UTF-8" standalone="yes"?>
<Relationships xmlns="http://schemas.openxmlformats.org/package/2006/relationships"><Relationship Id="rId8" Type="http://schemas.openxmlformats.org/officeDocument/2006/relationships/hyperlink" Target="http://www.epa.gov/history/origins-epa" TargetMode="External"/><Relationship Id="rId13" Type="http://schemas.openxmlformats.org/officeDocument/2006/relationships/hyperlink" Target="https://www.springer.com/gp/book/9781468440003" TargetMode="External"/><Relationship Id="rId18" Type="http://schemas.openxmlformats.org/officeDocument/2006/relationships/hyperlink" Target="https://dx.doi.org/10.1584%2Fjpestics.D19-102" TargetMode="External"/><Relationship Id="rId3" Type="http://schemas.openxmlformats.org/officeDocument/2006/relationships/slide" Target="slide3.xml"/><Relationship Id="rId21" Type="http://schemas.openxmlformats.org/officeDocument/2006/relationships/hyperlink" Target="https://www.epa.gov/sites/production/files/documents/rmpp_6thed_ch5_organophosphates.pdf" TargetMode="External"/><Relationship Id="rId7" Type="http://schemas.openxmlformats.org/officeDocument/2006/relationships/hyperlink" Target="https://www.britannica.com/topic/Ciba-Geigy-AG" TargetMode="External"/><Relationship Id="rId12" Type="http://schemas.openxmlformats.org/officeDocument/2006/relationships/hyperlink" Target="https://www.fda.gov/about-fda/fda-basics/when-and-why-was-fda-formed" TargetMode="External"/><Relationship Id="rId17" Type="http://schemas.openxmlformats.org/officeDocument/2006/relationships/hyperlink" Target="https://www.ncbi.nlm.nih.gov/pmc/articles/PMC6861428/" TargetMode="External"/><Relationship Id="rId2" Type="http://schemas.openxmlformats.org/officeDocument/2006/relationships/notesSlide" Target="../notesSlides/notesSlide1.xml"/><Relationship Id="rId16" Type="http://schemas.openxmlformats.org/officeDocument/2006/relationships/hyperlink" Target="https://www.fishersci.com/us/en/scientific-products/publications/lab-reporter/2016/issue-4/the-evolution-chemical-pesticides.html#:~:text=Pest%20control%2C%20which%20had%20begun,the%20form%20of%20organochloride%20compounds" TargetMode="External"/><Relationship Id="rId20" Type="http://schemas.openxmlformats.org/officeDocument/2006/relationships/hyperlink" Target="https://www.google.com/books/edition/The_Triazine_Herbicides/ZD2_PRR_f1IC?hl=en&amp;gbpv=1&amp;printsec=frontcover" TargetMode="External"/><Relationship Id="rId1" Type="http://schemas.openxmlformats.org/officeDocument/2006/relationships/slideLayout" Target="../slideLayouts/slideLayout5.xml"/><Relationship Id="rId6" Type="http://schemas.openxmlformats.org/officeDocument/2006/relationships/hyperlink" Target="https://www.sandoz.com/about-us/who-we-are/sandoz-brand" TargetMode="External"/><Relationship Id="rId11" Type="http://schemas.openxmlformats.org/officeDocument/2006/relationships/hyperlink" Target="https://agriculture.basf.com/global/en/page/our-history.html" TargetMode="External"/><Relationship Id="rId5" Type="http://schemas.openxmlformats.org/officeDocument/2006/relationships/hyperlink" Target="https://www.avma.org/News/JAVMANews/Pages/110101a.aspx" TargetMode="External"/><Relationship Id="rId15" Type="http://schemas.openxmlformats.org/officeDocument/2006/relationships/hyperlink" Target="https://www.plantmanagementnetwork.org/pub/php/review/2008/milestones/" TargetMode="External"/><Relationship Id="rId23" Type="http://schemas.openxmlformats.org/officeDocument/2006/relationships/hyperlink" Target="http://npic.orst.edu/factsheets/btgen.html" TargetMode="External"/><Relationship Id="rId10" Type="http://schemas.openxmlformats.org/officeDocument/2006/relationships/hyperlink" Target="https://www.passporthealthusa.com/2015/08/louis-pasteur-anthrax-and-rabies/" TargetMode="External"/><Relationship Id="rId19" Type="http://schemas.openxmlformats.org/officeDocument/2006/relationships/hyperlink" Target="https://pubs.acs.org/doi/pdf/10.1021/jf0115286" TargetMode="External"/><Relationship Id="rId4" Type="http://schemas.openxmlformats.org/officeDocument/2006/relationships/hyperlink" Target="http://www.fundinguniverse.com/company-histories/ciba-geigy-ltd-history/" TargetMode="External"/><Relationship Id="rId9" Type="http://schemas.openxmlformats.org/officeDocument/2006/relationships/hyperlink" Target="https://www.usda.gov/our-agency/about-usda" TargetMode="External"/><Relationship Id="rId14" Type="http://schemas.openxmlformats.org/officeDocument/2006/relationships/hyperlink" Target="https://en.wikipedia.org/wiki/DDT" TargetMode="External"/><Relationship Id="rId22" Type="http://schemas.openxmlformats.org/officeDocument/2006/relationships/hyperlink" Target="https://en.wikipedia.org/wiki/Paraquat"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archive.epa.gov/epa/aboutepa/ddt-ban-takes-effect.html" TargetMode="External"/><Relationship Id="rId13" Type="http://schemas.openxmlformats.org/officeDocument/2006/relationships/hyperlink" Target="https://books.google.com/books?id=zTP1MFJw8CsC&amp;dq=1974+merger+of+ciba+and+geigy" TargetMode="External"/><Relationship Id="rId3" Type="http://schemas.openxmlformats.org/officeDocument/2006/relationships/slide" Target="slide3.xml"/><Relationship Id="rId7" Type="http://schemas.openxmlformats.org/officeDocument/2006/relationships/hyperlink" Target="https://doi.org/10.1016/B0-12-226770-2/06701-6" TargetMode="External"/><Relationship Id="rId12" Type="http://schemas.openxmlformats.org/officeDocument/2006/relationships/hyperlink" Target="https://www.ers.usda.gov/Data-products/organic-production.aspx" TargetMode="External"/><Relationship Id="rId2" Type="http://schemas.openxmlformats.org/officeDocument/2006/relationships/notesSlide" Target="../notesSlides/notesSlide2.xml"/><Relationship Id="rId16" Type="http://schemas.openxmlformats.org/officeDocument/2006/relationships/hyperlink" Target="https://www.stanfordchem.com/what-are-sulfonylureas-herbicides.html" TargetMode="External"/><Relationship Id="rId1" Type="http://schemas.openxmlformats.org/officeDocument/2006/relationships/slideLayout" Target="../slideLayouts/slideLayout5.xml"/><Relationship Id="rId6" Type="http://schemas.openxmlformats.org/officeDocument/2006/relationships/hyperlink" Target="http://www.epa.gov/history/origins-epa" TargetMode="External"/><Relationship Id="rId11" Type="http://schemas.openxmlformats.org/officeDocument/2006/relationships/hyperlink" Target="http://agcensus.mannlib.cornell.edu/AgCensus/getVolumeTwoPart.do?volnum=2&amp;year=1974&amp;part_id=260&amp;number=4&amp;title=Farm%20Expenditures,%20Labor,%20Equipment%20and%20Facilities,%20Chemicals" TargetMode="External"/><Relationship Id="rId5" Type="http://schemas.openxmlformats.org/officeDocument/2006/relationships/hyperlink" Target="https://pubs.acs.org/doi/pdf/10.1021/jf0115286" TargetMode="External"/><Relationship Id="rId15" Type="http://schemas.openxmlformats.org/officeDocument/2006/relationships/hyperlink" Target="https://www.researchgate.net/publication/242269315_History_of_gas_chromatography#:~:text=Modern%20gas%20chromatography%20(GC)%20was,analytical%20techniques%20in%20modern%20chemistry" TargetMode="External"/><Relationship Id="rId10" Type="http://schemas.openxmlformats.org/officeDocument/2006/relationships/hyperlink" Target="http://www.fws.gov/international/laws-treaties-agreements/us-conservation-laws/endangered-species-act.html" TargetMode="External"/><Relationship Id="rId4" Type="http://schemas.openxmlformats.org/officeDocument/2006/relationships/hyperlink" Target="https://www.plantmanagementnetwork.org/pub/php/review/2008/milestones/" TargetMode="External"/><Relationship Id="rId9" Type="http://schemas.openxmlformats.org/officeDocument/2006/relationships/hyperlink" Target="https://www.epa.gov/laws-regulations/summary-clean-water-act" TargetMode="External"/><Relationship Id="rId14" Type="http://schemas.openxmlformats.org/officeDocument/2006/relationships/hyperlink" Target="https://www.epa.gov/ingredients-used-pesticide-products/glyphosate"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www.nrcs.usda.gov/wps/portal/nrcs/main/national/technical/nra/rca/" TargetMode="External"/><Relationship Id="rId13" Type="http://schemas.openxmlformats.org/officeDocument/2006/relationships/hyperlink" Target="https://www.ncbi.nlm.nih.gov/pmc/articles/PMC2619113/pdf/632.pdf" TargetMode="External"/><Relationship Id="rId3" Type="http://schemas.openxmlformats.org/officeDocument/2006/relationships/slide" Target="slide3.xml"/><Relationship Id="rId7" Type="http://schemas.openxmlformats.org/officeDocument/2006/relationships/hyperlink" Target="https://pubs.acs.org/doi/pdf/10.1021/jf0115286" TargetMode="External"/><Relationship Id="rId12" Type="http://schemas.openxmlformats.org/officeDocument/2006/relationships/hyperlink" Target="https://www.fda.gov/media/75866/download" TargetMode="External"/><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hyperlink" Target="https://www.acs.org/content/acs/en/about/history.html" TargetMode="External"/><Relationship Id="rId11" Type="http://schemas.openxmlformats.org/officeDocument/2006/relationships/hyperlink" Target="https://analyteguru.com/life-begins-at-40-a-brief-history-of-lc-msms/" TargetMode="External"/><Relationship Id="rId5" Type="http://schemas.openxmlformats.org/officeDocument/2006/relationships/hyperlink" Target="https://www.researchgate.net/publication/242269315_History_of_gas_chromatography#:~:text=Modern%20gas%20chromatography%20(GC)%20was,analytical%20techniques%20in%20modern%20chemistry" TargetMode="External"/><Relationship Id="rId10" Type="http://schemas.openxmlformats.org/officeDocument/2006/relationships/hyperlink" Target="https://books.google.com/books?id=S9LyCAAAQBAJ&amp;pg=PA79&amp;lpg=PA79&amp;dq=Ciba-" TargetMode="External"/><Relationship Id="rId4" Type="http://schemas.openxmlformats.org/officeDocument/2006/relationships/hyperlink" Target="https://www.stanfordchem.com/what-are-sulfonylureas-herbicides.html" TargetMode="External"/><Relationship Id="rId9" Type="http://schemas.openxmlformats.org/officeDocument/2006/relationships/hyperlink" Target="http://www.plantphysiol.org/content/166/3/1090"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www.fsa.usda.gov/programs-and-services/conservation-programs/conservation-reserve-program/" TargetMode="External"/><Relationship Id="rId3" Type="http://schemas.openxmlformats.org/officeDocument/2006/relationships/slide" Target="slide3.xml"/><Relationship Id="rId7" Type="http://schemas.openxmlformats.org/officeDocument/2006/relationships/hyperlink" Target="https://www.sciencedirect.com/science/article/abs/pii/1381141X9500024K?via%3Dihub" TargetMode="External"/><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hyperlink" Target="https://pubs.acs.org/doi/abs/10.1021/bk-1991-0443.ch002" TargetMode="External"/><Relationship Id="rId5" Type="http://schemas.openxmlformats.org/officeDocument/2006/relationships/hyperlink" Target="https://www.nobelprize.org/" TargetMode="External"/><Relationship Id="rId4" Type="http://schemas.openxmlformats.org/officeDocument/2006/relationships/hyperlink" Target="https://pubs.acs.org/doi/pdf/10.1021/jf0115286"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www.toxicology.org/groups/ss/rsess/doc/2017SOTWebinar_with_notesRSESS_Seaton.pdf" TargetMode="External"/><Relationship Id="rId3" Type="http://schemas.openxmlformats.org/officeDocument/2006/relationships/slide" Target="slide3.xml"/><Relationship Id="rId7" Type="http://schemas.openxmlformats.org/officeDocument/2006/relationships/hyperlink" Target="https://www.epa.gov/expobox/about-exposure-factors-handbook" TargetMode="External"/><Relationship Id="rId2" Type="http://schemas.openxmlformats.org/officeDocument/2006/relationships/notesSlide" Target="../notesSlides/notesSlide5.xml"/><Relationship Id="rId1" Type="http://schemas.openxmlformats.org/officeDocument/2006/relationships/slideLayout" Target="../slideLayouts/slideLayout5.xml"/><Relationship Id="rId6" Type="http://schemas.openxmlformats.org/officeDocument/2006/relationships/hyperlink" Target="https://www.bing.com/search?q=introduction+of+neonicatinoids&amp;FORM=EDGENA&amp;refig=fc04bb81b5384319a08b8ace469b7794" TargetMode="External"/><Relationship Id="rId11" Type="http://schemas.openxmlformats.org/officeDocument/2006/relationships/hyperlink" Target="https://www.fsa.usda.gov/programs-and-services/conservation-programs/conservation-reserve-program/" TargetMode="External"/><Relationship Id="rId5" Type="http://schemas.openxmlformats.org/officeDocument/2006/relationships/hyperlink" Target="https://uscode.house.gov/view.xhtml?req=granuleid%3AUSC-prelim-title7-chapter94&amp;saved=%7CZ3JhbnVsZWlkOlVTQy1wcmVsaW0tdGl0bGU3LWNoYXB0ZXI5NC1mcm9udA%3D%3D%7C%7C%7C0%7Cfalse%7Cprelim&amp;edition=prelim" TargetMode="External"/><Relationship Id="rId10" Type="http://schemas.openxmlformats.org/officeDocument/2006/relationships/hyperlink" Target="https://archive.epa.gov/epa/aboutepa/epa-history-fifra-amendments-1988.html" TargetMode="External"/><Relationship Id="rId4" Type="http://schemas.openxmlformats.org/officeDocument/2006/relationships/hyperlink" Target="https://pubs.acs.org/doi/pdf/10.1021/jf0115286" TargetMode="External"/><Relationship Id="rId9" Type="http://schemas.openxmlformats.org/officeDocument/2006/relationships/hyperlink" Target="http://courses.washington.edu/alisonta/pbaf590/pdf/Rosen_Alar.pdf"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www.ers.usda.gov/Data-products/organic-production.aspx" TargetMode="External"/><Relationship Id="rId13" Type="http://schemas.openxmlformats.org/officeDocument/2006/relationships/hyperlink" Target="https://www.epa.gov/pesticide-advisory-committees-and-regulatory-partners/pesticide-program-dialogue-committee-ppdc" TargetMode="External"/><Relationship Id="rId3" Type="http://schemas.openxmlformats.org/officeDocument/2006/relationships/slide" Target="slide3.xml"/><Relationship Id="rId7" Type="http://schemas.openxmlformats.org/officeDocument/2006/relationships/hyperlink" Target="https://www.cdpr.ca.gov/docs/pressrls/dprguide/appendix_c.pdf" TargetMode="External"/><Relationship Id="rId12" Type="http://schemas.openxmlformats.org/officeDocument/2006/relationships/hyperlink" Target="https://www.healthline.com/nutrition/dirty-dozen-foods" TargetMode="External"/><Relationship Id="rId2" Type="http://schemas.openxmlformats.org/officeDocument/2006/relationships/notesSlide" Target="../notesSlides/notesSlide6.xml"/><Relationship Id="rId1" Type="http://schemas.openxmlformats.org/officeDocument/2006/relationships/slideLayout" Target="../slideLayouts/slideLayout5.xml"/><Relationship Id="rId6" Type="http://schemas.openxmlformats.org/officeDocument/2006/relationships/hyperlink" Target="https://www.corteva.com/who-we-are/our-history.html" TargetMode="External"/><Relationship Id="rId11" Type="http://schemas.openxmlformats.org/officeDocument/2006/relationships/hyperlink" Target="http://www.epa.gov/pesticide-registration/reduced-risk-and-organophosphate-alternative-decisions-conventional" TargetMode="External"/><Relationship Id="rId5" Type="http://schemas.openxmlformats.org/officeDocument/2006/relationships/hyperlink" Target="https://uscode.house.gov/view.xhtml?req=granuleid%3AUSC-prelim-title7-chapter94&amp;saved=%7CZ3JhbnVsZWlkOlVTQy1wcmVsaW0tdGl0bGU3LWNoYXB0ZXI5NC1mcm9udA%3D%3D%7C%7C%7C0%7Cfalse%7Cprelim&amp;edition=prelim" TargetMode="External"/><Relationship Id="rId10" Type="http://schemas.openxmlformats.org/officeDocument/2006/relationships/hyperlink" Target="http://www.nap.edu/catalog/2126/pesticides-in-the-diets-of-infants-and-children" TargetMode="External"/><Relationship Id="rId4" Type="http://schemas.openxmlformats.org/officeDocument/2006/relationships/hyperlink" Target="https://www.bing.com/search?q=introduction+of+neonicatinoids&amp;FORM=EDGENA&amp;refig=fc04bb81b5384319a08b8ace469b7794" TargetMode="External"/><Relationship Id="rId9" Type="http://schemas.openxmlformats.org/officeDocument/2006/relationships/hyperlink" Target="https://pubs.acs.org/doi/pdf/10.1021/jf0115286"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75459C9-8582-42EF-962D-C7F5D2072B09}"/>
              </a:ext>
            </a:extLst>
          </p:cNvPr>
          <p:cNvPicPr>
            <a:picLocks noChangeAspect="1"/>
          </p:cNvPicPr>
          <p:nvPr/>
        </p:nvPicPr>
        <p:blipFill>
          <a:blip r:embed="rId2"/>
          <a:stretch>
            <a:fillRect/>
          </a:stretch>
        </p:blipFill>
        <p:spPr>
          <a:xfrm>
            <a:off x="-4588" y="-23813"/>
            <a:ext cx="12192000" cy="6881813"/>
          </a:xfrm>
          <a:prstGeom prst="rect">
            <a:avLst/>
          </a:prstGeom>
        </p:spPr>
      </p:pic>
      <p:pic>
        <p:nvPicPr>
          <p:cNvPr id="7" name="Picture 6" descr="A close up of a sign&#10;&#10;Description automatically generated">
            <a:extLst>
              <a:ext uri="{FF2B5EF4-FFF2-40B4-BE49-F238E27FC236}">
                <a16:creationId xmlns:a16="http://schemas.microsoft.com/office/drawing/2014/main" id="{56F06B48-C2DD-1440-9966-83A606E44C16}"/>
              </a:ext>
            </a:extLst>
          </p:cNvPr>
          <p:cNvPicPr>
            <a:picLocks noChangeAspect="1"/>
          </p:cNvPicPr>
          <p:nvPr/>
        </p:nvPicPr>
        <p:blipFill>
          <a:blip r:embed="rId3"/>
          <a:stretch>
            <a:fillRect/>
          </a:stretch>
        </p:blipFill>
        <p:spPr>
          <a:xfrm>
            <a:off x="318815" y="583133"/>
            <a:ext cx="2084937" cy="2057400"/>
          </a:xfrm>
          <a:prstGeom prst="rect">
            <a:avLst/>
          </a:prstGeom>
        </p:spPr>
      </p:pic>
      <p:sp>
        <p:nvSpPr>
          <p:cNvPr id="9" name="TextBox 8">
            <a:extLst>
              <a:ext uri="{FF2B5EF4-FFF2-40B4-BE49-F238E27FC236}">
                <a16:creationId xmlns:a16="http://schemas.microsoft.com/office/drawing/2014/main" id="{6639921D-1296-B94E-9BF1-9B4F6BE33D25}"/>
              </a:ext>
            </a:extLst>
          </p:cNvPr>
          <p:cNvSpPr txBox="1"/>
          <p:nvPr/>
        </p:nvSpPr>
        <p:spPr>
          <a:xfrm>
            <a:off x="318815" y="5296650"/>
            <a:ext cx="10919381" cy="894412"/>
          </a:xfrm>
          <a:prstGeom prst="rect">
            <a:avLst/>
          </a:prstGeom>
          <a:noFill/>
        </p:spPr>
        <p:txBody>
          <a:bodyPr wrap="square" rtlCol="0">
            <a:spAutoFit/>
          </a:bodyPr>
          <a:lstStyle/>
          <a:p>
            <a:pPr algn="ctr">
              <a:lnSpc>
                <a:spcPts val="6740"/>
              </a:lnSpc>
            </a:pPr>
            <a:r>
              <a:rPr lang="en-US" sz="5400" b="1" dirty="0">
                <a:solidFill>
                  <a:schemeClr val="bg1"/>
                </a:solidFill>
                <a:latin typeface="Arial" panose="020B0604020202020204" pitchFamily="34" charset="0"/>
                <a:cs typeface="Arial" panose="020B0604020202020204" pitchFamily="34" charset="0"/>
              </a:rPr>
              <a:t>AGRO 50</a:t>
            </a:r>
            <a:r>
              <a:rPr lang="en-US" sz="5400" b="1" baseline="30000" dirty="0">
                <a:solidFill>
                  <a:schemeClr val="bg1"/>
                </a:solidFill>
                <a:latin typeface="Arial" panose="020B0604020202020204" pitchFamily="34" charset="0"/>
                <a:cs typeface="Arial" panose="020B0604020202020204" pitchFamily="34" charset="0"/>
              </a:rPr>
              <a:t>th</a:t>
            </a:r>
            <a:r>
              <a:rPr lang="en-US" sz="5400" b="1" dirty="0">
                <a:solidFill>
                  <a:schemeClr val="bg1"/>
                </a:solidFill>
                <a:latin typeface="Arial" panose="020B0604020202020204" pitchFamily="34" charset="0"/>
                <a:cs typeface="Arial" panose="020B0604020202020204" pitchFamily="34" charset="0"/>
              </a:rPr>
              <a:t> Anniversary Timeline</a:t>
            </a:r>
          </a:p>
        </p:txBody>
      </p:sp>
      <p:sp>
        <p:nvSpPr>
          <p:cNvPr id="12" name="TextBox 11">
            <a:extLst>
              <a:ext uri="{FF2B5EF4-FFF2-40B4-BE49-F238E27FC236}">
                <a16:creationId xmlns:a16="http://schemas.microsoft.com/office/drawing/2014/main" id="{C3506CFB-9018-1D4C-B8D9-1A39F1F5121B}"/>
              </a:ext>
            </a:extLst>
          </p:cNvPr>
          <p:cNvSpPr txBox="1"/>
          <p:nvPr/>
        </p:nvSpPr>
        <p:spPr>
          <a:xfrm>
            <a:off x="7119512" y="6422675"/>
            <a:ext cx="5072488" cy="338554"/>
          </a:xfrm>
          <a:prstGeom prst="rect">
            <a:avLst/>
          </a:prstGeom>
          <a:noFill/>
        </p:spPr>
        <p:txBody>
          <a:bodyPr wrap="square" rtlCol="0">
            <a:spAutoFit/>
          </a:bodyPr>
          <a:lstStyle/>
          <a:p>
            <a:r>
              <a:rPr lang="en-US" sz="1600" dirty="0">
                <a:solidFill>
                  <a:schemeClr val="bg1"/>
                </a:solidFill>
                <a:latin typeface="Arial" panose="020B0604020202020204" pitchFamily="34" charset="0"/>
                <a:cs typeface="Arial" panose="020B0604020202020204" pitchFamily="34" charset="0"/>
              </a:rPr>
              <a:t>AGRO is a division of the American Chemical Society</a:t>
            </a:r>
          </a:p>
        </p:txBody>
      </p:sp>
      <p:sp>
        <p:nvSpPr>
          <p:cNvPr id="13" name="Rectangle 12">
            <a:extLst>
              <a:ext uri="{FF2B5EF4-FFF2-40B4-BE49-F238E27FC236}">
                <a16:creationId xmlns:a16="http://schemas.microsoft.com/office/drawing/2014/main" id="{02DACAF4-0ABF-7D4B-A4FA-FC40223AFB4C}"/>
              </a:ext>
            </a:extLst>
          </p:cNvPr>
          <p:cNvSpPr/>
          <p:nvPr/>
        </p:nvSpPr>
        <p:spPr>
          <a:xfrm>
            <a:off x="0" y="-23813"/>
            <a:ext cx="12192000" cy="453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7451768A-50DC-4835-A14C-1276263F2938}"/>
              </a:ext>
            </a:extLst>
          </p:cNvPr>
          <p:cNvSpPr txBox="1"/>
          <p:nvPr/>
        </p:nvSpPr>
        <p:spPr>
          <a:xfrm>
            <a:off x="8199624" y="494351"/>
            <a:ext cx="3992376" cy="830997"/>
          </a:xfrm>
          <a:prstGeom prst="rect">
            <a:avLst/>
          </a:prstGeom>
          <a:noFill/>
        </p:spPr>
        <p:txBody>
          <a:bodyPr wrap="square" rtlCol="0">
            <a:spAutoFit/>
          </a:bodyPr>
          <a:lstStyle/>
          <a:p>
            <a:r>
              <a:rPr lang="en-US" sz="2400" b="1" dirty="0">
                <a:solidFill>
                  <a:schemeClr val="bg1"/>
                </a:solidFill>
                <a:latin typeface="Arial" panose="020B0604020202020204" pitchFamily="34" charset="0"/>
                <a:cs typeface="Arial" panose="020B0604020202020204" pitchFamily="34" charset="0"/>
              </a:rPr>
              <a:t>View in Slide Show Mode for Timeline Functionality</a:t>
            </a:r>
          </a:p>
        </p:txBody>
      </p:sp>
    </p:spTree>
    <p:extLst>
      <p:ext uri="{BB962C8B-B14F-4D97-AF65-F5344CB8AC3E}">
        <p14:creationId xmlns:p14="http://schemas.microsoft.com/office/powerpoint/2010/main" val="2510135099"/>
      </p:ext>
    </p:extLst>
  </p:cSld>
  <p:clrMapOvr>
    <a:masterClrMapping/>
  </p:clrMapOvr>
  <p:transition spd="slow" advClick="0">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Footer Placeholder 2">
            <a:extLst>
              <a:ext uri="{FF2B5EF4-FFF2-40B4-BE49-F238E27FC236}">
                <a16:creationId xmlns:a16="http://schemas.microsoft.com/office/drawing/2014/main" id="{F14E786C-E4AB-2E4E-990F-75A5562B29A3}"/>
              </a:ext>
            </a:extLst>
          </p:cNvPr>
          <p:cNvSpPr txBox="1">
            <a:spLocks/>
          </p:cNvSpPr>
          <p:nvPr/>
        </p:nvSpPr>
        <p:spPr>
          <a:xfrm>
            <a:off x="131426" y="6399550"/>
            <a:ext cx="4409661" cy="365125"/>
          </a:xfrm>
          <a:prstGeom prst="rect">
            <a:avLst/>
          </a:prstGeom>
        </p:spPr>
        <p:txBody>
          <a:bodyPr/>
          <a:lstStyle>
            <a:defPPr>
              <a:defRPr lang="en-US"/>
            </a:defPPr>
            <a:lvl1pPr marL="0" algn="l" defTabSz="914400" rtl="0" eaLnBrk="1" latinLnBrk="0" hangingPunct="1">
              <a:defRPr sz="1800" kern="1200">
                <a:solidFill>
                  <a:schemeClr val="accent4"/>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dirty="0" err="1">
                <a:solidFill>
                  <a:schemeClr val="tx2"/>
                </a:solidFill>
              </a:rPr>
              <a:t>agrodiv.org</a:t>
            </a:r>
            <a:r>
              <a:rPr lang="en-US" sz="1100" b="1" dirty="0">
                <a:solidFill>
                  <a:schemeClr val="tx2"/>
                </a:solidFill>
              </a:rPr>
              <a:t>  </a:t>
            </a:r>
            <a:r>
              <a:rPr lang="en-US" sz="1100" dirty="0">
                <a:solidFill>
                  <a:schemeClr val="tx2"/>
                </a:solidFill>
              </a:rPr>
              <a:t>|  AGRO is a division of the American Chemical Society</a:t>
            </a:r>
          </a:p>
        </p:txBody>
      </p:sp>
      <p:sp>
        <p:nvSpPr>
          <p:cNvPr id="72" name="overview button">
            <a:hlinkClick r:id="rId3" action="ppaction://hlinksldjump"/>
            <a:extLst>
              <a:ext uri="{FF2B5EF4-FFF2-40B4-BE49-F238E27FC236}">
                <a16:creationId xmlns:a16="http://schemas.microsoft.com/office/drawing/2014/main" id="{7B36D63C-5100-CF4B-8F87-6364DB59454F}"/>
              </a:ext>
            </a:extLst>
          </p:cNvPr>
          <p:cNvSpPr/>
          <p:nvPr/>
        </p:nvSpPr>
        <p:spPr>
          <a:xfrm>
            <a:off x="9140545" y="6384880"/>
            <a:ext cx="1066800" cy="276225"/>
          </a:xfrm>
          <a:prstGeom prst="roundRect">
            <a:avLst/>
          </a:prstGeom>
          <a:solidFill>
            <a:schemeClr val="bg1">
              <a:lumMod val="65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OVERVIEW</a:t>
            </a:r>
          </a:p>
        </p:txBody>
      </p:sp>
      <p:sp>
        <p:nvSpPr>
          <p:cNvPr id="116" name="next text">
            <a:extLst>
              <a:ext uri="{FF2B5EF4-FFF2-40B4-BE49-F238E27FC236}">
                <a16:creationId xmlns:a16="http://schemas.microsoft.com/office/drawing/2014/main" id="{DDE1F8F0-5201-C343-9D9A-FB52AEBBD69F}"/>
              </a:ext>
            </a:extLst>
          </p:cNvPr>
          <p:cNvSpPr txBox="1"/>
          <p:nvPr/>
        </p:nvSpPr>
        <p:spPr>
          <a:xfrm>
            <a:off x="6109051" y="6373907"/>
            <a:ext cx="600635" cy="307777"/>
          </a:xfrm>
          <a:prstGeom prst="rect">
            <a:avLst/>
          </a:prstGeom>
          <a:noFill/>
        </p:spPr>
        <p:txBody>
          <a:bodyPr wrap="square" rtlCol="0">
            <a:spAutoFit/>
          </a:bodyPr>
          <a:lstStyle/>
          <a:p>
            <a:pPr algn="ctr"/>
            <a:r>
              <a:rPr lang="en-US" sz="1400" b="1" dirty="0">
                <a:solidFill>
                  <a:schemeClr val="tx1">
                    <a:lumMod val="50000"/>
                    <a:lumOff val="50000"/>
                  </a:schemeClr>
                </a:solidFill>
              </a:rPr>
              <a:t>NEXT</a:t>
            </a:r>
          </a:p>
        </p:txBody>
      </p:sp>
      <p:sp>
        <p:nvSpPr>
          <p:cNvPr id="13" name="back text">
            <a:extLst>
              <a:ext uri="{FF2B5EF4-FFF2-40B4-BE49-F238E27FC236}">
                <a16:creationId xmlns:a16="http://schemas.microsoft.com/office/drawing/2014/main" id="{08415AFA-2831-3349-AE9E-17531B284D20}"/>
              </a:ext>
            </a:extLst>
          </p:cNvPr>
          <p:cNvSpPr txBox="1"/>
          <p:nvPr/>
        </p:nvSpPr>
        <p:spPr>
          <a:xfrm>
            <a:off x="5482220" y="6373907"/>
            <a:ext cx="600635" cy="307777"/>
          </a:xfrm>
          <a:prstGeom prst="rect">
            <a:avLst/>
          </a:prstGeom>
          <a:noFill/>
        </p:spPr>
        <p:txBody>
          <a:bodyPr wrap="square" rtlCol="0">
            <a:spAutoFit/>
          </a:bodyPr>
          <a:lstStyle/>
          <a:p>
            <a:pPr algn="ctr"/>
            <a:r>
              <a:rPr lang="en-US" sz="1400" b="1" dirty="0">
                <a:solidFill>
                  <a:schemeClr val="tx1">
                    <a:lumMod val="50000"/>
                    <a:lumOff val="50000"/>
                  </a:schemeClr>
                </a:solidFill>
              </a:rPr>
              <a:t>BACK</a:t>
            </a:r>
          </a:p>
        </p:txBody>
      </p:sp>
      <p:sp>
        <p:nvSpPr>
          <p:cNvPr id="21" name="Action Button: Back or Previous 20">
            <a:hlinkClick r:id="" action="ppaction://hlinkshowjump?jump=previousslide" highlightClick="1"/>
            <a:extLst>
              <a:ext uri="{FF2B5EF4-FFF2-40B4-BE49-F238E27FC236}">
                <a16:creationId xmlns:a16="http://schemas.microsoft.com/office/drawing/2014/main" id="{C13068D7-B52D-B642-B74B-DA84E68D93E8}"/>
              </a:ext>
            </a:extLst>
          </p:cNvPr>
          <p:cNvSpPr/>
          <p:nvPr/>
        </p:nvSpPr>
        <p:spPr>
          <a:xfrm>
            <a:off x="5177418" y="6364941"/>
            <a:ext cx="313765" cy="313765"/>
          </a:xfrm>
          <a:prstGeom prst="actionButtonBackPrevious">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ction Button: Forward or Next 21">
            <a:hlinkClick r:id="" action="ppaction://hlinkshowjump?jump=nextslide" highlightClick="1"/>
            <a:extLst>
              <a:ext uri="{FF2B5EF4-FFF2-40B4-BE49-F238E27FC236}">
                <a16:creationId xmlns:a16="http://schemas.microsoft.com/office/drawing/2014/main" id="{ADB8E94E-507F-944A-8EE0-CC00030BFBF4}"/>
              </a:ext>
            </a:extLst>
          </p:cNvPr>
          <p:cNvSpPr/>
          <p:nvPr/>
        </p:nvSpPr>
        <p:spPr>
          <a:xfrm>
            <a:off x="6705601" y="6363547"/>
            <a:ext cx="318347" cy="318347"/>
          </a:xfrm>
          <a:prstGeom prst="actionButtonForwardNex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background">
            <a:extLst>
              <a:ext uri="{FF2B5EF4-FFF2-40B4-BE49-F238E27FC236}">
                <a16:creationId xmlns:a16="http://schemas.microsoft.com/office/drawing/2014/main" id="{902701EB-259E-DA46-8327-52E0724AB0F7}"/>
              </a:ext>
            </a:extLst>
          </p:cNvPr>
          <p:cNvSpPr/>
          <p:nvPr/>
        </p:nvSpPr>
        <p:spPr>
          <a:xfrm>
            <a:off x="0" y="1000518"/>
            <a:ext cx="12192000" cy="4409682"/>
          </a:xfrm>
          <a:prstGeom prst="rect">
            <a:avLst/>
          </a:prstGeom>
          <a:solidFill>
            <a:schemeClr val="accent1">
              <a:lumMod val="20000"/>
              <a:lumOff val="8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vertical lines">
            <a:extLst>
              <a:ext uri="{FF2B5EF4-FFF2-40B4-BE49-F238E27FC236}">
                <a16:creationId xmlns:a16="http://schemas.microsoft.com/office/drawing/2014/main" id="{74A620AD-B104-D447-8D83-A281783F15A3}"/>
              </a:ext>
            </a:extLst>
          </p:cNvPr>
          <p:cNvGrpSpPr/>
          <p:nvPr/>
        </p:nvGrpSpPr>
        <p:grpSpPr>
          <a:xfrm>
            <a:off x="1186777" y="852055"/>
            <a:ext cx="9160260" cy="4672445"/>
            <a:chOff x="1389977" y="852055"/>
            <a:chExt cx="9160260" cy="4672445"/>
          </a:xfrm>
        </p:grpSpPr>
        <p:cxnSp>
          <p:nvCxnSpPr>
            <p:cNvPr id="32" name="Straight Connector 31">
              <a:extLst>
                <a:ext uri="{FF2B5EF4-FFF2-40B4-BE49-F238E27FC236}">
                  <a16:creationId xmlns:a16="http://schemas.microsoft.com/office/drawing/2014/main" id="{77D1CFB5-23E4-EC48-A8FE-54DD46D2A168}"/>
                </a:ext>
              </a:extLst>
            </p:cNvPr>
            <p:cNvCxnSpPr/>
            <p:nvPr/>
          </p:nvCxnSpPr>
          <p:spPr>
            <a:xfrm>
              <a:off x="1389977" y="872101"/>
              <a:ext cx="0" cy="4652399"/>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A9DBB8F9-FE3B-A04D-9EAE-E4344AECA7BD}"/>
                </a:ext>
              </a:extLst>
            </p:cNvPr>
            <p:cNvCxnSpPr/>
            <p:nvPr/>
          </p:nvCxnSpPr>
          <p:spPr>
            <a:xfrm>
              <a:off x="3222029" y="872101"/>
              <a:ext cx="0" cy="4652399"/>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C1340D65-830C-2248-88F5-BE038E5075B5}"/>
                </a:ext>
              </a:extLst>
            </p:cNvPr>
            <p:cNvCxnSpPr/>
            <p:nvPr/>
          </p:nvCxnSpPr>
          <p:spPr>
            <a:xfrm>
              <a:off x="5054081" y="872101"/>
              <a:ext cx="0" cy="4652399"/>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63BA75DE-5294-6D46-895E-184AC4EE87F6}"/>
                </a:ext>
              </a:extLst>
            </p:cNvPr>
            <p:cNvCxnSpPr>
              <a:cxnSpLocks/>
            </p:cNvCxnSpPr>
            <p:nvPr/>
          </p:nvCxnSpPr>
          <p:spPr>
            <a:xfrm>
              <a:off x="6886133" y="872101"/>
              <a:ext cx="0" cy="4652399"/>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5F0BB644-032B-9141-BF77-D83F0E4937AC}"/>
                </a:ext>
              </a:extLst>
            </p:cNvPr>
            <p:cNvCxnSpPr>
              <a:cxnSpLocks/>
            </p:cNvCxnSpPr>
            <p:nvPr/>
          </p:nvCxnSpPr>
          <p:spPr>
            <a:xfrm>
              <a:off x="8718185" y="852055"/>
              <a:ext cx="0" cy="4672445"/>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5FBDF92B-A78A-FD41-95A1-1E65125F918E}"/>
                </a:ext>
              </a:extLst>
            </p:cNvPr>
            <p:cNvCxnSpPr>
              <a:cxnSpLocks/>
            </p:cNvCxnSpPr>
            <p:nvPr/>
          </p:nvCxnSpPr>
          <p:spPr>
            <a:xfrm>
              <a:off x="10550237" y="852055"/>
              <a:ext cx="0" cy="4672445"/>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 name="dates">
            <a:extLst>
              <a:ext uri="{FF2B5EF4-FFF2-40B4-BE49-F238E27FC236}">
                <a16:creationId xmlns:a16="http://schemas.microsoft.com/office/drawing/2014/main" id="{277AB36D-3303-BB4F-8B78-B6CB576B9119}"/>
              </a:ext>
            </a:extLst>
          </p:cNvPr>
          <p:cNvGrpSpPr/>
          <p:nvPr/>
        </p:nvGrpSpPr>
        <p:grpSpPr>
          <a:xfrm>
            <a:off x="846197" y="539234"/>
            <a:ext cx="9831203" cy="369332"/>
            <a:chOff x="1049397" y="539234"/>
            <a:chExt cx="9831203" cy="369332"/>
          </a:xfrm>
        </p:grpSpPr>
        <p:sp>
          <p:nvSpPr>
            <p:cNvPr id="41" name="1995">
              <a:extLst>
                <a:ext uri="{FF2B5EF4-FFF2-40B4-BE49-F238E27FC236}">
                  <a16:creationId xmlns:a16="http://schemas.microsoft.com/office/drawing/2014/main" id="{01592235-71EE-D541-9691-CE8EADC5BF87}"/>
                </a:ext>
              </a:extLst>
            </p:cNvPr>
            <p:cNvSpPr txBox="1"/>
            <p:nvPr/>
          </p:nvSpPr>
          <p:spPr>
            <a:xfrm>
              <a:off x="1049397" y="539234"/>
              <a:ext cx="652743" cy="369332"/>
            </a:xfrm>
            <a:prstGeom prst="rect">
              <a:avLst/>
            </a:prstGeom>
            <a:noFill/>
          </p:spPr>
          <p:txBody>
            <a:bodyPr wrap="none" rtlCol="0">
              <a:spAutoFit/>
            </a:bodyPr>
            <a:lstStyle/>
            <a:p>
              <a:r>
                <a:rPr lang="en-US" dirty="0"/>
                <a:t>1995</a:t>
              </a:r>
            </a:p>
          </p:txBody>
        </p:sp>
        <p:sp>
          <p:nvSpPr>
            <p:cNvPr id="42" name="1996">
              <a:extLst>
                <a:ext uri="{FF2B5EF4-FFF2-40B4-BE49-F238E27FC236}">
                  <a16:creationId xmlns:a16="http://schemas.microsoft.com/office/drawing/2014/main" id="{615D93FE-5593-F74F-BA18-995EA25BE4B7}"/>
                </a:ext>
              </a:extLst>
            </p:cNvPr>
            <p:cNvSpPr txBox="1"/>
            <p:nvPr/>
          </p:nvSpPr>
          <p:spPr>
            <a:xfrm>
              <a:off x="2884125" y="539234"/>
              <a:ext cx="652743" cy="369332"/>
            </a:xfrm>
            <a:prstGeom prst="rect">
              <a:avLst/>
            </a:prstGeom>
            <a:noFill/>
          </p:spPr>
          <p:txBody>
            <a:bodyPr wrap="none" rtlCol="0">
              <a:spAutoFit/>
            </a:bodyPr>
            <a:lstStyle/>
            <a:p>
              <a:r>
                <a:rPr lang="en-US" dirty="0"/>
                <a:t>1996</a:t>
              </a:r>
            </a:p>
          </p:txBody>
        </p:sp>
        <p:sp>
          <p:nvSpPr>
            <p:cNvPr id="43" name="1997">
              <a:extLst>
                <a:ext uri="{FF2B5EF4-FFF2-40B4-BE49-F238E27FC236}">
                  <a16:creationId xmlns:a16="http://schemas.microsoft.com/office/drawing/2014/main" id="{1C136E6D-81CC-5145-9995-1F9DD6F21D8C}"/>
                </a:ext>
              </a:extLst>
            </p:cNvPr>
            <p:cNvSpPr txBox="1"/>
            <p:nvPr/>
          </p:nvSpPr>
          <p:spPr>
            <a:xfrm>
              <a:off x="4733074" y="539234"/>
              <a:ext cx="652743" cy="369332"/>
            </a:xfrm>
            <a:prstGeom prst="rect">
              <a:avLst/>
            </a:prstGeom>
            <a:noFill/>
          </p:spPr>
          <p:txBody>
            <a:bodyPr wrap="none" rtlCol="0">
              <a:spAutoFit/>
            </a:bodyPr>
            <a:lstStyle/>
            <a:p>
              <a:r>
                <a:rPr lang="en-US" dirty="0"/>
                <a:t>1997</a:t>
              </a:r>
            </a:p>
          </p:txBody>
        </p:sp>
        <p:sp>
          <p:nvSpPr>
            <p:cNvPr id="44" name="1998">
              <a:extLst>
                <a:ext uri="{FF2B5EF4-FFF2-40B4-BE49-F238E27FC236}">
                  <a16:creationId xmlns:a16="http://schemas.microsoft.com/office/drawing/2014/main" id="{24650943-84F1-1B42-B4E4-C1BBA6D4CC28}"/>
                </a:ext>
              </a:extLst>
            </p:cNvPr>
            <p:cNvSpPr txBox="1"/>
            <p:nvPr/>
          </p:nvSpPr>
          <p:spPr>
            <a:xfrm>
              <a:off x="6566347" y="539234"/>
              <a:ext cx="652743" cy="369332"/>
            </a:xfrm>
            <a:prstGeom prst="rect">
              <a:avLst/>
            </a:prstGeom>
            <a:noFill/>
          </p:spPr>
          <p:txBody>
            <a:bodyPr wrap="none" rtlCol="0">
              <a:spAutoFit/>
            </a:bodyPr>
            <a:lstStyle/>
            <a:p>
              <a:r>
                <a:rPr lang="en-US" dirty="0"/>
                <a:t>1998</a:t>
              </a:r>
            </a:p>
          </p:txBody>
        </p:sp>
        <p:sp>
          <p:nvSpPr>
            <p:cNvPr id="45" name="1999">
              <a:extLst>
                <a:ext uri="{FF2B5EF4-FFF2-40B4-BE49-F238E27FC236}">
                  <a16:creationId xmlns:a16="http://schemas.microsoft.com/office/drawing/2014/main" id="{CF1C7843-5A8A-424A-8C88-E436CDF67B4A}"/>
                </a:ext>
              </a:extLst>
            </p:cNvPr>
            <p:cNvSpPr txBox="1"/>
            <p:nvPr/>
          </p:nvSpPr>
          <p:spPr>
            <a:xfrm>
              <a:off x="8389704" y="539234"/>
              <a:ext cx="652743" cy="369332"/>
            </a:xfrm>
            <a:prstGeom prst="rect">
              <a:avLst/>
            </a:prstGeom>
            <a:noFill/>
          </p:spPr>
          <p:txBody>
            <a:bodyPr wrap="none" rtlCol="0">
              <a:spAutoFit/>
            </a:bodyPr>
            <a:lstStyle/>
            <a:p>
              <a:r>
                <a:rPr lang="en-US" dirty="0"/>
                <a:t>1999</a:t>
              </a:r>
            </a:p>
          </p:txBody>
        </p:sp>
        <p:sp>
          <p:nvSpPr>
            <p:cNvPr id="46" name="2000">
              <a:extLst>
                <a:ext uri="{FF2B5EF4-FFF2-40B4-BE49-F238E27FC236}">
                  <a16:creationId xmlns:a16="http://schemas.microsoft.com/office/drawing/2014/main" id="{C556A74C-EE90-7948-8A5E-64E7EA41AB29}"/>
                </a:ext>
              </a:extLst>
            </p:cNvPr>
            <p:cNvSpPr txBox="1"/>
            <p:nvPr/>
          </p:nvSpPr>
          <p:spPr>
            <a:xfrm>
              <a:off x="10227857" y="539234"/>
              <a:ext cx="652743" cy="369332"/>
            </a:xfrm>
            <a:prstGeom prst="rect">
              <a:avLst/>
            </a:prstGeom>
            <a:noFill/>
          </p:spPr>
          <p:txBody>
            <a:bodyPr wrap="none" rtlCol="0">
              <a:spAutoFit/>
            </a:bodyPr>
            <a:lstStyle/>
            <a:p>
              <a:r>
                <a:rPr lang="en-US" dirty="0"/>
                <a:t>2000</a:t>
              </a:r>
            </a:p>
          </p:txBody>
        </p:sp>
      </p:grpSp>
      <p:grpSp>
        <p:nvGrpSpPr>
          <p:cNvPr id="140" name="2000 gold 2">
            <a:extLst>
              <a:ext uri="{FF2B5EF4-FFF2-40B4-BE49-F238E27FC236}">
                <a16:creationId xmlns:a16="http://schemas.microsoft.com/office/drawing/2014/main" id="{74C9FD4B-3345-AC4C-8BF2-57680A7EC121}"/>
              </a:ext>
            </a:extLst>
          </p:cNvPr>
          <p:cNvGrpSpPr/>
          <p:nvPr/>
        </p:nvGrpSpPr>
        <p:grpSpPr>
          <a:xfrm>
            <a:off x="10260343" y="4776979"/>
            <a:ext cx="1446829" cy="515526"/>
            <a:chOff x="10744200" y="4717473"/>
            <a:chExt cx="1446829" cy="515526"/>
          </a:xfrm>
        </p:grpSpPr>
        <p:sp>
          <p:nvSpPr>
            <p:cNvPr id="141" name="TextBox 140">
              <a:extLst>
                <a:ext uri="{FF2B5EF4-FFF2-40B4-BE49-F238E27FC236}">
                  <a16:creationId xmlns:a16="http://schemas.microsoft.com/office/drawing/2014/main" id="{2C2BEB6D-E285-1749-9E8A-8DB62A0ED725}"/>
                </a:ext>
              </a:extLst>
            </p:cNvPr>
            <p:cNvSpPr txBox="1"/>
            <p:nvPr/>
          </p:nvSpPr>
          <p:spPr>
            <a:xfrm>
              <a:off x="10820400" y="4717473"/>
              <a:ext cx="1370629" cy="515526"/>
            </a:xfrm>
            <a:prstGeom prst="rect">
              <a:avLst/>
            </a:prstGeom>
            <a:noFill/>
          </p:spPr>
          <p:txBody>
            <a:bodyPr wrap="square" lIns="182880" rtlCol="0">
              <a:spAutoFit/>
            </a:bodyPr>
            <a:lstStyle/>
            <a:p>
              <a:pPr>
                <a:lnSpc>
                  <a:spcPts val="1050"/>
                </a:lnSpc>
              </a:pPr>
              <a:r>
                <a:rPr lang="en-US" sz="1000" dirty="0"/>
                <a:t>AGRO Division membership </a:t>
              </a:r>
              <a:br>
                <a:rPr lang="en-US" sz="1000" dirty="0"/>
              </a:br>
              <a:r>
                <a:rPr lang="en-US" sz="1000" dirty="0"/>
                <a:t>is ~1600</a:t>
              </a:r>
              <a:endParaRPr lang="en-US" sz="1000" i="1" dirty="0"/>
            </a:p>
          </p:txBody>
        </p:sp>
        <p:sp>
          <p:nvSpPr>
            <p:cNvPr id="142" name="Oval 141">
              <a:extLst>
                <a:ext uri="{FF2B5EF4-FFF2-40B4-BE49-F238E27FC236}">
                  <a16:creationId xmlns:a16="http://schemas.microsoft.com/office/drawing/2014/main" id="{CBF9921A-ED5B-7847-8808-5FF332487047}"/>
                </a:ext>
              </a:extLst>
            </p:cNvPr>
            <p:cNvSpPr/>
            <p:nvPr/>
          </p:nvSpPr>
          <p:spPr>
            <a:xfrm>
              <a:off x="10744200" y="4749140"/>
              <a:ext cx="163630" cy="16363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3" name="Straight Connector 142">
              <a:extLst>
                <a:ext uri="{FF2B5EF4-FFF2-40B4-BE49-F238E27FC236}">
                  <a16:creationId xmlns:a16="http://schemas.microsoft.com/office/drawing/2014/main" id="{AC45A173-1A69-2743-9354-10B2797AABF3}"/>
                </a:ext>
              </a:extLst>
            </p:cNvPr>
            <p:cNvCxnSpPr>
              <a:cxnSpLocks/>
            </p:cNvCxnSpPr>
            <p:nvPr/>
          </p:nvCxnSpPr>
          <p:spPr>
            <a:xfrm>
              <a:off x="10851179" y="4837048"/>
              <a:ext cx="92075"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134" name="2000 gold 1">
            <a:extLst>
              <a:ext uri="{FF2B5EF4-FFF2-40B4-BE49-F238E27FC236}">
                <a16:creationId xmlns:a16="http://schemas.microsoft.com/office/drawing/2014/main" id="{D330993D-671A-A744-9506-C9DCB21EACBA}"/>
              </a:ext>
            </a:extLst>
          </p:cNvPr>
          <p:cNvGrpSpPr/>
          <p:nvPr/>
        </p:nvGrpSpPr>
        <p:grpSpPr>
          <a:xfrm>
            <a:off x="10260343" y="4105727"/>
            <a:ext cx="1446829" cy="656590"/>
            <a:chOff x="10744200" y="4064328"/>
            <a:chExt cx="1446829" cy="656590"/>
          </a:xfrm>
        </p:grpSpPr>
        <p:sp>
          <p:nvSpPr>
            <p:cNvPr id="137" name="Oval 136">
              <a:extLst>
                <a:ext uri="{FF2B5EF4-FFF2-40B4-BE49-F238E27FC236}">
                  <a16:creationId xmlns:a16="http://schemas.microsoft.com/office/drawing/2014/main" id="{E3CD1F11-5D1A-D146-9B5B-C98F923C5C4F}"/>
                </a:ext>
              </a:extLst>
            </p:cNvPr>
            <p:cNvSpPr/>
            <p:nvPr/>
          </p:nvSpPr>
          <p:spPr>
            <a:xfrm>
              <a:off x="10744200" y="4099325"/>
              <a:ext cx="163630" cy="16363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TextBox 137">
              <a:extLst>
                <a:ext uri="{FF2B5EF4-FFF2-40B4-BE49-F238E27FC236}">
                  <a16:creationId xmlns:a16="http://schemas.microsoft.com/office/drawing/2014/main" id="{33F9A1DC-1316-2B48-83A9-56E0815D81D6}"/>
                </a:ext>
              </a:extLst>
            </p:cNvPr>
            <p:cNvSpPr txBox="1"/>
            <p:nvPr/>
          </p:nvSpPr>
          <p:spPr>
            <a:xfrm>
              <a:off x="10820400" y="4064328"/>
              <a:ext cx="1370629" cy="656590"/>
            </a:xfrm>
            <a:prstGeom prst="rect">
              <a:avLst/>
            </a:prstGeom>
            <a:noFill/>
          </p:spPr>
          <p:txBody>
            <a:bodyPr wrap="square" lIns="182880" rtlCol="0">
              <a:spAutoFit/>
            </a:bodyPr>
            <a:lstStyle/>
            <a:p>
              <a:pPr>
                <a:lnSpc>
                  <a:spcPts val="1050"/>
                </a:lnSpc>
              </a:pPr>
              <a:r>
                <a:rPr lang="en-US" sz="1000" dirty="0"/>
                <a:t>Former Fertilizer Division dissolved; members welcomed into AGRO</a:t>
              </a:r>
              <a:endParaRPr lang="en-US" sz="1000" i="1" dirty="0"/>
            </a:p>
          </p:txBody>
        </p:sp>
        <p:cxnSp>
          <p:nvCxnSpPr>
            <p:cNvPr id="139" name="Straight Connector 138">
              <a:extLst>
                <a:ext uri="{FF2B5EF4-FFF2-40B4-BE49-F238E27FC236}">
                  <a16:creationId xmlns:a16="http://schemas.microsoft.com/office/drawing/2014/main" id="{9BA53815-3007-F245-8384-2F835780BBE0}"/>
                </a:ext>
              </a:extLst>
            </p:cNvPr>
            <p:cNvCxnSpPr>
              <a:cxnSpLocks/>
            </p:cNvCxnSpPr>
            <p:nvPr/>
          </p:nvCxnSpPr>
          <p:spPr>
            <a:xfrm>
              <a:off x="10851179" y="4182385"/>
              <a:ext cx="92075"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164" name="2000 orange">
            <a:extLst>
              <a:ext uri="{FF2B5EF4-FFF2-40B4-BE49-F238E27FC236}">
                <a16:creationId xmlns:a16="http://schemas.microsoft.com/office/drawing/2014/main" id="{F901C4DF-9BAD-FE4F-9BC1-208022AA8CFC}"/>
              </a:ext>
            </a:extLst>
          </p:cNvPr>
          <p:cNvGrpSpPr/>
          <p:nvPr/>
        </p:nvGrpSpPr>
        <p:grpSpPr>
          <a:xfrm>
            <a:off x="10260343" y="2672397"/>
            <a:ext cx="1527772" cy="656590"/>
            <a:chOff x="7972125" y="2672397"/>
            <a:chExt cx="1527772" cy="656590"/>
          </a:xfrm>
        </p:grpSpPr>
        <p:sp>
          <p:nvSpPr>
            <p:cNvPr id="165" name="Oval 164">
              <a:extLst>
                <a:ext uri="{FF2B5EF4-FFF2-40B4-BE49-F238E27FC236}">
                  <a16:creationId xmlns:a16="http://schemas.microsoft.com/office/drawing/2014/main" id="{4D98557B-EDF4-3D48-A85E-BFA1ACAA959F}"/>
                </a:ext>
              </a:extLst>
            </p:cNvPr>
            <p:cNvSpPr/>
            <p:nvPr/>
          </p:nvSpPr>
          <p:spPr>
            <a:xfrm>
              <a:off x="7972125" y="2695875"/>
              <a:ext cx="163630" cy="16363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TextBox 165">
              <a:extLst>
                <a:ext uri="{FF2B5EF4-FFF2-40B4-BE49-F238E27FC236}">
                  <a16:creationId xmlns:a16="http://schemas.microsoft.com/office/drawing/2014/main" id="{F3DCDE05-B055-684E-A161-BF7EB3212CEC}"/>
                </a:ext>
              </a:extLst>
            </p:cNvPr>
            <p:cNvSpPr txBox="1"/>
            <p:nvPr/>
          </p:nvSpPr>
          <p:spPr>
            <a:xfrm>
              <a:off x="8049494" y="2672397"/>
              <a:ext cx="1450403" cy="656590"/>
            </a:xfrm>
            <a:prstGeom prst="rect">
              <a:avLst/>
            </a:prstGeom>
            <a:noFill/>
          </p:spPr>
          <p:txBody>
            <a:bodyPr wrap="square" lIns="182880" rtlCol="0">
              <a:spAutoFit/>
            </a:bodyPr>
            <a:lstStyle/>
            <a:p>
              <a:pPr>
                <a:lnSpc>
                  <a:spcPts val="1050"/>
                </a:lnSpc>
              </a:pPr>
              <a:r>
                <a:rPr lang="en-US" sz="1000" dirty="0"/>
                <a:t>Official residue analysis methodology  SANCO Guidelines Published (EU)</a:t>
              </a:r>
              <a:endParaRPr lang="en-US" sz="1000" i="1" dirty="0"/>
            </a:p>
          </p:txBody>
        </p:sp>
        <p:cxnSp>
          <p:nvCxnSpPr>
            <p:cNvPr id="167" name="Straight Connector 166">
              <a:extLst>
                <a:ext uri="{FF2B5EF4-FFF2-40B4-BE49-F238E27FC236}">
                  <a16:creationId xmlns:a16="http://schemas.microsoft.com/office/drawing/2014/main" id="{D55CC413-809B-C243-A582-419B4FB772AE}"/>
                </a:ext>
              </a:extLst>
            </p:cNvPr>
            <p:cNvCxnSpPr>
              <a:cxnSpLocks/>
            </p:cNvCxnSpPr>
            <p:nvPr/>
          </p:nvCxnSpPr>
          <p:spPr>
            <a:xfrm>
              <a:off x="8080273" y="2778125"/>
              <a:ext cx="92075"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130" name="2000 green ">
            <a:extLst>
              <a:ext uri="{FF2B5EF4-FFF2-40B4-BE49-F238E27FC236}">
                <a16:creationId xmlns:a16="http://schemas.microsoft.com/office/drawing/2014/main" id="{2304415B-ABA2-3247-A31D-40E31CF07577}"/>
              </a:ext>
            </a:extLst>
          </p:cNvPr>
          <p:cNvGrpSpPr/>
          <p:nvPr/>
        </p:nvGrpSpPr>
        <p:grpSpPr>
          <a:xfrm>
            <a:off x="10260343" y="1174668"/>
            <a:ext cx="1597040" cy="656590"/>
            <a:chOff x="10744200" y="1174668"/>
            <a:chExt cx="1597040" cy="656590"/>
          </a:xfrm>
        </p:grpSpPr>
        <p:sp>
          <p:nvSpPr>
            <p:cNvPr id="131" name="Oval 130">
              <a:extLst>
                <a:ext uri="{FF2B5EF4-FFF2-40B4-BE49-F238E27FC236}">
                  <a16:creationId xmlns:a16="http://schemas.microsoft.com/office/drawing/2014/main" id="{F7987431-68A1-4C47-8EC5-928570ADE2A5}"/>
                </a:ext>
              </a:extLst>
            </p:cNvPr>
            <p:cNvSpPr/>
            <p:nvPr/>
          </p:nvSpPr>
          <p:spPr>
            <a:xfrm>
              <a:off x="10744200" y="1193533"/>
              <a:ext cx="163630" cy="16363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TextBox 131">
              <a:extLst>
                <a:ext uri="{FF2B5EF4-FFF2-40B4-BE49-F238E27FC236}">
                  <a16:creationId xmlns:a16="http://schemas.microsoft.com/office/drawing/2014/main" id="{034BDFCF-C359-694F-9F5B-FB65C0F49817}"/>
                </a:ext>
              </a:extLst>
            </p:cNvPr>
            <p:cNvSpPr txBox="1"/>
            <p:nvPr/>
          </p:nvSpPr>
          <p:spPr>
            <a:xfrm>
              <a:off x="10820400" y="1174668"/>
              <a:ext cx="1520840" cy="656590"/>
            </a:xfrm>
            <a:prstGeom prst="rect">
              <a:avLst/>
            </a:prstGeom>
            <a:noFill/>
          </p:spPr>
          <p:txBody>
            <a:bodyPr wrap="square" lIns="182880" rtlCol="0">
              <a:spAutoFit/>
            </a:bodyPr>
            <a:lstStyle/>
            <a:p>
              <a:pPr>
                <a:lnSpc>
                  <a:spcPts val="1050"/>
                </a:lnSpc>
              </a:pPr>
              <a:r>
                <a:rPr lang="en-US" sz="1000" dirty="0"/>
                <a:t>Syngenta AG formed </a:t>
              </a:r>
              <a:br>
                <a:rPr lang="en-US" sz="1000" dirty="0"/>
              </a:br>
              <a:r>
                <a:rPr lang="en-US" sz="1000" dirty="0"/>
                <a:t>as Merger of Novartis Agribusiness and Zeneca </a:t>
              </a:r>
              <a:r>
                <a:rPr lang="en-US" sz="1000" dirty="0" err="1"/>
                <a:t>AgroChemicals</a:t>
              </a:r>
              <a:endParaRPr lang="en-US" sz="1000" i="1" dirty="0"/>
            </a:p>
          </p:txBody>
        </p:sp>
        <p:cxnSp>
          <p:nvCxnSpPr>
            <p:cNvPr id="133" name="Straight Connector 132">
              <a:extLst>
                <a:ext uri="{FF2B5EF4-FFF2-40B4-BE49-F238E27FC236}">
                  <a16:creationId xmlns:a16="http://schemas.microsoft.com/office/drawing/2014/main" id="{255D0642-A5E2-4D4E-96EC-CB4444F0F245}"/>
                </a:ext>
              </a:extLst>
            </p:cNvPr>
            <p:cNvCxnSpPr>
              <a:cxnSpLocks/>
            </p:cNvCxnSpPr>
            <p:nvPr/>
          </p:nvCxnSpPr>
          <p:spPr>
            <a:xfrm>
              <a:off x="10851179" y="1280396"/>
              <a:ext cx="92075"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203" name="1999 gold 2">
            <a:extLst>
              <a:ext uri="{FF2B5EF4-FFF2-40B4-BE49-F238E27FC236}">
                <a16:creationId xmlns:a16="http://schemas.microsoft.com/office/drawing/2014/main" id="{B4622D7B-88F9-AC49-8246-61AF7A576039}"/>
              </a:ext>
            </a:extLst>
          </p:cNvPr>
          <p:cNvGrpSpPr/>
          <p:nvPr/>
        </p:nvGrpSpPr>
        <p:grpSpPr>
          <a:xfrm>
            <a:off x="8438744" y="4105727"/>
            <a:ext cx="1810723" cy="515526"/>
            <a:chOff x="9353350" y="4213225"/>
            <a:chExt cx="1810723" cy="515526"/>
          </a:xfrm>
        </p:grpSpPr>
        <p:sp>
          <p:nvSpPr>
            <p:cNvPr id="204" name="Oval 203">
              <a:extLst>
                <a:ext uri="{FF2B5EF4-FFF2-40B4-BE49-F238E27FC236}">
                  <a16:creationId xmlns:a16="http://schemas.microsoft.com/office/drawing/2014/main" id="{0C59C722-E5FE-B14A-BCA5-B84A5E801DD4}"/>
                </a:ext>
              </a:extLst>
            </p:cNvPr>
            <p:cNvSpPr/>
            <p:nvPr/>
          </p:nvSpPr>
          <p:spPr>
            <a:xfrm>
              <a:off x="9353350" y="4229500"/>
              <a:ext cx="163630" cy="16363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 name="TextBox 204">
              <a:extLst>
                <a:ext uri="{FF2B5EF4-FFF2-40B4-BE49-F238E27FC236}">
                  <a16:creationId xmlns:a16="http://schemas.microsoft.com/office/drawing/2014/main" id="{98B779C5-C750-384E-B62A-9290C38B442E}"/>
                </a:ext>
              </a:extLst>
            </p:cNvPr>
            <p:cNvSpPr txBox="1"/>
            <p:nvPr/>
          </p:nvSpPr>
          <p:spPr>
            <a:xfrm>
              <a:off x="9439275" y="4213225"/>
              <a:ext cx="1724798" cy="515526"/>
            </a:xfrm>
            <a:prstGeom prst="rect">
              <a:avLst/>
            </a:prstGeom>
            <a:noFill/>
          </p:spPr>
          <p:txBody>
            <a:bodyPr wrap="square" lIns="182880" rtlCol="0">
              <a:spAutoFit/>
            </a:bodyPr>
            <a:lstStyle/>
            <a:p>
              <a:pPr>
                <a:lnSpc>
                  <a:spcPts val="1050"/>
                </a:lnSpc>
              </a:pPr>
              <a:r>
                <a:rPr lang="en-US" sz="1000" dirty="0"/>
                <a:t>Revised By-laws set framework for AGRO Officers</a:t>
              </a:r>
              <a:endParaRPr lang="en-US" sz="1000" i="1" dirty="0"/>
            </a:p>
          </p:txBody>
        </p:sp>
        <p:cxnSp>
          <p:nvCxnSpPr>
            <p:cNvPr id="206" name="Straight Connector 205">
              <a:extLst>
                <a:ext uri="{FF2B5EF4-FFF2-40B4-BE49-F238E27FC236}">
                  <a16:creationId xmlns:a16="http://schemas.microsoft.com/office/drawing/2014/main" id="{D7C0891D-7D9D-ED4F-AAE4-5F4B61A5D48A}"/>
                </a:ext>
              </a:extLst>
            </p:cNvPr>
            <p:cNvCxnSpPr>
              <a:cxnSpLocks/>
            </p:cNvCxnSpPr>
            <p:nvPr/>
          </p:nvCxnSpPr>
          <p:spPr>
            <a:xfrm>
              <a:off x="9477375" y="4318953"/>
              <a:ext cx="92075"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135" name="1998 orange 2">
            <a:extLst>
              <a:ext uri="{FF2B5EF4-FFF2-40B4-BE49-F238E27FC236}">
                <a16:creationId xmlns:a16="http://schemas.microsoft.com/office/drawing/2014/main" id="{027E0FFB-0C2D-8343-BE08-5739DC13997B}"/>
              </a:ext>
            </a:extLst>
          </p:cNvPr>
          <p:cNvGrpSpPr/>
          <p:nvPr/>
        </p:nvGrpSpPr>
        <p:grpSpPr>
          <a:xfrm>
            <a:off x="6610082" y="3220627"/>
            <a:ext cx="1447998" cy="656590"/>
            <a:chOff x="7972125" y="2672397"/>
            <a:chExt cx="1447998" cy="656590"/>
          </a:xfrm>
        </p:grpSpPr>
        <p:sp>
          <p:nvSpPr>
            <p:cNvPr id="136" name="Oval 135">
              <a:extLst>
                <a:ext uri="{FF2B5EF4-FFF2-40B4-BE49-F238E27FC236}">
                  <a16:creationId xmlns:a16="http://schemas.microsoft.com/office/drawing/2014/main" id="{AF38388C-C72C-BD47-89F0-4BFAD724A9FE}"/>
                </a:ext>
              </a:extLst>
            </p:cNvPr>
            <p:cNvSpPr/>
            <p:nvPr/>
          </p:nvSpPr>
          <p:spPr>
            <a:xfrm>
              <a:off x="7972125" y="2695875"/>
              <a:ext cx="163630" cy="16363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3" name="TextBox 192">
              <a:extLst>
                <a:ext uri="{FF2B5EF4-FFF2-40B4-BE49-F238E27FC236}">
                  <a16:creationId xmlns:a16="http://schemas.microsoft.com/office/drawing/2014/main" id="{63FA3A87-BF82-874A-9049-E0A4C22D918D}"/>
                </a:ext>
              </a:extLst>
            </p:cNvPr>
            <p:cNvSpPr txBox="1"/>
            <p:nvPr/>
          </p:nvSpPr>
          <p:spPr>
            <a:xfrm>
              <a:off x="8049494" y="2672397"/>
              <a:ext cx="1370629" cy="656590"/>
            </a:xfrm>
            <a:prstGeom prst="rect">
              <a:avLst/>
            </a:prstGeom>
            <a:noFill/>
          </p:spPr>
          <p:txBody>
            <a:bodyPr wrap="square" lIns="182880" rtlCol="0">
              <a:spAutoFit/>
            </a:bodyPr>
            <a:lstStyle/>
            <a:p>
              <a:pPr>
                <a:lnSpc>
                  <a:spcPts val="1050"/>
                </a:lnSpc>
              </a:pPr>
              <a:r>
                <a:rPr lang="en-US" sz="1000" dirty="0"/>
                <a:t>First Presidential Green Chemistry Challenge Award </a:t>
              </a:r>
              <a:br>
                <a:rPr lang="en-US" sz="1000" dirty="0"/>
              </a:br>
              <a:r>
                <a:rPr lang="en-US" sz="1000" dirty="0"/>
                <a:t>for a pesticide</a:t>
              </a:r>
              <a:endParaRPr lang="en-US" sz="1000" i="1" dirty="0"/>
            </a:p>
          </p:txBody>
        </p:sp>
        <p:cxnSp>
          <p:nvCxnSpPr>
            <p:cNvPr id="194" name="Straight Connector 193">
              <a:extLst>
                <a:ext uri="{FF2B5EF4-FFF2-40B4-BE49-F238E27FC236}">
                  <a16:creationId xmlns:a16="http://schemas.microsoft.com/office/drawing/2014/main" id="{A377FB23-02AB-7740-BCE3-005530856405}"/>
                </a:ext>
              </a:extLst>
            </p:cNvPr>
            <p:cNvCxnSpPr>
              <a:cxnSpLocks/>
            </p:cNvCxnSpPr>
            <p:nvPr/>
          </p:nvCxnSpPr>
          <p:spPr>
            <a:xfrm>
              <a:off x="8080273" y="2778125"/>
              <a:ext cx="92075"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126" name="1998 orange">
            <a:extLst>
              <a:ext uri="{FF2B5EF4-FFF2-40B4-BE49-F238E27FC236}">
                <a16:creationId xmlns:a16="http://schemas.microsoft.com/office/drawing/2014/main" id="{644EC0A3-7906-684C-8487-75882150E34B}"/>
              </a:ext>
            </a:extLst>
          </p:cNvPr>
          <p:cNvGrpSpPr/>
          <p:nvPr/>
        </p:nvGrpSpPr>
        <p:grpSpPr>
          <a:xfrm>
            <a:off x="6610082" y="2672397"/>
            <a:ext cx="1677884" cy="515526"/>
            <a:chOff x="7972125" y="2672397"/>
            <a:chExt cx="1677884" cy="515526"/>
          </a:xfrm>
        </p:grpSpPr>
        <p:sp>
          <p:nvSpPr>
            <p:cNvPr id="127" name="Oval 126">
              <a:extLst>
                <a:ext uri="{FF2B5EF4-FFF2-40B4-BE49-F238E27FC236}">
                  <a16:creationId xmlns:a16="http://schemas.microsoft.com/office/drawing/2014/main" id="{FDBAE408-B828-3045-98DA-1964A58BA58E}"/>
                </a:ext>
              </a:extLst>
            </p:cNvPr>
            <p:cNvSpPr/>
            <p:nvPr/>
          </p:nvSpPr>
          <p:spPr>
            <a:xfrm>
              <a:off x="7972125" y="2695875"/>
              <a:ext cx="163630" cy="16363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TextBox 127">
              <a:extLst>
                <a:ext uri="{FF2B5EF4-FFF2-40B4-BE49-F238E27FC236}">
                  <a16:creationId xmlns:a16="http://schemas.microsoft.com/office/drawing/2014/main" id="{5EB2677E-7F94-D147-8D3C-44A115407450}"/>
                </a:ext>
              </a:extLst>
            </p:cNvPr>
            <p:cNvSpPr txBox="1"/>
            <p:nvPr/>
          </p:nvSpPr>
          <p:spPr>
            <a:xfrm>
              <a:off x="8049494" y="2672397"/>
              <a:ext cx="1600515" cy="515526"/>
            </a:xfrm>
            <a:prstGeom prst="rect">
              <a:avLst/>
            </a:prstGeom>
            <a:noFill/>
          </p:spPr>
          <p:txBody>
            <a:bodyPr wrap="square" lIns="182880" rtlCol="0">
              <a:spAutoFit/>
            </a:bodyPr>
            <a:lstStyle/>
            <a:p>
              <a:pPr>
                <a:lnSpc>
                  <a:spcPts val="1050"/>
                </a:lnSpc>
              </a:pPr>
              <a:r>
                <a:rPr lang="en-US" sz="1000" dirty="0"/>
                <a:t>EPA publishes </a:t>
              </a:r>
              <a:r>
                <a:rPr lang="en-US" sz="1000" i="1" dirty="0"/>
                <a:t>Endocrine Disruptor Screen Program Description</a:t>
              </a:r>
            </a:p>
          </p:txBody>
        </p:sp>
        <p:cxnSp>
          <p:nvCxnSpPr>
            <p:cNvPr id="129" name="Straight Connector 128">
              <a:extLst>
                <a:ext uri="{FF2B5EF4-FFF2-40B4-BE49-F238E27FC236}">
                  <a16:creationId xmlns:a16="http://schemas.microsoft.com/office/drawing/2014/main" id="{A3A72A8C-D48C-E44F-B672-9C6CD33E7066}"/>
                </a:ext>
              </a:extLst>
            </p:cNvPr>
            <p:cNvCxnSpPr>
              <a:cxnSpLocks/>
            </p:cNvCxnSpPr>
            <p:nvPr/>
          </p:nvCxnSpPr>
          <p:spPr>
            <a:xfrm>
              <a:off x="8080273" y="2778125"/>
              <a:ext cx="92075"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186" name="1996 teal 3">
            <a:extLst>
              <a:ext uri="{FF2B5EF4-FFF2-40B4-BE49-F238E27FC236}">
                <a16:creationId xmlns:a16="http://schemas.microsoft.com/office/drawing/2014/main" id="{09562D5A-5C77-FD4C-B9AB-0AC958270834}"/>
              </a:ext>
            </a:extLst>
          </p:cNvPr>
          <p:cNvGrpSpPr/>
          <p:nvPr/>
        </p:nvGrpSpPr>
        <p:grpSpPr>
          <a:xfrm>
            <a:off x="2950285" y="4953000"/>
            <a:ext cx="1740049" cy="374461"/>
            <a:chOff x="5191225" y="2672397"/>
            <a:chExt cx="1740049" cy="374461"/>
          </a:xfrm>
        </p:grpSpPr>
        <p:sp>
          <p:nvSpPr>
            <p:cNvPr id="187" name="Oval 186">
              <a:extLst>
                <a:ext uri="{FF2B5EF4-FFF2-40B4-BE49-F238E27FC236}">
                  <a16:creationId xmlns:a16="http://schemas.microsoft.com/office/drawing/2014/main" id="{68EB23EB-692C-5A4A-8B1A-5A180C8B7FAD}"/>
                </a:ext>
              </a:extLst>
            </p:cNvPr>
            <p:cNvSpPr/>
            <p:nvPr/>
          </p:nvSpPr>
          <p:spPr>
            <a:xfrm>
              <a:off x="5191225" y="2695875"/>
              <a:ext cx="163630" cy="16363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8" name="TextBox 187">
              <a:extLst>
                <a:ext uri="{FF2B5EF4-FFF2-40B4-BE49-F238E27FC236}">
                  <a16:creationId xmlns:a16="http://schemas.microsoft.com/office/drawing/2014/main" id="{C22899BA-596C-2245-9246-C016287D7806}"/>
                </a:ext>
              </a:extLst>
            </p:cNvPr>
            <p:cNvSpPr txBox="1"/>
            <p:nvPr/>
          </p:nvSpPr>
          <p:spPr>
            <a:xfrm>
              <a:off x="5285505" y="2672397"/>
              <a:ext cx="1645769" cy="374461"/>
            </a:xfrm>
            <a:prstGeom prst="rect">
              <a:avLst/>
            </a:prstGeom>
            <a:noFill/>
          </p:spPr>
          <p:txBody>
            <a:bodyPr wrap="square" lIns="182880" rtlCol="0">
              <a:spAutoFit/>
            </a:bodyPr>
            <a:lstStyle/>
            <a:p>
              <a:pPr>
                <a:lnSpc>
                  <a:spcPts val="1050"/>
                </a:lnSpc>
              </a:pPr>
              <a:r>
                <a:rPr lang="en-US" sz="1000" dirty="0"/>
                <a:t>Genetic engineered crops introduced commercially</a:t>
              </a:r>
              <a:endParaRPr lang="en-US" sz="1000" i="1" dirty="0"/>
            </a:p>
          </p:txBody>
        </p:sp>
        <p:cxnSp>
          <p:nvCxnSpPr>
            <p:cNvPr id="189" name="Straight Connector 188">
              <a:extLst>
                <a:ext uri="{FF2B5EF4-FFF2-40B4-BE49-F238E27FC236}">
                  <a16:creationId xmlns:a16="http://schemas.microsoft.com/office/drawing/2014/main" id="{B77C46FC-6BE0-5142-A218-0214FC572523}"/>
                </a:ext>
              </a:extLst>
            </p:cNvPr>
            <p:cNvCxnSpPr>
              <a:cxnSpLocks/>
            </p:cNvCxnSpPr>
            <p:nvPr/>
          </p:nvCxnSpPr>
          <p:spPr>
            <a:xfrm>
              <a:off x="5316285" y="2778125"/>
              <a:ext cx="92075" cy="0"/>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grpSp>
      <p:grpSp>
        <p:nvGrpSpPr>
          <p:cNvPr id="182" name="1996 teal 2">
            <a:extLst>
              <a:ext uri="{FF2B5EF4-FFF2-40B4-BE49-F238E27FC236}">
                <a16:creationId xmlns:a16="http://schemas.microsoft.com/office/drawing/2014/main" id="{23B51823-E6B7-6849-AD84-F27BD7F1867E}"/>
              </a:ext>
            </a:extLst>
          </p:cNvPr>
          <p:cNvGrpSpPr/>
          <p:nvPr/>
        </p:nvGrpSpPr>
        <p:grpSpPr>
          <a:xfrm>
            <a:off x="2950285" y="4536021"/>
            <a:ext cx="1740049" cy="374461"/>
            <a:chOff x="5191225" y="2672397"/>
            <a:chExt cx="1740049" cy="374461"/>
          </a:xfrm>
        </p:grpSpPr>
        <p:sp>
          <p:nvSpPr>
            <p:cNvPr id="183" name="Oval 182">
              <a:extLst>
                <a:ext uri="{FF2B5EF4-FFF2-40B4-BE49-F238E27FC236}">
                  <a16:creationId xmlns:a16="http://schemas.microsoft.com/office/drawing/2014/main" id="{58C0C5EF-B517-014B-B70D-6171E2DACBE8}"/>
                </a:ext>
              </a:extLst>
            </p:cNvPr>
            <p:cNvSpPr/>
            <p:nvPr/>
          </p:nvSpPr>
          <p:spPr>
            <a:xfrm>
              <a:off x="5191225" y="2695875"/>
              <a:ext cx="163630" cy="16363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4" name="TextBox 183">
              <a:extLst>
                <a:ext uri="{FF2B5EF4-FFF2-40B4-BE49-F238E27FC236}">
                  <a16:creationId xmlns:a16="http://schemas.microsoft.com/office/drawing/2014/main" id="{9CFC95EB-A74C-1A41-ACC6-B8ECDBD2B540}"/>
                </a:ext>
              </a:extLst>
            </p:cNvPr>
            <p:cNvSpPr txBox="1"/>
            <p:nvPr/>
          </p:nvSpPr>
          <p:spPr>
            <a:xfrm>
              <a:off x="5285505" y="2672397"/>
              <a:ext cx="1645769" cy="374461"/>
            </a:xfrm>
            <a:prstGeom prst="rect">
              <a:avLst/>
            </a:prstGeom>
            <a:noFill/>
          </p:spPr>
          <p:txBody>
            <a:bodyPr wrap="square" lIns="182880" rtlCol="0">
              <a:spAutoFit/>
            </a:bodyPr>
            <a:lstStyle/>
            <a:p>
              <a:pPr>
                <a:lnSpc>
                  <a:spcPts val="1050"/>
                </a:lnSpc>
              </a:pPr>
              <a:r>
                <a:rPr lang="en-US" sz="1000" dirty="0"/>
                <a:t>Endocrine disruptors controversy erupts</a:t>
              </a:r>
              <a:endParaRPr lang="en-US" sz="1000" i="1" dirty="0"/>
            </a:p>
          </p:txBody>
        </p:sp>
        <p:cxnSp>
          <p:nvCxnSpPr>
            <p:cNvPr id="185" name="Straight Connector 184">
              <a:extLst>
                <a:ext uri="{FF2B5EF4-FFF2-40B4-BE49-F238E27FC236}">
                  <a16:creationId xmlns:a16="http://schemas.microsoft.com/office/drawing/2014/main" id="{8318C542-A6E4-664C-B3E4-7CE8AE64AAC1}"/>
                </a:ext>
              </a:extLst>
            </p:cNvPr>
            <p:cNvCxnSpPr>
              <a:cxnSpLocks/>
            </p:cNvCxnSpPr>
            <p:nvPr/>
          </p:nvCxnSpPr>
          <p:spPr>
            <a:xfrm>
              <a:off x="5316285" y="2778125"/>
              <a:ext cx="92075" cy="0"/>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grpSp>
      <p:grpSp>
        <p:nvGrpSpPr>
          <p:cNvPr id="171" name="1996 teal ">
            <a:extLst>
              <a:ext uri="{FF2B5EF4-FFF2-40B4-BE49-F238E27FC236}">
                <a16:creationId xmlns:a16="http://schemas.microsoft.com/office/drawing/2014/main" id="{91CC17B0-9FBC-7B49-94A1-2F4C7761D02F}"/>
              </a:ext>
            </a:extLst>
          </p:cNvPr>
          <p:cNvGrpSpPr/>
          <p:nvPr/>
        </p:nvGrpSpPr>
        <p:grpSpPr>
          <a:xfrm>
            <a:off x="2950285" y="4105727"/>
            <a:ext cx="1740049" cy="374461"/>
            <a:chOff x="5191225" y="2672397"/>
            <a:chExt cx="1740049" cy="374461"/>
          </a:xfrm>
        </p:grpSpPr>
        <p:sp>
          <p:nvSpPr>
            <p:cNvPr id="172" name="Oval 171">
              <a:extLst>
                <a:ext uri="{FF2B5EF4-FFF2-40B4-BE49-F238E27FC236}">
                  <a16:creationId xmlns:a16="http://schemas.microsoft.com/office/drawing/2014/main" id="{567B2870-EF00-7247-AB96-57B92150462A}"/>
                </a:ext>
              </a:extLst>
            </p:cNvPr>
            <p:cNvSpPr/>
            <p:nvPr/>
          </p:nvSpPr>
          <p:spPr>
            <a:xfrm>
              <a:off x="5191225" y="2695875"/>
              <a:ext cx="163630" cy="16363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4" name="TextBox 173">
              <a:extLst>
                <a:ext uri="{FF2B5EF4-FFF2-40B4-BE49-F238E27FC236}">
                  <a16:creationId xmlns:a16="http://schemas.microsoft.com/office/drawing/2014/main" id="{3E4EABF8-E857-C945-9DB9-D2AAFBD43183}"/>
                </a:ext>
              </a:extLst>
            </p:cNvPr>
            <p:cNvSpPr txBox="1"/>
            <p:nvPr/>
          </p:nvSpPr>
          <p:spPr>
            <a:xfrm>
              <a:off x="5285505" y="2672397"/>
              <a:ext cx="1645769" cy="374461"/>
            </a:xfrm>
            <a:prstGeom prst="rect">
              <a:avLst/>
            </a:prstGeom>
            <a:noFill/>
          </p:spPr>
          <p:txBody>
            <a:bodyPr wrap="square" lIns="182880" rtlCol="0">
              <a:spAutoFit/>
            </a:bodyPr>
            <a:lstStyle/>
            <a:p>
              <a:pPr>
                <a:lnSpc>
                  <a:spcPts val="1050"/>
                </a:lnSpc>
              </a:pPr>
              <a:r>
                <a:rPr lang="en-US" sz="1000" dirty="0"/>
                <a:t>Biotech comes into </a:t>
              </a:r>
              <a:br>
                <a:rPr lang="en-US" sz="1000" dirty="0"/>
              </a:br>
              <a:r>
                <a:rPr lang="en-US" sz="1000" dirty="0"/>
                <a:t>its own</a:t>
              </a:r>
              <a:endParaRPr lang="en-US" sz="1000" i="1" dirty="0"/>
            </a:p>
          </p:txBody>
        </p:sp>
        <p:cxnSp>
          <p:nvCxnSpPr>
            <p:cNvPr id="175" name="Straight Connector 174">
              <a:extLst>
                <a:ext uri="{FF2B5EF4-FFF2-40B4-BE49-F238E27FC236}">
                  <a16:creationId xmlns:a16="http://schemas.microsoft.com/office/drawing/2014/main" id="{FEF27CFD-5403-6348-A14D-9583254F27DD}"/>
                </a:ext>
              </a:extLst>
            </p:cNvPr>
            <p:cNvCxnSpPr>
              <a:cxnSpLocks/>
            </p:cNvCxnSpPr>
            <p:nvPr/>
          </p:nvCxnSpPr>
          <p:spPr>
            <a:xfrm>
              <a:off x="5316285" y="2778125"/>
              <a:ext cx="92075" cy="0"/>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grpSp>
      <p:grpSp>
        <p:nvGrpSpPr>
          <p:cNvPr id="195" name="1996 orange 2">
            <a:extLst>
              <a:ext uri="{FF2B5EF4-FFF2-40B4-BE49-F238E27FC236}">
                <a16:creationId xmlns:a16="http://schemas.microsoft.com/office/drawing/2014/main" id="{84A619F7-D8D7-6646-972E-EE6677F4B39C}"/>
              </a:ext>
            </a:extLst>
          </p:cNvPr>
          <p:cNvGrpSpPr/>
          <p:nvPr/>
        </p:nvGrpSpPr>
        <p:grpSpPr>
          <a:xfrm>
            <a:off x="2941942" y="3220627"/>
            <a:ext cx="1610603" cy="515526"/>
            <a:chOff x="5191225" y="2672397"/>
            <a:chExt cx="1610603" cy="515526"/>
          </a:xfrm>
        </p:grpSpPr>
        <p:sp>
          <p:nvSpPr>
            <p:cNvPr id="196" name="Oval 195">
              <a:extLst>
                <a:ext uri="{FF2B5EF4-FFF2-40B4-BE49-F238E27FC236}">
                  <a16:creationId xmlns:a16="http://schemas.microsoft.com/office/drawing/2014/main" id="{1A0A37CA-0909-F14A-884D-839E9D017A3E}"/>
                </a:ext>
              </a:extLst>
            </p:cNvPr>
            <p:cNvSpPr/>
            <p:nvPr/>
          </p:nvSpPr>
          <p:spPr>
            <a:xfrm>
              <a:off x="5191225" y="2695875"/>
              <a:ext cx="163630" cy="16363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7" name="TextBox 196">
              <a:extLst>
                <a:ext uri="{FF2B5EF4-FFF2-40B4-BE49-F238E27FC236}">
                  <a16:creationId xmlns:a16="http://schemas.microsoft.com/office/drawing/2014/main" id="{19637245-913C-584C-8CB2-5CEE0B3D893D}"/>
                </a:ext>
              </a:extLst>
            </p:cNvPr>
            <p:cNvSpPr txBox="1"/>
            <p:nvPr/>
          </p:nvSpPr>
          <p:spPr>
            <a:xfrm>
              <a:off x="5285506" y="2672397"/>
              <a:ext cx="1516322" cy="515526"/>
            </a:xfrm>
            <a:prstGeom prst="rect">
              <a:avLst/>
            </a:prstGeom>
            <a:noFill/>
          </p:spPr>
          <p:txBody>
            <a:bodyPr wrap="square" lIns="182880" rtlCol="0">
              <a:spAutoFit/>
            </a:bodyPr>
            <a:lstStyle/>
            <a:p>
              <a:pPr>
                <a:lnSpc>
                  <a:spcPts val="1050"/>
                </a:lnSpc>
              </a:pPr>
              <a:r>
                <a:rPr lang="en-US" sz="1000" dirty="0"/>
                <a:t>Official residue analysis methodology guidelines published (EPA)</a:t>
              </a:r>
              <a:endParaRPr lang="en-US" sz="1000" i="1" dirty="0"/>
            </a:p>
          </p:txBody>
        </p:sp>
        <p:cxnSp>
          <p:nvCxnSpPr>
            <p:cNvPr id="198" name="Straight Connector 197">
              <a:extLst>
                <a:ext uri="{FF2B5EF4-FFF2-40B4-BE49-F238E27FC236}">
                  <a16:creationId xmlns:a16="http://schemas.microsoft.com/office/drawing/2014/main" id="{BDD82831-BC6A-0445-BFAE-57061B14A2A7}"/>
                </a:ext>
              </a:extLst>
            </p:cNvPr>
            <p:cNvCxnSpPr>
              <a:cxnSpLocks/>
            </p:cNvCxnSpPr>
            <p:nvPr/>
          </p:nvCxnSpPr>
          <p:spPr>
            <a:xfrm>
              <a:off x="5316285" y="2778125"/>
              <a:ext cx="92075"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115" name="1996 orange">
            <a:extLst>
              <a:ext uri="{FF2B5EF4-FFF2-40B4-BE49-F238E27FC236}">
                <a16:creationId xmlns:a16="http://schemas.microsoft.com/office/drawing/2014/main" id="{1CBD31EC-E945-AE4E-930D-C57B5D98D4B1}"/>
              </a:ext>
            </a:extLst>
          </p:cNvPr>
          <p:cNvGrpSpPr/>
          <p:nvPr/>
        </p:nvGrpSpPr>
        <p:grpSpPr>
          <a:xfrm>
            <a:off x="2941942" y="2672397"/>
            <a:ext cx="1649513" cy="515526"/>
            <a:chOff x="5191225" y="2672397"/>
            <a:chExt cx="1649513" cy="515526"/>
          </a:xfrm>
        </p:grpSpPr>
        <p:sp>
          <p:nvSpPr>
            <p:cNvPr id="119" name="Oval 118">
              <a:extLst>
                <a:ext uri="{FF2B5EF4-FFF2-40B4-BE49-F238E27FC236}">
                  <a16:creationId xmlns:a16="http://schemas.microsoft.com/office/drawing/2014/main" id="{5E01D63D-2522-BA41-81E5-4578277228EE}"/>
                </a:ext>
              </a:extLst>
            </p:cNvPr>
            <p:cNvSpPr/>
            <p:nvPr/>
          </p:nvSpPr>
          <p:spPr>
            <a:xfrm>
              <a:off x="5191225" y="2695875"/>
              <a:ext cx="163630" cy="16363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TextBox 123">
              <a:extLst>
                <a:ext uri="{FF2B5EF4-FFF2-40B4-BE49-F238E27FC236}">
                  <a16:creationId xmlns:a16="http://schemas.microsoft.com/office/drawing/2014/main" id="{B6260851-BB30-5147-ABE4-18A3CA18F6AB}"/>
                </a:ext>
              </a:extLst>
            </p:cNvPr>
            <p:cNvSpPr txBox="1"/>
            <p:nvPr/>
          </p:nvSpPr>
          <p:spPr>
            <a:xfrm>
              <a:off x="5285506" y="2672397"/>
              <a:ext cx="1555232" cy="515526"/>
            </a:xfrm>
            <a:prstGeom prst="rect">
              <a:avLst/>
            </a:prstGeom>
            <a:noFill/>
          </p:spPr>
          <p:txBody>
            <a:bodyPr wrap="square" lIns="182880" rtlCol="0">
              <a:spAutoFit/>
            </a:bodyPr>
            <a:lstStyle/>
            <a:p>
              <a:pPr>
                <a:lnSpc>
                  <a:spcPts val="1050"/>
                </a:lnSpc>
              </a:pPr>
              <a:r>
                <a:rPr lang="en-US" sz="1000" dirty="0"/>
                <a:t>Food Quality Protection Act (FQPA) passed </a:t>
              </a:r>
              <a:br>
                <a:rPr lang="en-US" sz="1000" dirty="0"/>
              </a:br>
              <a:r>
                <a:rPr lang="en-US" sz="1000" dirty="0"/>
                <a:t>by Congress</a:t>
              </a:r>
              <a:endParaRPr lang="en-US" sz="1000" i="1" dirty="0"/>
            </a:p>
          </p:txBody>
        </p:sp>
        <p:cxnSp>
          <p:nvCxnSpPr>
            <p:cNvPr id="125" name="Straight Connector 124">
              <a:extLst>
                <a:ext uri="{FF2B5EF4-FFF2-40B4-BE49-F238E27FC236}">
                  <a16:creationId xmlns:a16="http://schemas.microsoft.com/office/drawing/2014/main" id="{2B8E6808-489A-7649-B198-0EFA6B4C6A80}"/>
                </a:ext>
              </a:extLst>
            </p:cNvPr>
            <p:cNvCxnSpPr>
              <a:cxnSpLocks/>
            </p:cNvCxnSpPr>
            <p:nvPr/>
          </p:nvCxnSpPr>
          <p:spPr>
            <a:xfrm>
              <a:off x="5316285" y="2778125"/>
              <a:ext cx="92075"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154" name="1996 green ">
            <a:extLst>
              <a:ext uri="{FF2B5EF4-FFF2-40B4-BE49-F238E27FC236}">
                <a16:creationId xmlns:a16="http://schemas.microsoft.com/office/drawing/2014/main" id="{494F6BDF-7ED8-8F44-B5EB-A3B7E4F0C65A}"/>
              </a:ext>
            </a:extLst>
          </p:cNvPr>
          <p:cNvGrpSpPr/>
          <p:nvPr/>
        </p:nvGrpSpPr>
        <p:grpSpPr>
          <a:xfrm>
            <a:off x="2935415" y="1189904"/>
            <a:ext cx="1446829" cy="515526"/>
            <a:chOff x="10744200" y="1174668"/>
            <a:chExt cx="1446829" cy="515526"/>
          </a:xfrm>
        </p:grpSpPr>
        <p:sp>
          <p:nvSpPr>
            <p:cNvPr id="155" name="Oval 154">
              <a:extLst>
                <a:ext uri="{FF2B5EF4-FFF2-40B4-BE49-F238E27FC236}">
                  <a16:creationId xmlns:a16="http://schemas.microsoft.com/office/drawing/2014/main" id="{05CC5B8E-AFD9-F444-B4B3-846EF10C93D3}"/>
                </a:ext>
              </a:extLst>
            </p:cNvPr>
            <p:cNvSpPr/>
            <p:nvPr/>
          </p:nvSpPr>
          <p:spPr>
            <a:xfrm>
              <a:off x="10744200" y="1193533"/>
              <a:ext cx="163630" cy="16363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TextBox 155">
              <a:extLst>
                <a:ext uri="{FF2B5EF4-FFF2-40B4-BE49-F238E27FC236}">
                  <a16:creationId xmlns:a16="http://schemas.microsoft.com/office/drawing/2014/main" id="{D743959F-6EA3-EB4C-B1B8-172456318E03}"/>
                </a:ext>
              </a:extLst>
            </p:cNvPr>
            <p:cNvSpPr txBox="1"/>
            <p:nvPr/>
          </p:nvSpPr>
          <p:spPr>
            <a:xfrm>
              <a:off x="10820400" y="1174668"/>
              <a:ext cx="1370629" cy="515526"/>
            </a:xfrm>
            <a:prstGeom prst="rect">
              <a:avLst/>
            </a:prstGeom>
            <a:noFill/>
          </p:spPr>
          <p:txBody>
            <a:bodyPr wrap="square" lIns="182880" rtlCol="0">
              <a:spAutoFit/>
            </a:bodyPr>
            <a:lstStyle/>
            <a:p>
              <a:pPr>
                <a:lnSpc>
                  <a:spcPts val="1050"/>
                </a:lnSpc>
              </a:pPr>
              <a:r>
                <a:rPr lang="en-US" sz="1000" dirty="0"/>
                <a:t>Sandoz and </a:t>
              </a:r>
            </a:p>
            <a:p>
              <a:pPr>
                <a:lnSpc>
                  <a:spcPts val="1050"/>
                </a:lnSpc>
              </a:pPr>
              <a:r>
                <a:rPr lang="en-US" sz="1000" dirty="0"/>
                <a:t>Ciba-Geigy merge forming Novartis</a:t>
              </a:r>
              <a:endParaRPr lang="en-US" sz="1000" i="1" dirty="0"/>
            </a:p>
          </p:txBody>
        </p:sp>
        <p:cxnSp>
          <p:nvCxnSpPr>
            <p:cNvPr id="157" name="Straight Connector 156">
              <a:extLst>
                <a:ext uri="{FF2B5EF4-FFF2-40B4-BE49-F238E27FC236}">
                  <a16:creationId xmlns:a16="http://schemas.microsoft.com/office/drawing/2014/main" id="{C0DE1DBF-2F85-CF4F-B638-DC287DB93631}"/>
                </a:ext>
              </a:extLst>
            </p:cNvPr>
            <p:cNvCxnSpPr>
              <a:cxnSpLocks/>
            </p:cNvCxnSpPr>
            <p:nvPr/>
          </p:nvCxnSpPr>
          <p:spPr>
            <a:xfrm>
              <a:off x="10851179" y="1280396"/>
              <a:ext cx="92075"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199" name="1995 gold">
            <a:extLst>
              <a:ext uri="{FF2B5EF4-FFF2-40B4-BE49-F238E27FC236}">
                <a16:creationId xmlns:a16="http://schemas.microsoft.com/office/drawing/2014/main" id="{F9A9DB6A-A967-5644-B071-BD0A31E24269}"/>
              </a:ext>
            </a:extLst>
          </p:cNvPr>
          <p:cNvGrpSpPr/>
          <p:nvPr/>
        </p:nvGrpSpPr>
        <p:grpSpPr>
          <a:xfrm>
            <a:off x="1113817" y="4105727"/>
            <a:ext cx="1810723" cy="374461"/>
            <a:chOff x="9353350" y="4213225"/>
            <a:chExt cx="1810723" cy="374461"/>
          </a:xfrm>
        </p:grpSpPr>
        <p:sp>
          <p:nvSpPr>
            <p:cNvPr id="200" name="Oval 199">
              <a:extLst>
                <a:ext uri="{FF2B5EF4-FFF2-40B4-BE49-F238E27FC236}">
                  <a16:creationId xmlns:a16="http://schemas.microsoft.com/office/drawing/2014/main" id="{FBAA9BF1-019A-064C-A824-30DC35355D14}"/>
                </a:ext>
              </a:extLst>
            </p:cNvPr>
            <p:cNvSpPr/>
            <p:nvPr/>
          </p:nvSpPr>
          <p:spPr>
            <a:xfrm>
              <a:off x="9353350" y="4229500"/>
              <a:ext cx="163630" cy="16363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1" name="TextBox 200">
              <a:extLst>
                <a:ext uri="{FF2B5EF4-FFF2-40B4-BE49-F238E27FC236}">
                  <a16:creationId xmlns:a16="http://schemas.microsoft.com/office/drawing/2014/main" id="{00086960-6BDD-8F4C-B3CA-40CA2397146B}"/>
                </a:ext>
              </a:extLst>
            </p:cNvPr>
            <p:cNvSpPr txBox="1"/>
            <p:nvPr/>
          </p:nvSpPr>
          <p:spPr>
            <a:xfrm>
              <a:off x="9439275" y="4213225"/>
              <a:ext cx="1724798" cy="374461"/>
            </a:xfrm>
            <a:prstGeom prst="rect">
              <a:avLst/>
            </a:prstGeom>
            <a:noFill/>
          </p:spPr>
          <p:txBody>
            <a:bodyPr wrap="square" lIns="182880" rtlCol="0">
              <a:spAutoFit/>
            </a:bodyPr>
            <a:lstStyle/>
            <a:p>
              <a:pPr>
                <a:lnSpc>
                  <a:spcPts val="1050"/>
                </a:lnSpc>
              </a:pPr>
              <a:r>
                <a:rPr lang="en-US" sz="1000" dirty="0"/>
                <a:t>AGRO holds Pesticide Resistance program</a:t>
              </a:r>
              <a:endParaRPr lang="en-US" sz="1000" i="1" dirty="0"/>
            </a:p>
          </p:txBody>
        </p:sp>
        <p:cxnSp>
          <p:nvCxnSpPr>
            <p:cNvPr id="202" name="Straight Connector 201">
              <a:extLst>
                <a:ext uri="{FF2B5EF4-FFF2-40B4-BE49-F238E27FC236}">
                  <a16:creationId xmlns:a16="http://schemas.microsoft.com/office/drawing/2014/main" id="{BA550A0D-8E0B-7448-ACBB-279664B060B1}"/>
                </a:ext>
              </a:extLst>
            </p:cNvPr>
            <p:cNvCxnSpPr>
              <a:cxnSpLocks/>
            </p:cNvCxnSpPr>
            <p:nvPr/>
          </p:nvCxnSpPr>
          <p:spPr>
            <a:xfrm>
              <a:off x="9477375" y="4318953"/>
              <a:ext cx="92075"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78" name="1995 orange 2">
            <a:extLst>
              <a:ext uri="{FF2B5EF4-FFF2-40B4-BE49-F238E27FC236}">
                <a16:creationId xmlns:a16="http://schemas.microsoft.com/office/drawing/2014/main" id="{67FAFDF9-98CE-7B4E-8030-8ACB3D70431E}"/>
              </a:ext>
            </a:extLst>
          </p:cNvPr>
          <p:cNvGrpSpPr/>
          <p:nvPr/>
        </p:nvGrpSpPr>
        <p:grpSpPr>
          <a:xfrm>
            <a:off x="1105391" y="3220627"/>
            <a:ext cx="1454150" cy="656590"/>
            <a:chOff x="10744200" y="2672397"/>
            <a:chExt cx="1454150" cy="656590"/>
          </a:xfrm>
        </p:grpSpPr>
        <p:sp>
          <p:nvSpPr>
            <p:cNvPr id="79" name="Oval 78">
              <a:extLst>
                <a:ext uri="{FF2B5EF4-FFF2-40B4-BE49-F238E27FC236}">
                  <a16:creationId xmlns:a16="http://schemas.microsoft.com/office/drawing/2014/main" id="{B44E827F-2B4B-4143-95CD-0AEF9DDCCCFB}"/>
                </a:ext>
              </a:extLst>
            </p:cNvPr>
            <p:cNvSpPr/>
            <p:nvPr/>
          </p:nvSpPr>
          <p:spPr>
            <a:xfrm>
              <a:off x="10744200" y="2695875"/>
              <a:ext cx="163630" cy="16363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TextBox 79">
              <a:extLst>
                <a:ext uri="{FF2B5EF4-FFF2-40B4-BE49-F238E27FC236}">
                  <a16:creationId xmlns:a16="http://schemas.microsoft.com/office/drawing/2014/main" id="{52E2D452-8AD3-4A42-92DD-9957F0CE74B1}"/>
                </a:ext>
              </a:extLst>
            </p:cNvPr>
            <p:cNvSpPr txBox="1"/>
            <p:nvPr/>
          </p:nvSpPr>
          <p:spPr>
            <a:xfrm>
              <a:off x="10827721" y="2672397"/>
              <a:ext cx="1370629" cy="656590"/>
            </a:xfrm>
            <a:prstGeom prst="rect">
              <a:avLst/>
            </a:prstGeom>
            <a:noFill/>
          </p:spPr>
          <p:txBody>
            <a:bodyPr wrap="square" lIns="182880" rtlCol="0">
              <a:spAutoFit/>
            </a:bodyPr>
            <a:lstStyle/>
            <a:p>
              <a:pPr>
                <a:lnSpc>
                  <a:spcPts val="1050"/>
                </a:lnSpc>
              </a:pPr>
              <a:r>
                <a:rPr lang="en-US" sz="1000" dirty="0"/>
                <a:t>PPDC Pesticide Program Dialogue Committee first established</a:t>
              </a:r>
              <a:endParaRPr lang="en-US" sz="1000" i="1" dirty="0"/>
            </a:p>
          </p:txBody>
        </p:sp>
        <p:cxnSp>
          <p:nvCxnSpPr>
            <p:cNvPr id="81" name="Straight Connector 80">
              <a:extLst>
                <a:ext uri="{FF2B5EF4-FFF2-40B4-BE49-F238E27FC236}">
                  <a16:creationId xmlns:a16="http://schemas.microsoft.com/office/drawing/2014/main" id="{161B5F07-40E9-8243-A893-3B88C8B7E411}"/>
                </a:ext>
              </a:extLst>
            </p:cNvPr>
            <p:cNvCxnSpPr>
              <a:cxnSpLocks/>
            </p:cNvCxnSpPr>
            <p:nvPr/>
          </p:nvCxnSpPr>
          <p:spPr>
            <a:xfrm>
              <a:off x="10858500" y="2778125"/>
              <a:ext cx="92075"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82" name="1995 orange 1">
            <a:extLst>
              <a:ext uri="{FF2B5EF4-FFF2-40B4-BE49-F238E27FC236}">
                <a16:creationId xmlns:a16="http://schemas.microsoft.com/office/drawing/2014/main" id="{ED8CD10F-C5D7-474E-863B-B119E4BFF866}"/>
              </a:ext>
            </a:extLst>
          </p:cNvPr>
          <p:cNvGrpSpPr/>
          <p:nvPr/>
        </p:nvGrpSpPr>
        <p:grpSpPr>
          <a:xfrm>
            <a:off x="1116025" y="2683834"/>
            <a:ext cx="1454150" cy="515526"/>
            <a:chOff x="10744200" y="2913474"/>
            <a:chExt cx="1454150" cy="515526"/>
          </a:xfrm>
        </p:grpSpPr>
        <p:sp>
          <p:nvSpPr>
            <p:cNvPr id="83" name="Oval 82">
              <a:extLst>
                <a:ext uri="{FF2B5EF4-FFF2-40B4-BE49-F238E27FC236}">
                  <a16:creationId xmlns:a16="http://schemas.microsoft.com/office/drawing/2014/main" id="{B3D6F330-BA49-A14C-ABCD-BC76CF89CCE0}"/>
                </a:ext>
              </a:extLst>
            </p:cNvPr>
            <p:cNvSpPr/>
            <p:nvPr/>
          </p:nvSpPr>
          <p:spPr>
            <a:xfrm>
              <a:off x="10744200" y="2933700"/>
              <a:ext cx="163630" cy="16363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TextBox 83">
              <a:extLst>
                <a:ext uri="{FF2B5EF4-FFF2-40B4-BE49-F238E27FC236}">
                  <a16:creationId xmlns:a16="http://schemas.microsoft.com/office/drawing/2014/main" id="{6C874CF0-1349-9944-A060-C2F955C71B9F}"/>
                </a:ext>
              </a:extLst>
            </p:cNvPr>
            <p:cNvSpPr txBox="1"/>
            <p:nvPr/>
          </p:nvSpPr>
          <p:spPr>
            <a:xfrm>
              <a:off x="10827721" y="2913474"/>
              <a:ext cx="1370629" cy="515526"/>
            </a:xfrm>
            <a:prstGeom prst="rect">
              <a:avLst/>
            </a:prstGeom>
            <a:noFill/>
          </p:spPr>
          <p:txBody>
            <a:bodyPr wrap="square" lIns="182880" rtlCol="0">
              <a:spAutoFit/>
            </a:bodyPr>
            <a:lstStyle/>
            <a:p>
              <a:pPr>
                <a:lnSpc>
                  <a:spcPts val="1050"/>
                </a:lnSpc>
              </a:pPr>
              <a:r>
                <a:rPr lang="en-US" sz="1000" dirty="0"/>
                <a:t>PMRA formed </a:t>
              </a:r>
              <a:br>
                <a:rPr lang="en-US" sz="1000" dirty="0"/>
              </a:br>
              <a:r>
                <a:rPr lang="en-US" sz="1000" dirty="0"/>
                <a:t>as part of Health Canada</a:t>
              </a:r>
              <a:endParaRPr lang="en-US" sz="1000" i="1" dirty="0"/>
            </a:p>
          </p:txBody>
        </p:sp>
        <p:cxnSp>
          <p:nvCxnSpPr>
            <p:cNvPr id="85" name="Straight Connector 84">
              <a:extLst>
                <a:ext uri="{FF2B5EF4-FFF2-40B4-BE49-F238E27FC236}">
                  <a16:creationId xmlns:a16="http://schemas.microsoft.com/office/drawing/2014/main" id="{599B0757-659A-2340-9194-1F2DEC78BAC5}"/>
                </a:ext>
              </a:extLst>
            </p:cNvPr>
            <p:cNvCxnSpPr>
              <a:cxnSpLocks/>
            </p:cNvCxnSpPr>
            <p:nvPr/>
          </p:nvCxnSpPr>
          <p:spPr>
            <a:xfrm>
              <a:off x="10858500" y="3019425"/>
              <a:ext cx="92075"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86" name="1995 green ">
            <a:extLst>
              <a:ext uri="{FF2B5EF4-FFF2-40B4-BE49-F238E27FC236}">
                <a16:creationId xmlns:a16="http://schemas.microsoft.com/office/drawing/2014/main" id="{078226EC-D4FB-7E4A-8998-BBE653F7FFD7}"/>
              </a:ext>
            </a:extLst>
          </p:cNvPr>
          <p:cNvGrpSpPr/>
          <p:nvPr/>
        </p:nvGrpSpPr>
        <p:grpSpPr>
          <a:xfrm>
            <a:off x="1105391" y="1160720"/>
            <a:ext cx="1453315" cy="797654"/>
            <a:chOff x="10744200" y="1393825"/>
            <a:chExt cx="1453315" cy="797654"/>
          </a:xfrm>
        </p:grpSpPr>
        <p:sp>
          <p:nvSpPr>
            <p:cNvPr id="87" name="Oval 86">
              <a:extLst>
                <a:ext uri="{FF2B5EF4-FFF2-40B4-BE49-F238E27FC236}">
                  <a16:creationId xmlns:a16="http://schemas.microsoft.com/office/drawing/2014/main" id="{5339A9C1-2664-EA48-A2BC-DA97C31A4D37}"/>
                </a:ext>
              </a:extLst>
            </p:cNvPr>
            <p:cNvSpPr/>
            <p:nvPr/>
          </p:nvSpPr>
          <p:spPr>
            <a:xfrm>
              <a:off x="10744200" y="1428441"/>
              <a:ext cx="163630" cy="16363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8" name="Straight Connector 87">
              <a:extLst>
                <a:ext uri="{FF2B5EF4-FFF2-40B4-BE49-F238E27FC236}">
                  <a16:creationId xmlns:a16="http://schemas.microsoft.com/office/drawing/2014/main" id="{CC89EFFD-6C5F-AB48-98DB-3130CF7F146A}"/>
                </a:ext>
              </a:extLst>
            </p:cNvPr>
            <p:cNvCxnSpPr>
              <a:cxnSpLocks/>
            </p:cNvCxnSpPr>
            <p:nvPr/>
          </p:nvCxnSpPr>
          <p:spPr>
            <a:xfrm>
              <a:off x="10871299" y="1508125"/>
              <a:ext cx="92075"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89" name="TextBox 88">
              <a:extLst>
                <a:ext uri="{FF2B5EF4-FFF2-40B4-BE49-F238E27FC236}">
                  <a16:creationId xmlns:a16="http://schemas.microsoft.com/office/drawing/2014/main" id="{5145C43D-1DB4-9D4D-8C57-B701F4F7ACA0}"/>
                </a:ext>
              </a:extLst>
            </p:cNvPr>
            <p:cNvSpPr txBox="1"/>
            <p:nvPr/>
          </p:nvSpPr>
          <p:spPr>
            <a:xfrm>
              <a:off x="10826886" y="1393825"/>
              <a:ext cx="1370629" cy="797654"/>
            </a:xfrm>
            <a:prstGeom prst="rect">
              <a:avLst/>
            </a:prstGeom>
            <a:noFill/>
          </p:spPr>
          <p:txBody>
            <a:bodyPr wrap="square" lIns="182880" rIns="182880" rtlCol="0">
              <a:spAutoFit/>
            </a:bodyPr>
            <a:lstStyle/>
            <a:p>
              <a:pPr>
                <a:lnSpc>
                  <a:spcPts val="1050"/>
                </a:lnSpc>
              </a:pPr>
              <a:r>
                <a:rPr lang="en-US" sz="1000" dirty="0"/>
                <a:t>First Dirty </a:t>
              </a:r>
              <a:br>
                <a:rPr lang="en-US" sz="1000" dirty="0"/>
              </a:br>
              <a:r>
                <a:rPr lang="en-US" sz="1000" dirty="0"/>
                <a:t>Dozen List from Environmental Working Group (EWG)</a:t>
              </a:r>
            </a:p>
          </p:txBody>
        </p:sp>
      </p:grpSp>
      <p:grpSp>
        <p:nvGrpSpPr>
          <p:cNvPr id="75" name="1995 Green Box">
            <a:extLst>
              <a:ext uri="{FF2B5EF4-FFF2-40B4-BE49-F238E27FC236}">
                <a16:creationId xmlns:a16="http://schemas.microsoft.com/office/drawing/2014/main" id="{EE2AD32F-CE33-1041-860B-B30A054EAD02}"/>
              </a:ext>
            </a:extLst>
          </p:cNvPr>
          <p:cNvGrpSpPr/>
          <p:nvPr/>
        </p:nvGrpSpPr>
        <p:grpSpPr>
          <a:xfrm>
            <a:off x="8365064" y="1075267"/>
            <a:ext cx="3386667" cy="4222045"/>
            <a:chOff x="8365064" y="1075267"/>
            <a:chExt cx="3386667" cy="4222045"/>
          </a:xfrm>
        </p:grpSpPr>
        <p:sp>
          <p:nvSpPr>
            <p:cNvPr id="76" name="1985 Orange Box">
              <a:extLst>
                <a:ext uri="{FF2B5EF4-FFF2-40B4-BE49-F238E27FC236}">
                  <a16:creationId xmlns:a16="http://schemas.microsoft.com/office/drawing/2014/main" id="{3931337F-F4A7-094A-8765-E910BE294448}"/>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EWG lists conventional grown produce with highest pesticide residues based on US government food monitoring results from USDA PDP and FDA data to inform consumers on pesticide exposure in US food supply. USDA's statements do not support EWG's interpretation to avoid certain foods.  USDA's 2015 </a:t>
              </a:r>
              <a:r>
                <a:rPr lang="en-US" sz="1400" dirty="0" err="1">
                  <a:solidFill>
                    <a:schemeClr val="tx1">
                      <a:lumMod val="75000"/>
                      <a:lumOff val="25000"/>
                    </a:schemeClr>
                  </a:solidFill>
                </a:rPr>
                <a:t>FactSheet</a:t>
              </a:r>
              <a:r>
                <a:rPr lang="en-US" sz="1400" dirty="0">
                  <a:solidFill>
                    <a:schemeClr val="tx1">
                      <a:lumMod val="75000"/>
                      <a:lumOff val="25000"/>
                    </a:schemeClr>
                  </a:solidFill>
                </a:rPr>
                <a:t> states: "Based on the PDP data, consumers can feel confident about eating a diet that is rich in fresh fruits and vegetables."</a:t>
              </a:r>
            </a:p>
            <a:p>
              <a:r>
                <a:rPr lang="en-US" sz="1050" b="1" dirty="0">
                  <a:solidFill>
                    <a:schemeClr val="tx1">
                      <a:lumMod val="75000"/>
                      <a:lumOff val="25000"/>
                    </a:schemeClr>
                  </a:solidFill>
                </a:rPr>
                <a:t>Source: </a:t>
              </a:r>
            </a:p>
            <a:p>
              <a:r>
                <a:rPr lang="en-US" sz="1050" dirty="0">
                  <a:solidFill>
                    <a:schemeClr val="tx1">
                      <a:lumMod val="75000"/>
                      <a:lumOff val="25000"/>
                    </a:schemeClr>
                  </a:solidFill>
                  <a:hlinkClick r:id="rId4"/>
                </a:rPr>
                <a:t>https://www.healthline.com/nutrition/dirty-dozen-foods</a:t>
              </a:r>
              <a:endParaRPr lang="en-US" sz="1050" dirty="0">
                <a:solidFill>
                  <a:schemeClr val="tx1">
                    <a:lumMod val="75000"/>
                    <a:lumOff val="25000"/>
                  </a:schemeClr>
                </a:solidFill>
              </a:endParaRPr>
            </a:p>
          </p:txBody>
        </p:sp>
        <p:sp>
          <p:nvSpPr>
            <p:cNvPr id="77" name="done">
              <a:extLst>
                <a:ext uri="{FF2B5EF4-FFF2-40B4-BE49-F238E27FC236}">
                  <a16:creationId xmlns:a16="http://schemas.microsoft.com/office/drawing/2014/main" id="{78E06726-B8E7-C849-AD36-C0B4DFEEC39A}"/>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90" name="1995 Orange Box 1">
            <a:extLst>
              <a:ext uri="{FF2B5EF4-FFF2-40B4-BE49-F238E27FC236}">
                <a16:creationId xmlns:a16="http://schemas.microsoft.com/office/drawing/2014/main" id="{ADD80AAE-FFBE-6344-9E0A-F9D454C404B8}"/>
              </a:ext>
            </a:extLst>
          </p:cNvPr>
          <p:cNvGrpSpPr/>
          <p:nvPr/>
        </p:nvGrpSpPr>
        <p:grpSpPr>
          <a:xfrm>
            <a:off x="8365064" y="1075267"/>
            <a:ext cx="3386667" cy="4222045"/>
            <a:chOff x="8365064" y="1075267"/>
            <a:chExt cx="3386667" cy="4222045"/>
          </a:xfrm>
        </p:grpSpPr>
        <p:sp>
          <p:nvSpPr>
            <p:cNvPr id="91" name="1985 Orange Box">
              <a:extLst>
                <a:ext uri="{FF2B5EF4-FFF2-40B4-BE49-F238E27FC236}">
                  <a16:creationId xmlns:a16="http://schemas.microsoft.com/office/drawing/2014/main" id="{C851741E-1352-5147-95C4-512C76241A7D}"/>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Regulation of pesticides consolidated in one agency in Canada.</a:t>
              </a:r>
            </a:p>
            <a:p>
              <a:r>
                <a:rPr lang="en-US" sz="1050" b="1" dirty="0">
                  <a:solidFill>
                    <a:schemeClr val="tx1">
                      <a:lumMod val="75000"/>
                      <a:lumOff val="25000"/>
                    </a:schemeClr>
                  </a:solidFill>
                </a:rPr>
                <a:t>Source: </a:t>
              </a:r>
            </a:p>
            <a:p>
              <a:r>
                <a:rPr lang="en-US" sz="1050" dirty="0">
                  <a:solidFill>
                    <a:schemeClr val="tx1">
                      <a:lumMod val="75000"/>
                      <a:lumOff val="25000"/>
                    </a:schemeClr>
                  </a:solidFill>
                </a:rPr>
                <a:t>Pest Control Products Act P-9</a:t>
              </a:r>
              <a:endParaRPr lang="en-US" dirty="0"/>
            </a:p>
          </p:txBody>
        </p:sp>
        <p:sp>
          <p:nvSpPr>
            <p:cNvPr id="92" name="done">
              <a:extLst>
                <a:ext uri="{FF2B5EF4-FFF2-40B4-BE49-F238E27FC236}">
                  <a16:creationId xmlns:a16="http://schemas.microsoft.com/office/drawing/2014/main" id="{BFA04C10-3E5E-6E4D-8029-06A74AE1FE87}"/>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93" name="1995 Orange Box 2">
            <a:extLst>
              <a:ext uri="{FF2B5EF4-FFF2-40B4-BE49-F238E27FC236}">
                <a16:creationId xmlns:a16="http://schemas.microsoft.com/office/drawing/2014/main" id="{B7BA1B87-1226-A644-8A32-5482E6355B81}"/>
              </a:ext>
            </a:extLst>
          </p:cNvPr>
          <p:cNvGrpSpPr/>
          <p:nvPr/>
        </p:nvGrpSpPr>
        <p:grpSpPr>
          <a:xfrm>
            <a:off x="8365064" y="1075267"/>
            <a:ext cx="3386667" cy="4222045"/>
            <a:chOff x="8365064" y="1075267"/>
            <a:chExt cx="3386667" cy="4222045"/>
          </a:xfrm>
        </p:grpSpPr>
        <p:sp>
          <p:nvSpPr>
            <p:cNvPr id="94" name="1985 Orange Box">
              <a:extLst>
                <a:ext uri="{FF2B5EF4-FFF2-40B4-BE49-F238E27FC236}">
                  <a16:creationId xmlns:a16="http://schemas.microsoft.com/office/drawing/2014/main" id="{31F077A3-681E-6D41-A8B1-180177D2F449}"/>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PPDC a  representative federal advisory committee, meets with EPA on a regular basis to discuss pesticide regulatory, policy, and program implementation issues; It is a forum </a:t>
              </a:r>
              <a:br>
                <a:rPr lang="en-US" sz="1400" dirty="0">
                  <a:solidFill>
                    <a:schemeClr val="tx1">
                      <a:lumMod val="75000"/>
                      <a:lumOff val="25000"/>
                    </a:schemeClr>
                  </a:solidFill>
                </a:rPr>
              </a:br>
              <a:r>
                <a:rPr lang="en-US" sz="1400" dirty="0">
                  <a:solidFill>
                    <a:schemeClr val="tx1">
                      <a:lumMod val="75000"/>
                      <a:lumOff val="25000"/>
                    </a:schemeClr>
                  </a:solidFill>
                </a:rPr>
                <a:t>for a diverse group of stakeholder appointees to provide feedback. </a:t>
              </a:r>
            </a:p>
            <a:p>
              <a:pPr>
                <a:spcAft>
                  <a:spcPts val="600"/>
                </a:spcAft>
              </a:pPr>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5"/>
                </a:rPr>
                <a:t>https://www.epa.gov/pesticide-advisory-committees-and-regulatory-partners/pesticide-program-dialogue-committee-ppdc</a:t>
              </a:r>
              <a:endParaRPr lang="en-US" sz="1050" dirty="0">
                <a:solidFill>
                  <a:schemeClr val="tx1">
                    <a:lumMod val="75000"/>
                    <a:lumOff val="25000"/>
                  </a:schemeClr>
                </a:solidFill>
              </a:endParaRPr>
            </a:p>
            <a:p>
              <a:pPr>
                <a:spcAft>
                  <a:spcPts val="600"/>
                </a:spcAft>
              </a:pPr>
              <a:endParaRPr lang="en-US" dirty="0"/>
            </a:p>
          </p:txBody>
        </p:sp>
        <p:sp>
          <p:nvSpPr>
            <p:cNvPr id="95" name="done">
              <a:extLst>
                <a:ext uri="{FF2B5EF4-FFF2-40B4-BE49-F238E27FC236}">
                  <a16:creationId xmlns:a16="http://schemas.microsoft.com/office/drawing/2014/main" id="{DE28678B-7CE6-0E49-85D1-A9DAF47C2FE7}"/>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207" name="1995 Gold Box ">
            <a:extLst>
              <a:ext uri="{FF2B5EF4-FFF2-40B4-BE49-F238E27FC236}">
                <a16:creationId xmlns:a16="http://schemas.microsoft.com/office/drawing/2014/main" id="{6C716CE4-11BE-2E41-8574-2603D26F02B2}"/>
              </a:ext>
            </a:extLst>
          </p:cNvPr>
          <p:cNvGrpSpPr/>
          <p:nvPr/>
        </p:nvGrpSpPr>
        <p:grpSpPr>
          <a:xfrm>
            <a:off x="8365064" y="1075267"/>
            <a:ext cx="3386667" cy="4222045"/>
            <a:chOff x="8365064" y="1075267"/>
            <a:chExt cx="3386667" cy="4222045"/>
          </a:xfrm>
        </p:grpSpPr>
        <p:sp>
          <p:nvSpPr>
            <p:cNvPr id="208" name="1985 Orange Box">
              <a:extLst>
                <a:ext uri="{FF2B5EF4-FFF2-40B4-BE49-F238E27FC236}">
                  <a16:creationId xmlns:a16="http://schemas.microsoft.com/office/drawing/2014/main" id="{6DE6ADC1-0AEF-E34D-B685-4347562FD1DC}"/>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solidFill>
                </a:rPr>
                <a:t>A special topic AGRO symposium entitled "Molecular Genetics and Evolution of Pesticide Resistance”</a:t>
              </a:r>
              <a:br>
                <a:rPr lang="en-US" sz="1400" dirty="0">
                  <a:solidFill>
                    <a:schemeClr val="tx1"/>
                  </a:solidFill>
                </a:rPr>
              </a:br>
              <a:r>
                <a:rPr lang="en-US" sz="1400" dirty="0">
                  <a:solidFill>
                    <a:schemeClr val="tx1"/>
                  </a:solidFill>
                </a:rPr>
                <a:t>was held in Big Sky, MT.</a:t>
              </a:r>
            </a:p>
            <a:p>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rPr>
                <a:t>AGRO History Document  1976-2001; </a:t>
              </a:r>
              <a:r>
                <a:rPr lang="en-US" sz="1050" dirty="0">
                  <a:solidFill>
                    <a:schemeClr val="tx1">
                      <a:lumMod val="75000"/>
                      <a:lumOff val="25000"/>
                    </a:schemeClr>
                  </a:solidFill>
                  <a:hlinkClick r:id="rId6"/>
                </a:rPr>
                <a:t>https://pubs.acs.org/doi/pdf/10.1021/jf0115286</a:t>
              </a:r>
              <a:endParaRPr lang="en-US" sz="1050" dirty="0">
                <a:solidFill>
                  <a:schemeClr val="tx1">
                    <a:lumMod val="75000"/>
                    <a:lumOff val="25000"/>
                  </a:schemeClr>
                </a:solidFill>
              </a:endParaRPr>
            </a:p>
            <a:p>
              <a:br>
                <a:rPr lang="en-US" sz="1050" b="1" dirty="0">
                  <a:solidFill>
                    <a:schemeClr val="tx1">
                      <a:lumMod val="75000"/>
                      <a:lumOff val="25000"/>
                    </a:schemeClr>
                  </a:solidFill>
                </a:rPr>
              </a:br>
              <a:br>
                <a:rPr lang="en-US" sz="1050" b="1" dirty="0">
                  <a:solidFill>
                    <a:schemeClr val="tx1">
                      <a:lumMod val="75000"/>
                      <a:lumOff val="25000"/>
                    </a:schemeClr>
                  </a:solidFill>
                </a:rPr>
              </a:br>
              <a:endParaRPr lang="en-US" sz="1050" dirty="0">
                <a:solidFill>
                  <a:schemeClr val="tx1">
                    <a:lumMod val="75000"/>
                    <a:lumOff val="25000"/>
                  </a:schemeClr>
                </a:solidFill>
              </a:endParaRPr>
            </a:p>
          </p:txBody>
        </p:sp>
        <p:sp>
          <p:nvSpPr>
            <p:cNvPr id="209" name="done">
              <a:extLst>
                <a:ext uri="{FF2B5EF4-FFF2-40B4-BE49-F238E27FC236}">
                  <a16:creationId xmlns:a16="http://schemas.microsoft.com/office/drawing/2014/main" id="{29103E88-C246-9C4A-B6E9-479998BCEBDF}"/>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222" name="1996 Green Box">
            <a:extLst>
              <a:ext uri="{FF2B5EF4-FFF2-40B4-BE49-F238E27FC236}">
                <a16:creationId xmlns:a16="http://schemas.microsoft.com/office/drawing/2014/main" id="{89A1EDDE-4451-F541-88D3-D7C452E470B7}"/>
              </a:ext>
            </a:extLst>
          </p:cNvPr>
          <p:cNvGrpSpPr/>
          <p:nvPr/>
        </p:nvGrpSpPr>
        <p:grpSpPr>
          <a:xfrm>
            <a:off x="8365064" y="1075267"/>
            <a:ext cx="3386667" cy="4222045"/>
            <a:chOff x="8365064" y="1075267"/>
            <a:chExt cx="3386667" cy="4222045"/>
          </a:xfrm>
        </p:grpSpPr>
        <p:sp>
          <p:nvSpPr>
            <p:cNvPr id="223" name="1985 Orange Box">
              <a:extLst>
                <a:ext uri="{FF2B5EF4-FFF2-40B4-BE49-F238E27FC236}">
                  <a16:creationId xmlns:a16="http://schemas.microsoft.com/office/drawing/2014/main" id="{162F9D4F-7FF5-6F47-9008-1A8D5DDB1180}"/>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Novartis forms and was one of the largest mergers in history at the time.</a:t>
              </a:r>
            </a:p>
            <a:p>
              <a:pPr>
                <a:spcAft>
                  <a:spcPts val="600"/>
                </a:spcAft>
              </a:pPr>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7"/>
                </a:rPr>
                <a:t>https://en.wikipedia.org/wiki/Novartis</a:t>
              </a:r>
              <a:endParaRPr lang="en-US" sz="1050" dirty="0">
                <a:solidFill>
                  <a:schemeClr val="tx1">
                    <a:lumMod val="75000"/>
                    <a:lumOff val="25000"/>
                  </a:schemeClr>
                </a:solidFill>
              </a:endParaRPr>
            </a:p>
            <a:p>
              <a:pPr>
                <a:spcAft>
                  <a:spcPts val="600"/>
                </a:spcAft>
              </a:pPr>
              <a:br>
                <a:rPr lang="en-US" sz="1050" b="1" dirty="0">
                  <a:solidFill>
                    <a:schemeClr val="tx1">
                      <a:lumMod val="75000"/>
                      <a:lumOff val="25000"/>
                    </a:schemeClr>
                  </a:solidFill>
                </a:rPr>
              </a:br>
              <a:br>
                <a:rPr lang="en-US" sz="1050" b="1" dirty="0">
                  <a:solidFill>
                    <a:schemeClr val="tx1">
                      <a:lumMod val="75000"/>
                      <a:lumOff val="25000"/>
                    </a:schemeClr>
                  </a:solidFill>
                </a:rPr>
              </a:br>
              <a:endParaRPr lang="en-US" dirty="0"/>
            </a:p>
          </p:txBody>
        </p:sp>
        <p:sp>
          <p:nvSpPr>
            <p:cNvPr id="224" name="done">
              <a:extLst>
                <a:ext uri="{FF2B5EF4-FFF2-40B4-BE49-F238E27FC236}">
                  <a16:creationId xmlns:a16="http://schemas.microsoft.com/office/drawing/2014/main" id="{6685E6E9-7E33-7C42-ACC9-74E9FC9BF999}"/>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96" name="1996 Orange Box 1">
            <a:extLst>
              <a:ext uri="{FF2B5EF4-FFF2-40B4-BE49-F238E27FC236}">
                <a16:creationId xmlns:a16="http://schemas.microsoft.com/office/drawing/2014/main" id="{B09A002E-7BF6-124B-B0FF-592E3678C878}"/>
              </a:ext>
            </a:extLst>
          </p:cNvPr>
          <p:cNvGrpSpPr/>
          <p:nvPr/>
        </p:nvGrpSpPr>
        <p:grpSpPr>
          <a:xfrm>
            <a:off x="8365064" y="1075267"/>
            <a:ext cx="3386667" cy="4222045"/>
            <a:chOff x="8365064" y="1075267"/>
            <a:chExt cx="3386667" cy="4222045"/>
          </a:xfrm>
        </p:grpSpPr>
        <p:sp>
          <p:nvSpPr>
            <p:cNvPr id="97" name="1985 Orange Box">
              <a:extLst>
                <a:ext uri="{FF2B5EF4-FFF2-40B4-BE49-F238E27FC236}">
                  <a16:creationId xmlns:a16="http://schemas.microsoft.com/office/drawing/2014/main" id="{ED5C1183-8020-5A45-BE22-83049F05032D}"/>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FQPA resulted in a revised Paradigm for Risk Assessment in how EPA evaluates pesticides for human safety, including introducing the concepts of aggregate exposure from multiple routes, cumulative risk from pesticides with common mechanism of toxicity, and additional safety factors for assessment of children. It passed unanimously by Congress.</a:t>
              </a:r>
            </a:p>
            <a:p>
              <a:pPr>
                <a:spcAft>
                  <a:spcPts val="600"/>
                </a:spcAft>
              </a:pPr>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8"/>
                </a:rPr>
                <a:t>https://www.epa.gov/laws-regulations/summary-food-quality-protection-act</a:t>
              </a:r>
              <a:r>
                <a:rPr lang="en-US" sz="1050" dirty="0">
                  <a:solidFill>
                    <a:schemeClr val="tx1">
                      <a:lumMod val="75000"/>
                      <a:lumOff val="25000"/>
                    </a:schemeClr>
                  </a:solidFill>
                </a:rPr>
                <a:t>   OR </a:t>
              </a:r>
              <a:r>
                <a:rPr lang="en-US" sz="1050" dirty="0">
                  <a:solidFill>
                    <a:schemeClr val="tx1">
                      <a:lumMod val="75000"/>
                      <a:lumOff val="25000"/>
                    </a:schemeClr>
                  </a:solidFill>
                  <a:hlinkClick r:id="rId9"/>
                </a:rPr>
                <a:t>https://en.wikipedia.org/wiki/Food_Quality_Protection_Act</a:t>
              </a:r>
              <a:endParaRPr lang="en-US" sz="1050" dirty="0">
                <a:solidFill>
                  <a:schemeClr val="tx1">
                    <a:lumMod val="75000"/>
                    <a:lumOff val="25000"/>
                  </a:schemeClr>
                </a:solidFill>
              </a:endParaRPr>
            </a:p>
            <a:p>
              <a:pPr>
                <a:spcAft>
                  <a:spcPts val="600"/>
                </a:spcAft>
              </a:pPr>
              <a:br>
                <a:rPr lang="en-US" sz="1050" b="1" dirty="0">
                  <a:solidFill>
                    <a:schemeClr val="tx1">
                      <a:lumMod val="75000"/>
                      <a:lumOff val="25000"/>
                    </a:schemeClr>
                  </a:solidFill>
                </a:rPr>
              </a:br>
              <a:endParaRPr lang="en-US" dirty="0"/>
            </a:p>
          </p:txBody>
        </p:sp>
        <p:sp>
          <p:nvSpPr>
            <p:cNvPr id="98" name="done">
              <a:extLst>
                <a:ext uri="{FF2B5EF4-FFF2-40B4-BE49-F238E27FC236}">
                  <a16:creationId xmlns:a16="http://schemas.microsoft.com/office/drawing/2014/main" id="{988188F7-82E8-0F45-9CB8-84485A1D1D5B}"/>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210" name="1996 Orange Box 2">
            <a:extLst>
              <a:ext uri="{FF2B5EF4-FFF2-40B4-BE49-F238E27FC236}">
                <a16:creationId xmlns:a16="http://schemas.microsoft.com/office/drawing/2014/main" id="{D795D0E3-257E-104F-BF8B-4CD474FF8C44}"/>
              </a:ext>
            </a:extLst>
          </p:cNvPr>
          <p:cNvGrpSpPr/>
          <p:nvPr/>
        </p:nvGrpSpPr>
        <p:grpSpPr>
          <a:xfrm>
            <a:off x="8365064" y="1075267"/>
            <a:ext cx="3386667" cy="4222045"/>
            <a:chOff x="8365064" y="1075267"/>
            <a:chExt cx="3386667" cy="4222045"/>
          </a:xfrm>
        </p:grpSpPr>
        <p:sp>
          <p:nvSpPr>
            <p:cNvPr id="211" name="1985 Orange Box">
              <a:extLst>
                <a:ext uri="{FF2B5EF4-FFF2-40B4-BE49-F238E27FC236}">
                  <a16:creationId xmlns:a16="http://schemas.microsoft.com/office/drawing/2014/main" id="{96ED4F11-27FB-B646-8A83-7A8A30F4CEE3}"/>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Harmonized  guidelines were published by EPA supporting methods of residue analysis for crop protection products reducing variation among the testing procedures.</a:t>
              </a:r>
            </a:p>
            <a:p>
              <a:pPr>
                <a:spcAft>
                  <a:spcPts val="600"/>
                </a:spcAft>
              </a:pPr>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10"/>
                </a:rPr>
                <a:t>https://www.epa.gov/test-guidelines-pesticides-and-toxic-substances/series-860-residue-chemistry-test-guidelines</a:t>
              </a:r>
              <a:r>
                <a:rPr lang="en-US" sz="1050" dirty="0">
                  <a:solidFill>
                    <a:schemeClr val="tx1">
                      <a:lumMod val="75000"/>
                      <a:lumOff val="25000"/>
                    </a:schemeClr>
                  </a:solidFill>
                </a:rPr>
                <a:t> </a:t>
              </a:r>
              <a:endParaRPr lang="en-US" dirty="0"/>
            </a:p>
          </p:txBody>
        </p:sp>
        <p:sp>
          <p:nvSpPr>
            <p:cNvPr id="212" name="done">
              <a:extLst>
                <a:ext uri="{FF2B5EF4-FFF2-40B4-BE49-F238E27FC236}">
                  <a16:creationId xmlns:a16="http://schemas.microsoft.com/office/drawing/2014/main" id="{4EC07DD7-001A-704C-A6DF-7242F1AC61EA}"/>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76" name="1996 Teal Box 1">
            <a:extLst>
              <a:ext uri="{FF2B5EF4-FFF2-40B4-BE49-F238E27FC236}">
                <a16:creationId xmlns:a16="http://schemas.microsoft.com/office/drawing/2014/main" id="{8AB0F294-52DA-964A-8398-00D63D724458}"/>
              </a:ext>
            </a:extLst>
          </p:cNvPr>
          <p:cNvGrpSpPr/>
          <p:nvPr/>
        </p:nvGrpSpPr>
        <p:grpSpPr>
          <a:xfrm>
            <a:off x="8365064" y="1075267"/>
            <a:ext cx="3386667" cy="4222045"/>
            <a:chOff x="8365064" y="1075267"/>
            <a:chExt cx="3386667" cy="4222045"/>
          </a:xfrm>
        </p:grpSpPr>
        <p:sp>
          <p:nvSpPr>
            <p:cNvPr id="177" name="1985 Orange Box">
              <a:extLst>
                <a:ext uri="{FF2B5EF4-FFF2-40B4-BE49-F238E27FC236}">
                  <a16:creationId xmlns:a16="http://schemas.microsoft.com/office/drawing/2014/main" id="{FF275173-46CD-6843-B5DA-5D4272D7F441}"/>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Monsanto introduced glyphosate-resistant soybean and later (1998) introduced glyphosate-resistant corn.</a:t>
              </a:r>
            </a:p>
            <a:p>
              <a:pPr>
                <a:spcAft>
                  <a:spcPts val="600"/>
                </a:spcAft>
              </a:pPr>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11"/>
                </a:rPr>
                <a:t>https://beyondpesticides.org/programs/genetic-engineering/herbicide-tolerance</a:t>
              </a:r>
              <a:endParaRPr lang="en-US" sz="1050" dirty="0">
                <a:solidFill>
                  <a:schemeClr val="tx1">
                    <a:lumMod val="75000"/>
                    <a:lumOff val="25000"/>
                  </a:schemeClr>
                </a:solidFill>
              </a:endParaRPr>
            </a:p>
            <a:p>
              <a:pPr>
                <a:spcAft>
                  <a:spcPts val="600"/>
                </a:spcAft>
              </a:pPr>
              <a:br>
                <a:rPr lang="en-US" sz="1050" b="1" dirty="0">
                  <a:solidFill>
                    <a:schemeClr val="tx1">
                      <a:lumMod val="75000"/>
                      <a:lumOff val="25000"/>
                    </a:schemeClr>
                  </a:solidFill>
                </a:rPr>
              </a:br>
              <a:br>
                <a:rPr lang="en-US" sz="1050" b="1" dirty="0">
                  <a:solidFill>
                    <a:schemeClr val="tx1">
                      <a:lumMod val="75000"/>
                      <a:lumOff val="25000"/>
                    </a:schemeClr>
                  </a:solidFill>
                </a:rPr>
              </a:br>
              <a:endParaRPr lang="en-US" dirty="0"/>
            </a:p>
          </p:txBody>
        </p:sp>
        <p:sp>
          <p:nvSpPr>
            <p:cNvPr id="178" name="done">
              <a:extLst>
                <a:ext uri="{FF2B5EF4-FFF2-40B4-BE49-F238E27FC236}">
                  <a16:creationId xmlns:a16="http://schemas.microsoft.com/office/drawing/2014/main" id="{5EB9C717-7CA8-3A43-BAAD-8434EB80D525}"/>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79" name="1996 Teal Box 2">
            <a:extLst>
              <a:ext uri="{FF2B5EF4-FFF2-40B4-BE49-F238E27FC236}">
                <a16:creationId xmlns:a16="http://schemas.microsoft.com/office/drawing/2014/main" id="{9805B2EF-4742-E648-AA5B-65E719C28427}"/>
              </a:ext>
            </a:extLst>
          </p:cNvPr>
          <p:cNvGrpSpPr/>
          <p:nvPr/>
        </p:nvGrpSpPr>
        <p:grpSpPr>
          <a:xfrm>
            <a:off x="8365064" y="1075267"/>
            <a:ext cx="3386667" cy="4222045"/>
            <a:chOff x="8365064" y="1075267"/>
            <a:chExt cx="3386667" cy="4222045"/>
          </a:xfrm>
        </p:grpSpPr>
        <p:sp>
          <p:nvSpPr>
            <p:cNvPr id="180" name="1985 Orange Box">
              <a:extLst>
                <a:ext uri="{FF2B5EF4-FFF2-40B4-BE49-F238E27FC236}">
                  <a16:creationId xmlns:a16="http://schemas.microsoft.com/office/drawing/2014/main" id="{8672C7BC-06C4-B44B-AA46-99767B84972F}"/>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300" dirty="0">
                  <a:solidFill>
                    <a:schemeClr val="tx1">
                      <a:lumMod val="75000"/>
                      <a:lumOff val="25000"/>
                    </a:schemeClr>
                  </a:solidFill>
                </a:rPr>
                <a:t>The book, </a:t>
              </a:r>
              <a:r>
                <a:rPr lang="en-US" sz="1300" i="1" dirty="0">
                  <a:solidFill>
                    <a:schemeClr val="tx1">
                      <a:lumMod val="75000"/>
                      <a:lumOff val="25000"/>
                    </a:schemeClr>
                  </a:solidFill>
                </a:rPr>
                <a:t>Our Stolen Future: Are We Threatening Our Fertility, Intelligence, </a:t>
              </a:r>
              <a:br>
                <a:rPr lang="en-US" sz="1300" i="1" dirty="0">
                  <a:solidFill>
                    <a:schemeClr val="tx1">
                      <a:lumMod val="75000"/>
                      <a:lumOff val="25000"/>
                    </a:schemeClr>
                  </a:solidFill>
                </a:rPr>
              </a:br>
              <a:r>
                <a:rPr lang="en-US" sz="1300" i="1" dirty="0">
                  <a:solidFill>
                    <a:schemeClr val="tx1">
                      <a:lumMod val="75000"/>
                      <a:lumOff val="25000"/>
                    </a:schemeClr>
                  </a:solidFill>
                </a:rPr>
                <a:t>and Survival? A Scientific Detective Story</a:t>
              </a:r>
              <a:r>
                <a:rPr lang="en-US" sz="1300" dirty="0">
                  <a:solidFill>
                    <a:schemeClr val="tx1">
                      <a:lumMod val="75000"/>
                      <a:lumOff val="25000"/>
                    </a:schemeClr>
                  </a:solidFill>
                </a:rPr>
                <a:t> published by Theo </a:t>
              </a:r>
              <a:r>
                <a:rPr lang="en-US" sz="1300" dirty="0" err="1">
                  <a:solidFill>
                    <a:schemeClr val="tx1">
                      <a:lumMod val="75000"/>
                      <a:lumOff val="25000"/>
                    </a:schemeClr>
                  </a:solidFill>
                </a:rPr>
                <a:t>Colborn</a:t>
              </a:r>
              <a:r>
                <a:rPr lang="en-US" sz="1300" dirty="0">
                  <a:solidFill>
                    <a:schemeClr val="tx1">
                      <a:lumMod val="75000"/>
                      <a:lumOff val="25000"/>
                    </a:schemeClr>
                  </a:solidFill>
                </a:rPr>
                <a:t> chronicles the development of the endocrine disruptor hypothesis by </a:t>
              </a:r>
              <a:r>
                <a:rPr lang="en-US" sz="1300" dirty="0" err="1">
                  <a:solidFill>
                    <a:schemeClr val="tx1">
                      <a:lumMod val="75000"/>
                      <a:lumOff val="25000"/>
                    </a:schemeClr>
                  </a:solidFill>
                </a:rPr>
                <a:t>Colborn</a:t>
              </a:r>
              <a:r>
                <a:rPr lang="en-US" sz="1300" dirty="0">
                  <a:solidFill>
                    <a:schemeClr val="tx1">
                      <a:lumMod val="75000"/>
                      <a:lumOff val="25000"/>
                    </a:schemeClr>
                  </a:solidFill>
                </a:rPr>
                <a:t> AND importantly ultimately influenced government policy through congressional hearings and helped foster the development of a research and regulation initiative within the United States Environmental Protection Agency (EPA).</a:t>
              </a:r>
            </a:p>
            <a:p>
              <a:pPr>
                <a:spcAft>
                  <a:spcPts val="600"/>
                </a:spcAft>
              </a:pPr>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12"/>
                </a:rPr>
                <a:t>https://en.wikipedia.org/wiki/Our_Stolen_Future</a:t>
              </a:r>
              <a:endParaRPr lang="en-US" sz="1050" dirty="0">
                <a:solidFill>
                  <a:schemeClr val="tx1">
                    <a:lumMod val="75000"/>
                    <a:lumOff val="25000"/>
                  </a:schemeClr>
                </a:solidFill>
              </a:endParaRPr>
            </a:p>
            <a:p>
              <a:pPr>
                <a:spcAft>
                  <a:spcPts val="600"/>
                </a:spcAft>
              </a:pPr>
              <a:br>
                <a:rPr lang="en-US" sz="1050" b="1" dirty="0">
                  <a:solidFill>
                    <a:schemeClr val="tx1">
                      <a:lumMod val="75000"/>
                      <a:lumOff val="25000"/>
                    </a:schemeClr>
                  </a:solidFill>
                </a:rPr>
              </a:br>
              <a:br>
                <a:rPr lang="en-US" sz="1050" b="1" dirty="0">
                  <a:solidFill>
                    <a:schemeClr val="tx1">
                      <a:lumMod val="75000"/>
                      <a:lumOff val="25000"/>
                    </a:schemeClr>
                  </a:solidFill>
                </a:rPr>
              </a:br>
              <a:endParaRPr lang="en-US" dirty="0"/>
            </a:p>
          </p:txBody>
        </p:sp>
        <p:sp>
          <p:nvSpPr>
            <p:cNvPr id="181" name="done">
              <a:extLst>
                <a:ext uri="{FF2B5EF4-FFF2-40B4-BE49-F238E27FC236}">
                  <a16:creationId xmlns:a16="http://schemas.microsoft.com/office/drawing/2014/main" id="{E9129C83-64FC-A044-A14C-3EBC85F903A8}"/>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90" name="1996 Teal Box 3">
            <a:extLst>
              <a:ext uri="{FF2B5EF4-FFF2-40B4-BE49-F238E27FC236}">
                <a16:creationId xmlns:a16="http://schemas.microsoft.com/office/drawing/2014/main" id="{203EA2BC-B291-8D4B-9DDA-3EE40A93F09D}"/>
              </a:ext>
            </a:extLst>
          </p:cNvPr>
          <p:cNvGrpSpPr/>
          <p:nvPr/>
        </p:nvGrpSpPr>
        <p:grpSpPr>
          <a:xfrm>
            <a:off x="8365064" y="1075267"/>
            <a:ext cx="3386667" cy="4222045"/>
            <a:chOff x="8365064" y="1075267"/>
            <a:chExt cx="3386667" cy="4222045"/>
          </a:xfrm>
        </p:grpSpPr>
        <p:sp>
          <p:nvSpPr>
            <p:cNvPr id="191" name="1985 Orange Box">
              <a:extLst>
                <a:ext uri="{FF2B5EF4-FFF2-40B4-BE49-F238E27FC236}">
                  <a16:creationId xmlns:a16="http://schemas.microsoft.com/office/drawing/2014/main" id="{5D2DF803-2E60-8641-B2FB-65AA393D8C46}"/>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200" dirty="0">
                  <a:solidFill>
                    <a:schemeClr val="tx1">
                      <a:lumMod val="75000"/>
                      <a:lumOff val="25000"/>
                    </a:schemeClr>
                  </a:solidFill>
                </a:rPr>
                <a:t>Genetic engineering is a key component of modern agricultural biotechnology.  Although the first genetic engineered (GE) plant was the tomato  in 1982, commercial use of genetically engineered major crops occurred in 1996.  The first traits incorporated were herbicide tolerance (HT), resistance to insects and resistance to environmental stresses like drought. The majority of acreage planted with GE crops are either HT or insect resistant.  Other features being incorporated into GE crops are nutrient enhancements </a:t>
              </a:r>
              <a:br>
                <a:rPr lang="en-US" sz="1200" dirty="0">
                  <a:solidFill>
                    <a:schemeClr val="tx1">
                      <a:lumMod val="75000"/>
                      <a:lumOff val="25000"/>
                    </a:schemeClr>
                  </a:solidFill>
                </a:rPr>
              </a:br>
              <a:r>
                <a:rPr lang="en-US" sz="1200" dirty="0">
                  <a:solidFill>
                    <a:schemeClr val="tx1">
                      <a:lumMod val="75000"/>
                      <a:lumOff val="25000"/>
                    </a:schemeClr>
                  </a:solidFill>
                </a:rPr>
                <a:t>for seed or feed and incorporation of traits beyond the usual food and fiber such as production of pharmaceuticals.</a:t>
              </a:r>
            </a:p>
            <a:p>
              <a:pPr>
                <a:spcAft>
                  <a:spcPts val="600"/>
                </a:spcAft>
              </a:pPr>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13"/>
                </a:rPr>
                <a:t>https://www.ers.usda.gov</a:t>
              </a:r>
              <a:endParaRPr lang="en-US" sz="1050" dirty="0">
                <a:solidFill>
                  <a:schemeClr val="tx1">
                    <a:lumMod val="75000"/>
                    <a:lumOff val="25000"/>
                  </a:schemeClr>
                </a:solidFill>
              </a:endParaRPr>
            </a:p>
            <a:p>
              <a:pPr>
                <a:spcAft>
                  <a:spcPts val="600"/>
                </a:spcAft>
              </a:pPr>
              <a:br>
                <a:rPr lang="en-US" sz="1050" b="1" dirty="0">
                  <a:solidFill>
                    <a:schemeClr val="tx1">
                      <a:lumMod val="75000"/>
                      <a:lumOff val="25000"/>
                    </a:schemeClr>
                  </a:solidFill>
                </a:rPr>
              </a:br>
              <a:br>
                <a:rPr lang="en-US" sz="1050" b="1" dirty="0">
                  <a:solidFill>
                    <a:schemeClr val="tx1">
                      <a:lumMod val="75000"/>
                      <a:lumOff val="25000"/>
                    </a:schemeClr>
                  </a:solidFill>
                </a:rPr>
              </a:br>
              <a:endParaRPr lang="en-US" dirty="0"/>
            </a:p>
          </p:txBody>
        </p:sp>
        <p:sp>
          <p:nvSpPr>
            <p:cNvPr id="192" name="done">
              <a:extLst>
                <a:ext uri="{FF2B5EF4-FFF2-40B4-BE49-F238E27FC236}">
                  <a16:creationId xmlns:a16="http://schemas.microsoft.com/office/drawing/2014/main" id="{497EB5C2-EDAA-CE48-A508-EDC145B25593}"/>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219" name="1998 Orange Box 1">
            <a:extLst>
              <a:ext uri="{FF2B5EF4-FFF2-40B4-BE49-F238E27FC236}">
                <a16:creationId xmlns:a16="http://schemas.microsoft.com/office/drawing/2014/main" id="{5AFF79A3-1826-C546-B425-B4F90ED0FBC0}"/>
              </a:ext>
            </a:extLst>
          </p:cNvPr>
          <p:cNvGrpSpPr/>
          <p:nvPr/>
        </p:nvGrpSpPr>
        <p:grpSpPr>
          <a:xfrm>
            <a:off x="8365064" y="1075267"/>
            <a:ext cx="3386667" cy="4222045"/>
            <a:chOff x="8365064" y="1075267"/>
            <a:chExt cx="3386667" cy="4222045"/>
          </a:xfrm>
        </p:grpSpPr>
        <p:sp>
          <p:nvSpPr>
            <p:cNvPr id="220" name="1985 Orange Box">
              <a:extLst>
                <a:ext uri="{FF2B5EF4-FFF2-40B4-BE49-F238E27FC236}">
                  <a16:creationId xmlns:a16="http://schemas.microsoft.com/office/drawing/2014/main" id="{1F333536-188A-6F46-84D4-4E902687E0B9}"/>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EPA outlined the Endocrine Disruptor Screening Program (EDSP), which is one outcome of the FQPA Act of 1996 requiring development of a program to determine if the effect that certain substances have in humans is similar to the effect produced by a naturally occurring hormone.</a:t>
              </a:r>
            </a:p>
            <a:p>
              <a:pPr>
                <a:spcAft>
                  <a:spcPts val="600"/>
                </a:spcAft>
              </a:pPr>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14"/>
                </a:rPr>
                <a:t>https://www.epa.gov/endocrine-disruption/endocrine-disruptor-screening-program-timeline</a:t>
              </a:r>
              <a:endParaRPr lang="en-US" sz="1050" dirty="0">
                <a:solidFill>
                  <a:schemeClr val="tx1">
                    <a:lumMod val="75000"/>
                    <a:lumOff val="25000"/>
                  </a:schemeClr>
                </a:solidFill>
              </a:endParaRPr>
            </a:p>
            <a:p>
              <a:pPr>
                <a:spcAft>
                  <a:spcPts val="600"/>
                </a:spcAft>
              </a:pPr>
              <a:br>
                <a:rPr lang="en-US" sz="1050" b="1" dirty="0">
                  <a:solidFill>
                    <a:schemeClr val="tx1">
                      <a:lumMod val="75000"/>
                      <a:lumOff val="25000"/>
                    </a:schemeClr>
                  </a:solidFill>
                </a:rPr>
              </a:br>
              <a:endParaRPr lang="en-US" dirty="0"/>
            </a:p>
          </p:txBody>
        </p:sp>
        <p:sp>
          <p:nvSpPr>
            <p:cNvPr id="221" name="done">
              <a:extLst>
                <a:ext uri="{FF2B5EF4-FFF2-40B4-BE49-F238E27FC236}">
                  <a16:creationId xmlns:a16="http://schemas.microsoft.com/office/drawing/2014/main" id="{F40F8364-B6C6-CB4D-8C0E-79FD79A759C9}"/>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44" name="1998 Orange Box 2">
            <a:extLst>
              <a:ext uri="{FF2B5EF4-FFF2-40B4-BE49-F238E27FC236}">
                <a16:creationId xmlns:a16="http://schemas.microsoft.com/office/drawing/2014/main" id="{077ACA6F-D05D-B547-AB6B-365925C2226C}"/>
              </a:ext>
            </a:extLst>
          </p:cNvPr>
          <p:cNvGrpSpPr/>
          <p:nvPr/>
        </p:nvGrpSpPr>
        <p:grpSpPr>
          <a:xfrm>
            <a:off x="8365064" y="1075267"/>
            <a:ext cx="3386667" cy="4222045"/>
            <a:chOff x="8365064" y="1075267"/>
            <a:chExt cx="3386667" cy="4222045"/>
          </a:xfrm>
        </p:grpSpPr>
        <p:sp>
          <p:nvSpPr>
            <p:cNvPr id="145" name="1985 Orange Box">
              <a:extLst>
                <a:ext uri="{FF2B5EF4-FFF2-40B4-BE49-F238E27FC236}">
                  <a16:creationId xmlns:a16="http://schemas.microsoft.com/office/drawing/2014/main" id="{A0F34630-9337-9743-A844-40A407A86A0A}"/>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This first Green Chemistry award </a:t>
              </a:r>
              <a:br>
                <a:rPr lang="en-US" sz="1400" dirty="0">
                  <a:solidFill>
                    <a:schemeClr val="tx1">
                      <a:lumMod val="75000"/>
                      <a:lumOff val="25000"/>
                    </a:schemeClr>
                  </a:solidFill>
                </a:rPr>
              </a:br>
              <a:r>
                <a:rPr lang="en-US" sz="1400" dirty="0">
                  <a:solidFill>
                    <a:schemeClr val="tx1">
                      <a:lumMod val="75000"/>
                      <a:lumOff val="25000"/>
                    </a:schemeClr>
                  </a:solidFill>
                </a:rPr>
                <a:t>was presented by EPA to Rohm and Hass to recognize the invention and commercialization of a new chemical class insecticides, the Molt Accelerating Compounds (MAC), </a:t>
              </a:r>
              <a:br>
                <a:rPr lang="en-US" sz="1400" dirty="0">
                  <a:solidFill>
                    <a:schemeClr val="tx1">
                      <a:lumMod val="75000"/>
                      <a:lumOff val="25000"/>
                    </a:schemeClr>
                  </a:solidFill>
                </a:rPr>
              </a:br>
              <a:r>
                <a:rPr lang="en-US" sz="1400" dirty="0">
                  <a:solidFill>
                    <a:schemeClr val="tx1">
                      <a:lumMod val="75000"/>
                      <a:lumOff val="25000"/>
                    </a:schemeClr>
                  </a:solidFill>
                </a:rPr>
                <a:t>as exemplified by Confirm™ (tebufenozide),  and the related selective insect control agents halofenozide and </a:t>
              </a:r>
              <a:r>
                <a:rPr lang="en-US" sz="1400" dirty="0" err="1">
                  <a:solidFill>
                    <a:schemeClr val="tx1">
                      <a:lumMod val="75000"/>
                      <a:lumOff val="25000"/>
                    </a:schemeClr>
                  </a:solidFill>
                </a:rPr>
                <a:t>methoxyfenozide</a:t>
              </a:r>
              <a:r>
                <a:rPr lang="en-US" sz="1400" dirty="0">
                  <a:solidFill>
                    <a:schemeClr val="tx1">
                      <a:lumMod val="75000"/>
                      <a:lumOff val="25000"/>
                    </a:schemeClr>
                  </a:solidFill>
                </a:rPr>
                <a:t>.</a:t>
              </a:r>
            </a:p>
            <a:p>
              <a:pPr>
                <a:spcAft>
                  <a:spcPts val="600"/>
                </a:spcAft>
              </a:pPr>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15"/>
                </a:rPr>
                <a:t>www.epa.gov/greenchemistry/presidential-green-chemistry-challenge-1998-designing-greener-chemicals-award</a:t>
              </a:r>
              <a:endParaRPr lang="en-US" sz="1050" dirty="0">
                <a:solidFill>
                  <a:schemeClr val="tx1">
                    <a:lumMod val="75000"/>
                    <a:lumOff val="25000"/>
                  </a:schemeClr>
                </a:solidFill>
              </a:endParaRPr>
            </a:p>
            <a:p>
              <a:pPr>
                <a:spcAft>
                  <a:spcPts val="600"/>
                </a:spcAft>
              </a:pPr>
              <a:br>
                <a:rPr lang="en-US" sz="1050" b="1" dirty="0">
                  <a:solidFill>
                    <a:schemeClr val="tx1">
                      <a:lumMod val="75000"/>
                      <a:lumOff val="25000"/>
                    </a:schemeClr>
                  </a:solidFill>
                </a:rPr>
              </a:br>
              <a:endParaRPr lang="en-US" dirty="0"/>
            </a:p>
          </p:txBody>
        </p:sp>
        <p:sp>
          <p:nvSpPr>
            <p:cNvPr id="146" name="done">
              <a:extLst>
                <a:ext uri="{FF2B5EF4-FFF2-40B4-BE49-F238E27FC236}">
                  <a16:creationId xmlns:a16="http://schemas.microsoft.com/office/drawing/2014/main" id="{8FAF8F11-7435-9F49-83EB-993D82ECA517}"/>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213" name="1999 Gold Box">
            <a:extLst>
              <a:ext uri="{FF2B5EF4-FFF2-40B4-BE49-F238E27FC236}">
                <a16:creationId xmlns:a16="http://schemas.microsoft.com/office/drawing/2014/main" id="{5924088D-97D7-BC46-8E7F-FAD32E298F5E}"/>
              </a:ext>
            </a:extLst>
          </p:cNvPr>
          <p:cNvGrpSpPr/>
          <p:nvPr/>
        </p:nvGrpSpPr>
        <p:grpSpPr>
          <a:xfrm>
            <a:off x="8365064" y="1075267"/>
            <a:ext cx="3386667" cy="4222045"/>
            <a:chOff x="8365064" y="1075267"/>
            <a:chExt cx="3386667" cy="4222045"/>
          </a:xfrm>
        </p:grpSpPr>
        <p:sp>
          <p:nvSpPr>
            <p:cNvPr id="214" name="1985 Orange Box">
              <a:extLst>
                <a:ext uri="{FF2B5EF4-FFF2-40B4-BE49-F238E27FC236}">
                  <a16:creationId xmlns:a16="http://schemas.microsoft.com/office/drawing/2014/main" id="{A9A16BAC-3F82-D148-BB11-6ED9F443BBFA}"/>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The by-laws established divisional officers of chair, chair elect, vice chair, secretary, treasurer and rotation of vice chair to chair elect serving as program chair to chair. This model remains in use today.</a:t>
              </a:r>
            </a:p>
            <a:p>
              <a:pPr>
                <a:spcAft>
                  <a:spcPts val="600"/>
                </a:spcAft>
              </a:pPr>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rPr>
                <a:t>AGRO History Document  1976-2001; </a:t>
              </a:r>
              <a:r>
                <a:rPr lang="en-US" sz="1050" dirty="0">
                  <a:solidFill>
                    <a:schemeClr val="tx1">
                      <a:lumMod val="75000"/>
                      <a:lumOff val="25000"/>
                    </a:schemeClr>
                  </a:solidFill>
                  <a:hlinkClick r:id="rId6"/>
                </a:rPr>
                <a:t>https://pubs.acs.org/doi/pdf/10.1021/jf0115286</a:t>
              </a:r>
              <a:endParaRPr lang="en-US" sz="1050" dirty="0">
                <a:solidFill>
                  <a:schemeClr val="tx1">
                    <a:lumMod val="75000"/>
                    <a:lumOff val="25000"/>
                  </a:schemeClr>
                </a:solidFill>
              </a:endParaRPr>
            </a:p>
            <a:p>
              <a:pPr>
                <a:spcAft>
                  <a:spcPts val="600"/>
                </a:spcAft>
              </a:pPr>
              <a:br>
                <a:rPr lang="en-US" sz="1050" b="1" dirty="0">
                  <a:solidFill>
                    <a:schemeClr val="tx1">
                      <a:lumMod val="75000"/>
                      <a:lumOff val="25000"/>
                    </a:schemeClr>
                  </a:solidFill>
                </a:rPr>
              </a:br>
              <a:br>
                <a:rPr lang="en-US" sz="1050" b="1" dirty="0">
                  <a:solidFill>
                    <a:schemeClr val="tx1">
                      <a:lumMod val="75000"/>
                      <a:lumOff val="25000"/>
                    </a:schemeClr>
                  </a:solidFill>
                </a:rPr>
              </a:br>
              <a:endParaRPr lang="en-US" dirty="0"/>
            </a:p>
          </p:txBody>
        </p:sp>
        <p:sp>
          <p:nvSpPr>
            <p:cNvPr id="215" name="done">
              <a:extLst>
                <a:ext uri="{FF2B5EF4-FFF2-40B4-BE49-F238E27FC236}">
                  <a16:creationId xmlns:a16="http://schemas.microsoft.com/office/drawing/2014/main" id="{881636C4-732E-6648-9B9F-A7164608C33F}"/>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47" name="2000 Green Box">
            <a:extLst>
              <a:ext uri="{FF2B5EF4-FFF2-40B4-BE49-F238E27FC236}">
                <a16:creationId xmlns:a16="http://schemas.microsoft.com/office/drawing/2014/main" id="{5461A9C4-1721-114A-BF2A-06E08D43A273}"/>
              </a:ext>
            </a:extLst>
          </p:cNvPr>
          <p:cNvGrpSpPr/>
          <p:nvPr/>
        </p:nvGrpSpPr>
        <p:grpSpPr>
          <a:xfrm>
            <a:off x="8365064" y="1075267"/>
            <a:ext cx="3386667" cy="4222045"/>
            <a:chOff x="8365064" y="1075267"/>
            <a:chExt cx="3386667" cy="4222045"/>
          </a:xfrm>
        </p:grpSpPr>
        <p:sp>
          <p:nvSpPr>
            <p:cNvPr id="148" name="1985 Orange Box">
              <a:extLst>
                <a:ext uri="{FF2B5EF4-FFF2-40B4-BE49-F238E27FC236}">
                  <a16:creationId xmlns:a16="http://schemas.microsoft.com/office/drawing/2014/main" id="{1847A3F5-AC75-184B-AC0A-A13F0CB0F93A}"/>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Syngenta AG is a global company that produces agrochemicals and seeds and is based in Basel, Switzerland.</a:t>
              </a:r>
            </a:p>
            <a:p>
              <a:pPr>
                <a:spcAft>
                  <a:spcPts val="600"/>
                </a:spcAft>
              </a:pPr>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16"/>
                </a:rPr>
                <a:t>https://en.wikipedia.org/wiki/Syngenta</a:t>
              </a:r>
              <a:r>
                <a:rPr lang="en-US" sz="1050" dirty="0">
                  <a:solidFill>
                    <a:schemeClr val="tx1">
                      <a:lumMod val="75000"/>
                      <a:lumOff val="25000"/>
                    </a:schemeClr>
                  </a:solidFill>
                </a:rPr>
                <a:t> </a:t>
              </a:r>
              <a:br>
                <a:rPr lang="en-US" sz="1050" b="1" dirty="0">
                  <a:solidFill>
                    <a:schemeClr val="tx1">
                      <a:lumMod val="75000"/>
                      <a:lumOff val="25000"/>
                    </a:schemeClr>
                  </a:solidFill>
                </a:rPr>
              </a:br>
              <a:endParaRPr lang="en-US" dirty="0"/>
            </a:p>
          </p:txBody>
        </p:sp>
        <p:sp>
          <p:nvSpPr>
            <p:cNvPr id="149" name="done">
              <a:extLst>
                <a:ext uri="{FF2B5EF4-FFF2-40B4-BE49-F238E27FC236}">
                  <a16:creationId xmlns:a16="http://schemas.microsoft.com/office/drawing/2014/main" id="{DF642938-310E-2F4C-A681-857FA671937E}"/>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68" name="2000 Orange Box">
            <a:extLst>
              <a:ext uri="{FF2B5EF4-FFF2-40B4-BE49-F238E27FC236}">
                <a16:creationId xmlns:a16="http://schemas.microsoft.com/office/drawing/2014/main" id="{23A23FDF-0D61-134B-8FAF-3536C00D342F}"/>
              </a:ext>
            </a:extLst>
          </p:cNvPr>
          <p:cNvGrpSpPr/>
          <p:nvPr/>
        </p:nvGrpSpPr>
        <p:grpSpPr>
          <a:xfrm>
            <a:off x="8365064" y="1075267"/>
            <a:ext cx="3386667" cy="4222045"/>
            <a:chOff x="8365064" y="1075267"/>
            <a:chExt cx="3386667" cy="4222045"/>
          </a:xfrm>
        </p:grpSpPr>
        <p:sp>
          <p:nvSpPr>
            <p:cNvPr id="169" name="1985 Orange Box">
              <a:extLst>
                <a:ext uri="{FF2B5EF4-FFF2-40B4-BE49-F238E27FC236}">
                  <a16:creationId xmlns:a16="http://schemas.microsoft.com/office/drawing/2014/main" id="{A8BFBD18-3944-9D41-9936-AA9E8DECED9D}"/>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Guidelines support the generation of  Annex II and III crop protection product residue data for pre and post registration purposes under EU Directives 91/414 EEC updated 2011.</a:t>
              </a:r>
            </a:p>
            <a:p>
              <a:pPr>
                <a:spcAft>
                  <a:spcPts val="600"/>
                </a:spcAft>
              </a:pPr>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17"/>
                </a:rPr>
                <a:t>https://ec.europa.eu/food/sites/food/files/plant/docs/pesticides_mrl_guidelines_wrkdoc12.pdf</a:t>
              </a:r>
              <a:r>
                <a:rPr lang="en-US" sz="1050" dirty="0">
                  <a:solidFill>
                    <a:schemeClr val="tx1">
                      <a:lumMod val="75000"/>
                      <a:lumOff val="25000"/>
                    </a:schemeClr>
                  </a:solidFill>
                </a:rPr>
                <a:t> </a:t>
              </a:r>
              <a:br>
                <a:rPr lang="en-US" sz="1050" b="1" dirty="0">
                  <a:solidFill>
                    <a:schemeClr val="tx1">
                      <a:lumMod val="75000"/>
                      <a:lumOff val="25000"/>
                    </a:schemeClr>
                  </a:solidFill>
                </a:rPr>
              </a:br>
              <a:br>
                <a:rPr lang="en-US" sz="1050" b="1" dirty="0">
                  <a:solidFill>
                    <a:schemeClr val="tx1">
                      <a:lumMod val="75000"/>
                      <a:lumOff val="25000"/>
                    </a:schemeClr>
                  </a:solidFill>
                </a:rPr>
              </a:br>
              <a:endParaRPr lang="en-US" dirty="0"/>
            </a:p>
          </p:txBody>
        </p:sp>
        <p:sp>
          <p:nvSpPr>
            <p:cNvPr id="170" name="done">
              <a:extLst>
                <a:ext uri="{FF2B5EF4-FFF2-40B4-BE49-F238E27FC236}">
                  <a16:creationId xmlns:a16="http://schemas.microsoft.com/office/drawing/2014/main" id="{5FC2A7C7-C4E1-FC4B-A76A-9780C7A43715}"/>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216" name="2000 Gold Box 2">
            <a:extLst>
              <a:ext uri="{FF2B5EF4-FFF2-40B4-BE49-F238E27FC236}">
                <a16:creationId xmlns:a16="http://schemas.microsoft.com/office/drawing/2014/main" id="{06670C79-CFCE-6A43-A571-481BA6942F44}"/>
              </a:ext>
            </a:extLst>
          </p:cNvPr>
          <p:cNvGrpSpPr/>
          <p:nvPr/>
        </p:nvGrpSpPr>
        <p:grpSpPr>
          <a:xfrm>
            <a:off x="8365064" y="1075267"/>
            <a:ext cx="3386667" cy="4222045"/>
            <a:chOff x="8365064" y="1075267"/>
            <a:chExt cx="3386667" cy="4222045"/>
          </a:xfrm>
        </p:grpSpPr>
        <p:sp>
          <p:nvSpPr>
            <p:cNvPr id="217" name="1985 Orange Box">
              <a:extLst>
                <a:ext uri="{FF2B5EF4-FFF2-40B4-BE49-F238E27FC236}">
                  <a16:creationId xmlns:a16="http://schemas.microsoft.com/office/drawing/2014/main" id="{BF7A4AF4-A561-F04D-9173-E590BC9D5260}"/>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Membership reflects consolidation and overall employment trends in sector.</a:t>
              </a:r>
            </a:p>
            <a:p>
              <a:pPr>
                <a:spcAft>
                  <a:spcPts val="600"/>
                </a:spcAft>
              </a:pPr>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6"/>
                </a:rPr>
                <a:t>https://pubs.acs.org/doi/pdf/10.1021/jf0115286</a:t>
              </a:r>
              <a:endParaRPr lang="en-US" sz="1050" dirty="0">
                <a:solidFill>
                  <a:schemeClr val="tx1">
                    <a:lumMod val="75000"/>
                    <a:lumOff val="25000"/>
                  </a:schemeClr>
                </a:solidFill>
              </a:endParaRPr>
            </a:p>
            <a:p>
              <a:pPr>
                <a:spcAft>
                  <a:spcPts val="600"/>
                </a:spcAft>
              </a:pPr>
              <a:r>
                <a:rPr lang="en-US" sz="1050" dirty="0">
                  <a:solidFill>
                    <a:schemeClr val="tx1">
                      <a:lumMod val="75000"/>
                      <a:lumOff val="25000"/>
                    </a:schemeClr>
                  </a:solidFill>
                </a:rPr>
                <a:t>And posted Picogram with review statistics</a:t>
              </a:r>
              <a:br>
                <a:rPr lang="en-US" sz="1050" b="1" dirty="0">
                  <a:solidFill>
                    <a:schemeClr val="tx1">
                      <a:lumMod val="75000"/>
                      <a:lumOff val="25000"/>
                    </a:schemeClr>
                  </a:solidFill>
                </a:rPr>
              </a:br>
              <a:br>
                <a:rPr lang="en-US" sz="1050" b="1" dirty="0">
                  <a:solidFill>
                    <a:schemeClr val="tx1">
                      <a:lumMod val="75000"/>
                      <a:lumOff val="25000"/>
                    </a:schemeClr>
                  </a:solidFill>
                </a:rPr>
              </a:br>
              <a:endParaRPr lang="en-US" dirty="0"/>
            </a:p>
          </p:txBody>
        </p:sp>
        <p:sp>
          <p:nvSpPr>
            <p:cNvPr id="218" name="done">
              <a:extLst>
                <a:ext uri="{FF2B5EF4-FFF2-40B4-BE49-F238E27FC236}">
                  <a16:creationId xmlns:a16="http://schemas.microsoft.com/office/drawing/2014/main" id="{F9514A34-262B-5844-BB70-F4241FB62357}"/>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99" name="legends">
            <a:extLst>
              <a:ext uri="{FF2B5EF4-FFF2-40B4-BE49-F238E27FC236}">
                <a16:creationId xmlns:a16="http://schemas.microsoft.com/office/drawing/2014/main" id="{CE4A2F0F-1393-8942-B98F-1535468B6206}"/>
              </a:ext>
            </a:extLst>
          </p:cNvPr>
          <p:cNvGrpSpPr/>
          <p:nvPr/>
        </p:nvGrpSpPr>
        <p:grpSpPr>
          <a:xfrm>
            <a:off x="1077351" y="5745011"/>
            <a:ext cx="8895576" cy="256480"/>
            <a:chOff x="1077351" y="5745011"/>
            <a:chExt cx="8895576" cy="256480"/>
          </a:xfrm>
        </p:grpSpPr>
        <p:grpSp>
          <p:nvGrpSpPr>
            <p:cNvPr id="100" name="legend green">
              <a:extLst>
                <a:ext uri="{FF2B5EF4-FFF2-40B4-BE49-F238E27FC236}">
                  <a16:creationId xmlns:a16="http://schemas.microsoft.com/office/drawing/2014/main" id="{A34D6947-3F4F-E548-A065-E388B0BB425C}"/>
                </a:ext>
              </a:extLst>
            </p:cNvPr>
            <p:cNvGrpSpPr/>
            <p:nvPr/>
          </p:nvGrpSpPr>
          <p:grpSpPr>
            <a:xfrm>
              <a:off x="1077351" y="5745011"/>
              <a:ext cx="1557565" cy="256480"/>
              <a:chOff x="1280551" y="5745011"/>
              <a:chExt cx="1557565" cy="256480"/>
            </a:xfrm>
          </p:grpSpPr>
          <p:sp>
            <p:nvSpPr>
              <p:cNvPr id="113" name="Oval 112">
                <a:extLst>
                  <a:ext uri="{FF2B5EF4-FFF2-40B4-BE49-F238E27FC236}">
                    <a16:creationId xmlns:a16="http://schemas.microsoft.com/office/drawing/2014/main" id="{5D2F0795-33B0-3140-B882-9FBFFCBED93A}"/>
                  </a:ext>
                </a:extLst>
              </p:cNvPr>
              <p:cNvSpPr/>
              <p:nvPr/>
            </p:nvSpPr>
            <p:spPr>
              <a:xfrm>
                <a:off x="1280551" y="5768476"/>
                <a:ext cx="209550" cy="20955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TextBox 113">
                <a:extLst>
                  <a:ext uri="{FF2B5EF4-FFF2-40B4-BE49-F238E27FC236}">
                    <a16:creationId xmlns:a16="http://schemas.microsoft.com/office/drawing/2014/main" id="{5B85FF6B-E2E8-F442-9772-D8C9DE11448A}"/>
                  </a:ext>
                </a:extLst>
              </p:cNvPr>
              <p:cNvSpPr txBox="1"/>
              <p:nvPr/>
            </p:nvSpPr>
            <p:spPr>
              <a:xfrm>
                <a:off x="1588980" y="5745011"/>
                <a:ext cx="1249136" cy="256480"/>
              </a:xfrm>
              <a:prstGeom prst="rect">
                <a:avLst/>
              </a:prstGeom>
              <a:noFill/>
            </p:spPr>
            <p:txBody>
              <a:bodyPr wrap="square" lIns="0" tIns="0" rIns="0" bIns="0" rtlCol="0">
                <a:spAutoFit/>
              </a:bodyPr>
              <a:lstStyle/>
              <a:p>
                <a:pPr>
                  <a:lnSpc>
                    <a:spcPts val="980"/>
                  </a:lnSpc>
                </a:pPr>
                <a:r>
                  <a:rPr lang="en-US" sz="900" dirty="0"/>
                  <a:t>Agrichemical Industry </a:t>
                </a:r>
                <a:br>
                  <a:rPr lang="en-US" sz="900" dirty="0"/>
                </a:br>
                <a:r>
                  <a:rPr lang="en-US" sz="900" dirty="0"/>
                  <a:t>Food Production</a:t>
                </a:r>
              </a:p>
            </p:txBody>
          </p:sp>
        </p:grpSp>
        <p:grpSp>
          <p:nvGrpSpPr>
            <p:cNvPr id="101" name="Group 100">
              <a:extLst>
                <a:ext uri="{FF2B5EF4-FFF2-40B4-BE49-F238E27FC236}">
                  <a16:creationId xmlns:a16="http://schemas.microsoft.com/office/drawing/2014/main" id="{1D06EA77-5CD4-7445-B7EF-F044D3595E11}"/>
                </a:ext>
              </a:extLst>
            </p:cNvPr>
            <p:cNvGrpSpPr/>
            <p:nvPr/>
          </p:nvGrpSpPr>
          <p:grpSpPr>
            <a:xfrm>
              <a:off x="2914225" y="5745011"/>
              <a:ext cx="1557565" cy="256480"/>
              <a:chOff x="2914225" y="5745011"/>
              <a:chExt cx="1557565" cy="256480"/>
            </a:xfrm>
          </p:grpSpPr>
          <p:sp>
            <p:nvSpPr>
              <p:cNvPr id="111" name="Oval 110">
                <a:extLst>
                  <a:ext uri="{FF2B5EF4-FFF2-40B4-BE49-F238E27FC236}">
                    <a16:creationId xmlns:a16="http://schemas.microsoft.com/office/drawing/2014/main" id="{C87050A1-1AE2-544D-8A4F-D9E1A13E2D17}"/>
                  </a:ext>
                </a:extLst>
              </p:cNvPr>
              <p:cNvSpPr/>
              <p:nvPr/>
            </p:nvSpPr>
            <p:spPr>
              <a:xfrm>
                <a:off x="2914225" y="5768476"/>
                <a:ext cx="209550" cy="20955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TextBox 111">
                <a:extLst>
                  <a:ext uri="{FF2B5EF4-FFF2-40B4-BE49-F238E27FC236}">
                    <a16:creationId xmlns:a16="http://schemas.microsoft.com/office/drawing/2014/main" id="{BC604458-A60B-A146-8237-D57E7A548F7A}"/>
                  </a:ext>
                </a:extLst>
              </p:cNvPr>
              <p:cNvSpPr txBox="1"/>
              <p:nvPr/>
            </p:nvSpPr>
            <p:spPr>
              <a:xfrm>
                <a:off x="3222654" y="5745011"/>
                <a:ext cx="1249136" cy="256480"/>
              </a:xfrm>
              <a:prstGeom prst="rect">
                <a:avLst/>
              </a:prstGeom>
              <a:noFill/>
            </p:spPr>
            <p:txBody>
              <a:bodyPr wrap="square" lIns="0" tIns="0" rIns="0" bIns="0" rtlCol="0">
                <a:spAutoFit/>
              </a:bodyPr>
              <a:lstStyle/>
              <a:p>
                <a:pPr>
                  <a:lnSpc>
                    <a:spcPts val="980"/>
                  </a:lnSpc>
                </a:pPr>
                <a:r>
                  <a:rPr lang="en-US" sz="900" dirty="0"/>
                  <a:t>Agrichemical </a:t>
                </a:r>
                <a:br>
                  <a:rPr lang="en-US" sz="900" dirty="0"/>
                </a:br>
                <a:r>
                  <a:rPr lang="en-US" sz="900" dirty="0"/>
                  <a:t>Regulation</a:t>
                </a:r>
              </a:p>
            </p:txBody>
          </p:sp>
        </p:grpSp>
        <p:grpSp>
          <p:nvGrpSpPr>
            <p:cNvPr id="102" name="legend yellow">
              <a:extLst>
                <a:ext uri="{FF2B5EF4-FFF2-40B4-BE49-F238E27FC236}">
                  <a16:creationId xmlns:a16="http://schemas.microsoft.com/office/drawing/2014/main" id="{7ADB94AE-15A9-914A-B2E5-C1D0E5E88E93}"/>
                </a:ext>
              </a:extLst>
            </p:cNvPr>
            <p:cNvGrpSpPr/>
            <p:nvPr/>
          </p:nvGrpSpPr>
          <p:grpSpPr>
            <a:xfrm>
              <a:off x="4747205" y="5768476"/>
              <a:ext cx="1557565" cy="209550"/>
              <a:chOff x="4950405" y="5768476"/>
              <a:chExt cx="1557565" cy="209550"/>
            </a:xfrm>
          </p:grpSpPr>
          <p:sp>
            <p:nvSpPr>
              <p:cNvPr id="109" name="Oval 108">
                <a:extLst>
                  <a:ext uri="{FF2B5EF4-FFF2-40B4-BE49-F238E27FC236}">
                    <a16:creationId xmlns:a16="http://schemas.microsoft.com/office/drawing/2014/main" id="{019CC37A-6D5D-874C-A9FE-E041A37BCF01}"/>
                  </a:ext>
                </a:extLst>
              </p:cNvPr>
              <p:cNvSpPr/>
              <p:nvPr/>
            </p:nvSpPr>
            <p:spPr>
              <a:xfrm>
                <a:off x="4950405" y="5768476"/>
                <a:ext cx="209550" cy="20955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TextBox 109">
                <a:extLst>
                  <a:ext uri="{FF2B5EF4-FFF2-40B4-BE49-F238E27FC236}">
                    <a16:creationId xmlns:a16="http://schemas.microsoft.com/office/drawing/2014/main" id="{53CA3C8C-6C50-BF4D-A115-ADBA33F913A0}"/>
                  </a:ext>
                </a:extLst>
              </p:cNvPr>
              <p:cNvSpPr txBox="1"/>
              <p:nvPr/>
            </p:nvSpPr>
            <p:spPr>
              <a:xfrm>
                <a:off x="5258834" y="5809131"/>
                <a:ext cx="1249136" cy="128240"/>
              </a:xfrm>
              <a:prstGeom prst="rect">
                <a:avLst/>
              </a:prstGeom>
              <a:noFill/>
            </p:spPr>
            <p:txBody>
              <a:bodyPr wrap="square" lIns="0" tIns="0" rIns="0" bIns="0" rtlCol="0">
                <a:spAutoFit/>
              </a:bodyPr>
              <a:lstStyle/>
              <a:p>
                <a:pPr>
                  <a:lnSpc>
                    <a:spcPts val="980"/>
                  </a:lnSpc>
                </a:pPr>
                <a:r>
                  <a:rPr lang="en-US" sz="900" dirty="0"/>
                  <a:t>AGRO History</a:t>
                </a:r>
              </a:p>
            </p:txBody>
          </p:sp>
        </p:grpSp>
        <p:grpSp>
          <p:nvGrpSpPr>
            <p:cNvPr id="103" name="Group 102">
              <a:extLst>
                <a:ext uri="{FF2B5EF4-FFF2-40B4-BE49-F238E27FC236}">
                  <a16:creationId xmlns:a16="http://schemas.microsoft.com/office/drawing/2014/main" id="{7B1CF4D2-A103-9942-A851-75ACCA9D14F5}"/>
                </a:ext>
              </a:extLst>
            </p:cNvPr>
            <p:cNvGrpSpPr/>
            <p:nvPr/>
          </p:nvGrpSpPr>
          <p:grpSpPr>
            <a:xfrm>
              <a:off x="6587327" y="5745011"/>
              <a:ext cx="1557565" cy="256480"/>
              <a:chOff x="6587327" y="5745011"/>
              <a:chExt cx="1557565" cy="256480"/>
            </a:xfrm>
          </p:grpSpPr>
          <p:sp>
            <p:nvSpPr>
              <p:cNvPr id="107" name="Oval 106">
                <a:extLst>
                  <a:ext uri="{FF2B5EF4-FFF2-40B4-BE49-F238E27FC236}">
                    <a16:creationId xmlns:a16="http://schemas.microsoft.com/office/drawing/2014/main" id="{5BEFF987-1AB9-E944-83FC-96748A67E866}"/>
                  </a:ext>
                </a:extLst>
              </p:cNvPr>
              <p:cNvSpPr/>
              <p:nvPr/>
            </p:nvSpPr>
            <p:spPr>
              <a:xfrm>
                <a:off x="6587327" y="5768476"/>
                <a:ext cx="209550" cy="20955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TextBox 107">
                <a:extLst>
                  <a:ext uri="{FF2B5EF4-FFF2-40B4-BE49-F238E27FC236}">
                    <a16:creationId xmlns:a16="http://schemas.microsoft.com/office/drawing/2014/main" id="{EE6B8FAD-D2E7-C442-8735-064D5E029DD0}"/>
                  </a:ext>
                </a:extLst>
              </p:cNvPr>
              <p:cNvSpPr txBox="1"/>
              <p:nvPr/>
            </p:nvSpPr>
            <p:spPr>
              <a:xfrm>
                <a:off x="6895756" y="5745011"/>
                <a:ext cx="1249136" cy="256480"/>
              </a:xfrm>
              <a:prstGeom prst="rect">
                <a:avLst/>
              </a:prstGeom>
              <a:noFill/>
            </p:spPr>
            <p:txBody>
              <a:bodyPr wrap="square" lIns="0" tIns="0" rIns="0" bIns="0" rtlCol="0">
                <a:spAutoFit/>
              </a:bodyPr>
              <a:lstStyle/>
              <a:p>
                <a:pPr>
                  <a:lnSpc>
                    <a:spcPts val="980"/>
                  </a:lnSpc>
                </a:pPr>
                <a:r>
                  <a:rPr lang="en-US" sz="900" dirty="0"/>
                  <a:t>Technologies and Challenges</a:t>
                </a:r>
              </a:p>
            </p:txBody>
          </p:sp>
        </p:grpSp>
        <p:grpSp>
          <p:nvGrpSpPr>
            <p:cNvPr id="104" name="legend dk blue">
              <a:extLst>
                <a:ext uri="{FF2B5EF4-FFF2-40B4-BE49-F238E27FC236}">
                  <a16:creationId xmlns:a16="http://schemas.microsoft.com/office/drawing/2014/main" id="{7C8A0FA3-A1D7-C64F-B23A-F8199B88CA62}"/>
                </a:ext>
              </a:extLst>
            </p:cNvPr>
            <p:cNvGrpSpPr/>
            <p:nvPr/>
          </p:nvGrpSpPr>
          <p:grpSpPr>
            <a:xfrm>
              <a:off x="8415362" y="5768476"/>
              <a:ext cx="1557565" cy="209550"/>
              <a:chOff x="8568556" y="5768476"/>
              <a:chExt cx="1557565" cy="209550"/>
            </a:xfrm>
          </p:grpSpPr>
          <p:sp>
            <p:nvSpPr>
              <p:cNvPr id="105" name="Oval 104">
                <a:extLst>
                  <a:ext uri="{FF2B5EF4-FFF2-40B4-BE49-F238E27FC236}">
                    <a16:creationId xmlns:a16="http://schemas.microsoft.com/office/drawing/2014/main" id="{72BBCD2C-A584-8443-B54D-08DCD73A7D29}"/>
                  </a:ext>
                </a:extLst>
              </p:cNvPr>
              <p:cNvSpPr/>
              <p:nvPr/>
            </p:nvSpPr>
            <p:spPr>
              <a:xfrm>
                <a:off x="8568556" y="5768476"/>
                <a:ext cx="209550" cy="20955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TextBox 105">
                <a:extLst>
                  <a:ext uri="{FF2B5EF4-FFF2-40B4-BE49-F238E27FC236}">
                    <a16:creationId xmlns:a16="http://schemas.microsoft.com/office/drawing/2014/main" id="{803B596A-1912-D643-8618-DD9DCD8717C1}"/>
                  </a:ext>
                </a:extLst>
              </p:cNvPr>
              <p:cNvSpPr txBox="1"/>
              <p:nvPr/>
            </p:nvSpPr>
            <p:spPr>
              <a:xfrm>
                <a:off x="8876985" y="5809131"/>
                <a:ext cx="1249136" cy="128240"/>
              </a:xfrm>
              <a:prstGeom prst="rect">
                <a:avLst/>
              </a:prstGeom>
              <a:noFill/>
            </p:spPr>
            <p:txBody>
              <a:bodyPr wrap="square" lIns="0" tIns="0" rIns="0" bIns="0" rtlCol="0">
                <a:spAutoFit/>
              </a:bodyPr>
              <a:lstStyle/>
              <a:p>
                <a:pPr>
                  <a:lnSpc>
                    <a:spcPts val="980"/>
                  </a:lnSpc>
                </a:pPr>
                <a:r>
                  <a:rPr lang="en-US" sz="900" dirty="0"/>
                  <a:t>Products</a:t>
                </a:r>
              </a:p>
            </p:txBody>
          </p:sp>
        </p:grpSp>
      </p:grpSp>
    </p:spTree>
    <p:extLst>
      <p:ext uri="{BB962C8B-B14F-4D97-AF65-F5344CB8AC3E}">
        <p14:creationId xmlns:p14="http://schemas.microsoft.com/office/powerpoint/2010/main" val="3085985669"/>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86"/>
                    </p:tgtEl>
                  </p:cond>
                </p:stCondLst>
                <p:endSync evt="end" delay="0">
                  <p:rtn val="all"/>
                </p:endSync>
                <p:childTnLst>
                  <p:par>
                    <p:cTn id="8" fill="hold">
                      <p:stCondLst>
                        <p:cond delay="0"/>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75"/>
                                        </p:tgtEl>
                                        <p:attrNameLst>
                                          <p:attrName>style.visibility</p:attrName>
                                        </p:attrNameLst>
                                      </p:cBhvr>
                                      <p:to>
                                        <p:strVal val="visible"/>
                                      </p:to>
                                    </p:set>
                                  </p:childTnLst>
                                </p:cTn>
                              </p:par>
                            </p:childTnLst>
                          </p:cTn>
                        </p:par>
                      </p:childTnLst>
                    </p:cTn>
                  </p:par>
                </p:childTnLst>
              </p:cTn>
              <p:nextCondLst>
                <p:cond evt="onClick" delay="0">
                  <p:tgtEl>
                    <p:spTgt spid="86"/>
                  </p:tgtEl>
                </p:cond>
              </p:nextCondLst>
            </p:seq>
            <p:seq concurrent="1" nextAc="seek">
              <p:cTn id="12" restart="whenNotActive" fill="hold" evtFilter="cancelBubble" nodeType="interactiveSeq">
                <p:stCondLst>
                  <p:cond evt="onClick" delay="0">
                    <p:tgtEl>
                      <p:spTgt spid="75"/>
                    </p:tgtEl>
                  </p:cond>
                </p:stCondLst>
                <p:endSync evt="end" delay="0">
                  <p:rtn val="all"/>
                </p:endSync>
                <p:childTnLst>
                  <p:par>
                    <p:cTn id="13" fill="hold">
                      <p:stCondLst>
                        <p:cond delay="0"/>
                      </p:stCondLst>
                      <p:childTnLst>
                        <p:par>
                          <p:cTn id="14" fill="hold">
                            <p:stCondLst>
                              <p:cond delay="0"/>
                            </p:stCondLst>
                            <p:childTnLst>
                              <p:par>
                                <p:cTn id="15" presetID="1" presetClass="exit" presetSubtype="0" fill="hold" nodeType="clickEffect">
                                  <p:stCondLst>
                                    <p:cond delay="0"/>
                                  </p:stCondLst>
                                  <p:childTnLst>
                                    <p:set>
                                      <p:cBhvr>
                                        <p:cTn id="16" dur="1" fill="hold">
                                          <p:stCondLst>
                                            <p:cond delay="0"/>
                                          </p:stCondLst>
                                        </p:cTn>
                                        <p:tgtEl>
                                          <p:spTgt spid="75"/>
                                        </p:tgtEl>
                                        <p:attrNameLst>
                                          <p:attrName>style.visibility</p:attrName>
                                        </p:attrNameLst>
                                      </p:cBhvr>
                                      <p:to>
                                        <p:strVal val="hidden"/>
                                      </p:to>
                                    </p:set>
                                  </p:childTnLst>
                                </p:cTn>
                              </p:par>
                            </p:childTnLst>
                          </p:cTn>
                        </p:par>
                      </p:childTnLst>
                    </p:cTn>
                  </p:par>
                </p:childTnLst>
              </p:cTn>
              <p:nextCondLst>
                <p:cond evt="onClick" delay="0">
                  <p:tgtEl>
                    <p:spTgt spid="75"/>
                  </p:tgtEl>
                </p:cond>
              </p:nextCondLst>
            </p:seq>
            <p:seq concurrent="1" nextAc="seek">
              <p:cTn id="17" restart="whenNotActive" fill="hold" evtFilter="cancelBubble" nodeType="interactiveSeq">
                <p:stCondLst>
                  <p:cond evt="onClick" delay="0">
                    <p:tgtEl>
                      <p:spTgt spid="82"/>
                    </p:tgtEl>
                  </p:cond>
                </p:stCondLst>
                <p:endSync evt="end" delay="0">
                  <p:rtn val="all"/>
                </p:endSync>
                <p:childTnLst>
                  <p:par>
                    <p:cTn id="18" fill="hold">
                      <p:stCondLst>
                        <p:cond delay="0"/>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90"/>
                                        </p:tgtEl>
                                        <p:attrNameLst>
                                          <p:attrName>style.visibility</p:attrName>
                                        </p:attrNameLst>
                                      </p:cBhvr>
                                      <p:to>
                                        <p:strVal val="visible"/>
                                      </p:to>
                                    </p:set>
                                  </p:childTnLst>
                                </p:cTn>
                              </p:par>
                            </p:childTnLst>
                          </p:cTn>
                        </p:par>
                      </p:childTnLst>
                    </p:cTn>
                  </p:par>
                </p:childTnLst>
              </p:cTn>
              <p:nextCondLst>
                <p:cond evt="onClick" delay="0">
                  <p:tgtEl>
                    <p:spTgt spid="82"/>
                  </p:tgtEl>
                </p:cond>
              </p:nextCondLst>
            </p:seq>
            <p:seq concurrent="1" nextAc="seek">
              <p:cTn id="22" restart="whenNotActive" fill="hold" evtFilter="cancelBubble" nodeType="interactiveSeq">
                <p:stCondLst>
                  <p:cond evt="onClick" delay="0">
                    <p:tgtEl>
                      <p:spTgt spid="90"/>
                    </p:tgtEl>
                  </p:cond>
                </p:stCondLst>
                <p:endSync evt="end" delay="0">
                  <p:rtn val="all"/>
                </p:endSync>
                <p:childTnLst>
                  <p:par>
                    <p:cTn id="23" fill="hold">
                      <p:stCondLst>
                        <p:cond delay="0"/>
                      </p:stCondLst>
                      <p:childTnLst>
                        <p:par>
                          <p:cTn id="24" fill="hold">
                            <p:stCondLst>
                              <p:cond delay="0"/>
                            </p:stCondLst>
                            <p:childTnLst>
                              <p:par>
                                <p:cTn id="25" presetID="1" presetClass="exit" presetSubtype="0" fill="hold" nodeType="clickEffect">
                                  <p:stCondLst>
                                    <p:cond delay="0"/>
                                  </p:stCondLst>
                                  <p:childTnLst>
                                    <p:set>
                                      <p:cBhvr>
                                        <p:cTn id="26" dur="1" fill="hold">
                                          <p:stCondLst>
                                            <p:cond delay="0"/>
                                          </p:stCondLst>
                                        </p:cTn>
                                        <p:tgtEl>
                                          <p:spTgt spid="90"/>
                                        </p:tgtEl>
                                        <p:attrNameLst>
                                          <p:attrName>style.visibility</p:attrName>
                                        </p:attrNameLst>
                                      </p:cBhvr>
                                      <p:to>
                                        <p:strVal val="hidden"/>
                                      </p:to>
                                    </p:set>
                                  </p:childTnLst>
                                </p:cTn>
                              </p:par>
                            </p:childTnLst>
                          </p:cTn>
                        </p:par>
                      </p:childTnLst>
                    </p:cTn>
                  </p:par>
                </p:childTnLst>
              </p:cTn>
              <p:nextCondLst>
                <p:cond evt="onClick" delay="0">
                  <p:tgtEl>
                    <p:spTgt spid="90"/>
                  </p:tgtEl>
                </p:cond>
              </p:nextCondLst>
            </p:seq>
            <p:seq concurrent="1" nextAc="seek">
              <p:cTn id="27" restart="whenNotActive" fill="hold" evtFilter="cancelBubble" nodeType="interactiveSeq">
                <p:stCondLst>
                  <p:cond evt="onClick" delay="0">
                    <p:tgtEl>
                      <p:spTgt spid="78"/>
                    </p:tgtEl>
                  </p:cond>
                </p:stCondLst>
                <p:endSync evt="end" delay="0">
                  <p:rtn val="all"/>
                </p:endSync>
                <p:childTnLst>
                  <p:par>
                    <p:cTn id="28" fill="hold">
                      <p:stCondLst>
                        <p:cond delay="0"/>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93"/>
                                        </p:tgtEl>
                                        <p:attrNameLst>
                                          <p:attrName>style.visibility</p:attrName>
                                        </p:attrNameLst>
                                      </p:cBhvr>
                                      <p:to>
                                        <p:strVal val="visible"/>
                                      </p:to>
                                    </p:set>
                                  </p:childTnLst>
                                </p:cTn>
                              </p:par>
                            </p:childTnLst>
                          </p:cTn>
                        </p:par>
                      </p:childTnLst>
                    </p:cTn>
                  </p:par>
                </p:childTnLst>
              </p:cTn>
              <p:nextCondLst>
                <p:cond evt="onClick" delay="0">
                  <p:tgtEl>
                    <p:spTgt spid="78"/>
                  </p:tgtEl>
                </p:cond>
              </p:nextCondLst>
            </p:seq>
            <p:seq concurrent="1" nextAc="seek">
              <p:cTn id="32" restart="whenNotActive" fill="hold" evtFilter="cancelBubble" nodeType="interactiveSeq">
                <p:stCondLst>
                  <p:cond evt="onClick" delay="0">
                    <p:tgtEl>
                      <p:spTgt spid="93"/>
                    </p:tgtEl>
                  </p:cond>
                </p:stCondLst>
                <p:endSync evt="end" delay="0">
                  <p:rtn val="all"/>
                </p:endSync>
                <p:childTnLst>
                  <p:par>
                    <p:cTn id="33" fill="hold">
                      <p:stCondLst>
                        <p:cond delay="0"/>
                      </p:stCondLst>
                      <p:childTnLst>
                        <p:par>
                          <p:cTn id="34" fill="hold">
                            <p:stCondLst>
                              <p:cond delay="0"/>
                            </p:stCondLst>
                            <p:childTnLst>
                              <p:par>
                                <p:cTn id="35" presetID="1" presetClass="exit" presetSubtype="0" fill="hold" nodeType="clickEffect">
                                  <p:stCondLst>
                                    <p:cond delay="0"/>
                                  </p:stCondLst>
                                  <p:childTnLst>
                                    <p:set>
                                      <p:cBhvr>
                                        <p:cTn id="36" dur="1" fill="hold">
                                          <p:stCondLst>
                                            <p:cond delay="0"/>
                                          </p:stCondLst>
                                        </p:cTn>
                                        <p:tgtEl>
                                          <p:spTgt spid="93"/>
                                        </p:tgtEl>
                                        <p:attrNameLst>
                                          <p:attrName>style.visibility</p:attrName>
                                        </p:attrNameLst>
                                      </p:cBhvr>
                                      <p:to>
                                        <p:strVal val="hidden"/>
                                      </p:to>
                                    </p:set>
                                  </p:childTnLst>
                                </p:cTn>
                              </p:par>
                            </p:childTnLst>
                          </p:cTn>
                        </p:par>
                      </p:childTnLst>
                    </p:cTn>
                  </p:par>
                </p:childTnLst>
              </p:cTn>
              <p:nextCondLst>
                <p:cond evt="onClick" delay="0">
                  <p:tgtEl>
                    <p:spTgt spid="93"/>
                  </p:tgtEl>
                </p:cond>
              </p:nextCondLst>
            </p:seq>
            <p:seq concurrent="1" nextAc="seek">
              <p:cTn id="37" restart="whenNotActive" fill="hold" evtFilter="cancelBubble" nodeType="interactiveSeq">
                <p:stCondLst>
                  <p:cond evt="onClick" delay="0">
                    <p:tgtEl>
                      <p:spTgt spid="199"/>
                    </p:tgtEl>
                  </p:cond>
                </p:stCondLst>
                <p:endSync evt="end" delay="0">
                  <p:rtn val="all"/>
                </p:endSync>
                <p:childTnLst>
                  <p:par>
                    <p:cTn id="38" fill="hold">
                      <p:stCondLst>
                        <p:cond delay="0"/>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207"/>
                                        </p:tgtEl>
                                        <p:attrNameLst>
                                          <p:attrName>style.visibility</p:attrName>
                                        </p:attrNameLst>
                                      </p:cBhvr>
                                      <p:to>
                                        <p:strVal val="visible"/>
                                      </p:to>
                                    </p:set>
                                  </p:childTnLst>
                                </p:cTn>
                              </p:par>
                            </p:childTnLst>
                          </p:cTn>
                        </p:par>
                      </p:childTnLst>
                    </p:cTn>
                  </p:par>
                </p:childTnLst>
              </p:cTn>
              <p:nextCondLst>
                <p:cond evt="onClick" delay="0">
                  <p:tgtEl>
                    <p:spTgt spid="199"/>
                  </p:tgtEl>
                </p:cond>
              </p:nextCondLst>
            </p:seq>
            <p:seq concurrent="1" nextAc="seek">
              <p:cTn id="42" restart="whenNotActive" fill="hold" evtFilter="cancelBubble" nodeType="interactiveSeq">
                <p:stCondLst>
                  <p:cond evt="onClick" delay="0">
                    <p:tgtEl>
                      <p:spTgt spid="207"/>
                    </p:tgtEl>
                  </p:cond>
                </p:stCondLst>
                <p:endSync evt="end" delay="0">
                  <p:rtn val="all"/>
                </p:endSync>
                <p:childTnLst>
                  <p:par>
                    <p:cTn id="43" fill="hold">
                      <p:stCondLst>
                        <p:cond delay="0"/>
                      </p:stCondLst>
                      <p:childTnLst>
                        <p:par>
                          <p:cTn id="44" fill="hold">
                            <p:stCondLst>
                              <p:cond delay="0"/>
                            </p:stCondLst>
                            <p:childTnLst>
                              <p:par>
                                <p:cTn id="45" presetID="1" presetClass="exit" presetSubtype="0" fill="hold" nodeType="clickEffect">
                                  <p:stCondLst>
                                    <p:cond delay="0"/>
                                  </p:stCondLst>
                                  <p:childTnLst>
                                    <p:set>
                                      <p:cBhvr>
                                        <p:cTn id="46" dur="1" fill="hold">
                                          <p:stCondLst>
                                            <p:cond delay="0"/>
                                          </p:stCondLst>
                                        </p:cTn>
                                        <p:tgtEl>
                                          <p:spTgt spid="207"/>
                                        </p:tgtEl>
                                        <p:attrNameLst>
                                          <p:attrName>style.visibility</p:attrName>
                                        </p:attrNameLst>
                                      </p:cBhvr>
                                      <p:to>
                                        <p:strVal val="hidden"/>
                                      </p:to>
                                    </p:set>
                                  </p:childTnLst>
                                </p:cTn>
                              </p:par>
                            </p:childTnLst>
                          </p:cTn>
                        </p:par>
                      </p:childTnLst>
                    </p:cTn>
                  </p:par>
                </p:childTnLst>
              </p:cTn>
              <p:nextCondLst>
                <p:cond evt="onClick" delay="0">
                  <p:tgtEl>
                    <p:spTgt spid="207"/>
                  </p:tgtEl>
                </p:cond>
              </p:nextCondLst>
            </p:seq>
            <p:seq concurrent="1" nextAc="seek">
              <p:cTn id="47" restart="whenNotActive" fill="hold" evtFilter="cancelBubble" nodeType="interactiveSeq">
                <p:stCondLst>
                  <p:cond evt="onClick" delay="0">
                    <p:tgtEl>
                      <p:spTgt spid="115"/>
                    </p:tgtEl>
                  </p:cond>
                </p:stCondLst>
                <p:endSync evt="end" delay="0">
                  <p:rtn val="all"/>
                </p:endSync>
                <p:childTnLst>
                  <p:par>
                    <p:cTn id="48" fill="hold">
                      <p:stCondLst>
                        <p:cond delay="0"/>
                      </p:stCondLst>
                      <p:childTnLst>
                        <p:par>
                          <p:cTn id="49" fill="hold">
                            <p:stCondLst>
                              <p:cond delay="0"/>
                            </p:stCondLst>
                            <p:childTnLst>
                              <p:par>
                                <p:cTn id="50" presetID="1" presetClass="entr" presetSubtype="0" fill="hold" nodeType="clickEffect">
                                  <p:stCondLst>
                                    <p:cond delay="0"/>
                                  </p:stCondLst>
                                  <p:childTnLst>
                                    <p:set>
                                      <p:cBhvr>
                                        <p:cTn id="51" dur="1" fill="hold">
                                          <p:stCondLst>
                                            <p:cond delay="0"/>
                                          </p:stCondLst>
                                        </p:cTn>
                                        <p:tgtEl>
                                          <p:spTgt spid="96"/>
                                        </p:tgtEl>
                                        <p:attrNameLst>
                                          <p:attrName>style.visibility</p:attrName>
                                        </p:attrNameLst>
                                      </p:cBhvr>
                                      <p:to>
                                        <p:strVal val="visible"/>
                                      </p:to>
                                    </p:set>
                                  </p:childTnLst>
                                </p:cTn>
                              </p:par>
                            </p:childTnLst>
                          </p:cTn>
                        </p:par>
                      </p:childTnLst>
                    </p:cTn>
                  </p:par>
                </p:childTnLst>
              </p:cTn>
              <p:nextCondLst>
                <p:cond evt="onClick" delay="0">
                  <p:tgtEl>
                    <p:spTgt spid="115"/>
                  </p:tgtEl>
                </p:cond>
              </p:nextCondLst>
            </p:seq>
            <p:seq concurrent="1" nextAc="seek">
              <p:cTn id="52" restart="whenNotActive" fill="hold" evtFilter="cancelBubble" nodeType="interactiveSeq">
                <p:stCondLst>
                  <p:cond evt="onClick" delay="0">
                    <p:tgtEl>
                      <p:spTgt spid="96"/>
                    </p:tgtEl>
                  </p:cond>
                </p:stCondLst>
                <p:endSync evt="end" delay="0">
                  <p:rtn val="all"/>
                </p:endSync>
                <p:childTnLst>
                  <p:par>
                    <p:cTn id="53" fill="hold">
                      <p:stCondLst>
                        <p:cond delay="0"/>
                      </p:stCondLst>
                      <p:childTnLst>
                        <p:par>
                          <p:cTn id="54" fill="hold">
                            <p:stCondLst>
                              <p:cond delay="0"/>
                            </p:stCondLst>
                            <p:childTnLst>
                              <p:par>
                                <p:cTn id="55" presetID="1" presetClass="exit" presetSubtype="0" fill="hold" nodeType="clickEffect">
                                  <p:stCondLst>
                                    <p:cond delay="0"/>
                                  </p:stCondLst>
                                  <p:childTnLst>
                                    <p:set>
                                      <p:cBhvr>
                                        <p:cTn id="56" dur="1" fill="hold">
                                          <p:stCondLst>
                                            <p:cond delay="0"/>
                                          </p:stCondLst>
                                        </p:cTn>
                                        <p:tgtEl>
                                          <p:spTgt spid="96"/>
                                        </p:tgtEl>
                                        <p:attrNameLst>
                                          <p:attrName>style.visibility</p:attrName>
                                        </p:attrNameLst>
                                      </p:cBhvr>
                                      <p:to>
                                        <p:strVal val="hidden"/>
                                      </p:to>
                                    </p:set>
                                  </p:childTnLst>
                                </p:cTn>
                              </p:par>
                            </p:childTnLst>
                          </p:cTn>
                        </p:par>
                      </p:childTnLst>
                    </p:cTn>
                  </p:par>
                </p:childTnLst>
              </p:cTn>
              <p:nextCondLst>
                <p:cond evt="onClick" delay="0">
                  <p:tgtEl>
                    <p:spTgt spid="96"/>
                  </p:tgtEl>
                </p:cond>
              </p:nextCondLst>
            </p:seq>
            <p:seq concurrent="1" nextAc="seek">
              <p:cTn id="57" restart="whenNotActive" fill="hold" evtFilter="cancelBubble" nodeType="interactiveSeq">
                <p:stCondLst>
                  <p:cond evt="onClick" delay="0">
                    <p:tgtEl>
                      <p:spTgt spid="195"/>
                    </p:tgtEl>
                  </p:cond>
                </p:stCondLst>
                <p:endSync evt="end" delay="0">
                  <p:rtn val="all"/>
                </p:endSync>
                <p:childTnLst>
                  <p:par>
                    <p:cTn id="58" fill="hold">
                      <p:stCondLst>
                        <p:cond delay="0"/>
                      </p:stCondLst>
                      <p:childTnLst>
                        <p:par>
                          <p:cTn id="59" fill="hold">
                            <p:stCondLst>
                              <p:cond delay="0"/>
                            </p:stCondLst>
                            <p:childTnLst>
                              <p:par>
                                <p:cTn id="60" presetID="1" presetClass="entr" presetSubtype="0" fill="hold" nodeType="clickEffect">
                                  <p:stCondLst>
                                    <p:cond delay="0"/>
                                  </p:stCondLst>
                                  <p:childTnLst>
                                    <p:set>
                                      <p:cBhvr>
                                        <p:cTn id="61" dur="1" fill="hold">
                                          <p:stCondLst>
                                            <p:cond delay="0"/>
                                          </p:stCondLst>
                                        </p:cTn>
                                        <p:tgtEl>
                                          <p:spTgt spid="210"/>
                                        </p:tgtEl>
                                        <p:attrNameLst>
                                          <p:attrName>style.visibility</p:attrName>
                                        </p:attrNameLst>
                                      </p:cBhvr>
                                      <p:to>
                                        <p:strVal val="visible"/>
                                      </p:to>
                                    </p:set>
                                  </p:childTnLst>
                                </p:cTn>
                              </p:par>
                            </p:childTnLst>
                          </p:cTn>
                        </p:par>
                      </p:childTnLst>
                    </p:cTn>
                  </p:par>
                </p:childTnLst>
              </p:cTn>
              <p:nextCondLst>
                <p:cond evt="onClick" delay="0">
                  <p:tgtEl>
                    <p:spTgt spid="195"/>
                  </p:tgtEl>
                </p:cond>
              </p:nextCondLst>
            </p:seq>
            <p:seq concurrent="1" nextAc="seek">
              <p:cTn id="62" restart="whenNotActive" fill="hold" evtFilter="cancelBubble" nodeType="interactiveSeq">
                <p:stCondLst>
                  <p:cond evt="onClick" delay="0">
                    <p:tgtEl>
                      <p:spTgt spid="210"/>
                    </p:tgtEl>
                  </p:cond>
                </p:stCondLst>
                <p:endSync evt="end" delay="0">
                  <p:rtn val="all"/>
                </p:endSync>
                <p:childTnLst>
                  <p:par>
                    <p:cTn id="63" fill="hold">
                      <p:stCondLst>
                        <p:cond delay="0"/>
                      </p:stCondLst>
                      <p:childTnLst>
                        <p:par>
                          <p:cTn id="64" fill="hold">
                            <p:stCondLst>
                              <p:cond delay="0"/>
                            </p:stCondLst>
                            <p:childTnLst>
                              <p:par>
                                <p:cTn id="65" presetID="1" presetClass="exit" presetSubtype="0" fill="hold" nodeType="clickEffect">
                                  <p:stCondLst>
                                    <p:cond delay="0"/>
                                  </p:stCondLst>
                                  <p:childTnLst>
                                    <p:set>
                                      <p:cBhvr>
                                        <p:cTn id="66" dur="1" fill="hold">
                                          <p:stCondLst>
                                            <p:cond delay="0"/>
                                          </p:stCondLst>
                                        </p:cTn>
                                        <p:tgtEl>
                                          <p:spTgt spid="210"/>
                                        </p:tgtEl>
                                        <p:attrNameLst>
                                          <p:attrName>style.visibility</p:attrName>
                                        </p:attrNameLst>
                                      </p:cBhvr>
                                      <p:to>
                                        <p:strVal val="hidden"/>
                                      </p:to>
                                    </p:set>
                                  </p:childTnLst>
                                </p:cTn>
                              </p:par>
                            </p:childTnLst>
                          </p:cTn>
                        </p:par>
                      </p:childTnLst>
                    </p:cTn>
                  </p:par>
                </p:childTnLst>
              </p:cTn>
              <p:nextCondLst>
                <p:cond evt="onClick" delay="0">
                  <p:tgtEl>
                    <p:spTgt spid="210"/>
                  </p:tgtEl>
                </p:cond>
              </p:nextCondLst>
            </p:seq>
            <p:seq concurrent="1" nextAc="seek">
              <p:cTn id="67" restart="whenNotActive" fill="hold" evtFilter="cancelBubble" nodeType="interactiveSeq">
                <p:stCondLst>
                  <p:cond evt="onClick" delay="0">
                    <p:tgtEl>
                      <p:spTgt spid="171"/>
                    </p:tgtEl>
                  </p:cond>
                </p:stCondLst>
                <p:endSync evt="end" delay="0">
                  <p:rtn val="all"/>
                </p:endSync>
                <p:childTnLst>
                  <p:par>
                    <p:cTn id="68" fill="hold">
                      <p:stCondLst>
                        <p:cond delay="0"/>
                      </p:stCondLst>
                      <p:childTnLst>
                        <p:par>
                          <p:cTn id="69" fill="hold">
                            <p:stCondLst>
                              <p:cond delay="0"/>
                            </p:stCondLst>
                            <p:childTnLst>
                              <p:par>
                                <p:cTn id="70" presetID="1" presetClass="entr" presetSubtype="0" fill="hold" nodeType="clickEffect">
                                  <p:stCondLst>
                                    <p:cond delay="0"/>
                                  </p:stCondLst>
                                  <p:childTnLst>
                                    <p:set>
                                      <p:cBhvr>
                                        <p:cTn id="71" dur="1" fill="hold">
                                          <p:stCondLst>
                                            <p:cond delay="0"/>
                                          </p:stCondLst>
                                        </p:cTn>
                                        <p:tgtEl>
                                          <p:spTgt spid="176"/>
                                        </p:tgtEl>
                                        <p:attrNameLst>
                                          <p:attrName>style.visibility</p:attrName>
                                        </p:attrNameLst>
                                      </p:cBhvr>
                                      <p:to>
                                        <p:strVal val="visible"/>
                                      </p:to>
                                    </p:set>
                                  </p:childTnLst>
                                </p:cTn>
                              </p:par>
                            </p:childTnLst>
                          </p:cTn>
                        </p:par>
                      </p:childTnLst>
                    </p:cTn>
                  </p:par>
                </p:childTnLst>
              </p:cTn>
              <p:nextCondLst>
                <p:cond evt="onClick" delay="0">
                  <p:tgtEl>
                    <p:spTgt spid="171"/>
                  </p:tgtEl>
                </p:cond>
              </p:nextCondLst>
            </p:seq>
            <p:seq concurrent="1" nextAc="seek">
              <p:cTn id="72" restart="whenNotActive" fill="hold" evtFilter="cancelBubble" nodeType="interactiveSeq">
                <p:stCondLst>
                  <p:cond evt="onClick" delay="0">
                    <p:tgtEl>
                      <p:spTgt spid="176"/>
                    </p:tgtEl>
                  </p:cond>
                </p:stCondLst>
                <p:endSync evt="end" delay="0">
                  <p:rtn val="all"/>
                </p:endSync>
                <p:childTnLst>
                  <p:par>
                    <p:cTn id="73" fill="hold">
                      <p:stCondLst>
                        <p:cond delay="0"/>
                      </p:stCondLst>
                      <p:childTnLst>
                        <p:par>
                          <p:cTn id="74" fill="hold">
                            <p:stCondLst>
                              <p:cond delay="0"/>
                            </p:stCondLst>
                            <p:childTnLst>
                              <p:par>
                                <p:cTn id="75" presetID="1" presetClass="exit" presetSubtype="0" fill="hold" nodeType="clickEffect">
                                  <p:stCondLst>
                                    <p:cond delay="0"/>
                                  </p:stCondLst>
                                  <p:childTnLst>
                                    <p:set>
                                      <p:cBhvr>
                                        <p:cTn id="76" dur="1" fill="hold">
                                          <p:stCondLst>
                                            <p:cond delay="0"/>
                                          </p:stCondLst>
                                        </p:cTn>
                                        <p:tgtEl>
                                          <p:spTgt spid="176"/>
                                        </p:tgtEl>
                                        <p:attrNameLst>
                                          <p:attrName>style.visibility</p:attrName>
                                        </p:attrNameLst>
                                      </p:cBhvr>
                                      <p:to>
                                        <p:strVal val="hidden"/>
                                      </p:to>
                                    </p:set>
                                  </p:childTnLst>
                                </p:cTn>
                              </p:par>
                            </p:childTnLst>
                          </p:cTn>
                        </p:par>
                      </p:childTnLst>
                    </p:cTn>
                  </p:par>
                </p:childTnLst>
              </p:cTn>
              <p:nextCondLst>
                <p:cond evt="onClick" delay="0">
                  <p:tgtEl>
                    <p:spTgt spid="176"/>
                  </p:tgtEl>
                </p:cond>
              </p:nextCondLst>
            </p:seq>
            <p:seq concurrent="1" nextAc="seek">
              <p:cTn id="77" restart="whenNotActive" fill="hold" evtFilter="cancelBubble" nodeType="interactiveSeq">
                <p:stCondLst>
                  <p:cond evt="onClick" delay="0">
                    <p:tgtEl>
                      <p:spTgt spid="182"/>
                    </p:tgtEl>
                  </p:cond>
                </p:stCondLst>
                <p:endSync evt="end" delay="0">
                  <p:rtn val="all"/>
                </p:endSync>
                <p:childTnLst>
                  <p:par>
                    <p:cTn id="78" fill="hold">
                      <p:stCondLst>
                        <p:cond delay="0"/>
                      </p:stCondLst>
                      <p:childTnLst>
                        <p:par>
                          <p:cTn id="79" fill="hold">
                            <p:stCondLst>
                              <p:cond delay="0"/>
                            </p:stCondLst>
                            <p:childTnLst>
                              <p:par>
                                <p:cTn id="80" presetID="1" presetClass="entr" presetSubtype="0" fill="hold" nodeType="clickEffect">
                                  <p:stCondLst>
                                    <p:cond delay="0"/>
                                  </p:stCondLst>
                                  <p:childTnLst>
                                    <p:set>
                                      <p:cBhvr>
                                        <p:cTn id="81" dur="1" fill="hold">
                                          <p:stCondLst>
                                            <p:cond delay="0"/>
                                          </p:stCondLst>
                                        </p:cTn>
                                        <p:tgtEl>
                                          <p:spTgt spid="179"/>
                                        </p:tgtEl>
                                        <p:attrNameLst>
                                          <p:attrName>style.visibility</p:attrName>
                                        </p:attrNameLst>
                                      </p:cBhvr>
                                      <p:to>
                                        <p:strVal val="visible"/>
                                      </p:to>
                                    </p:set>
                                  </p:childTnLst>
                                </p:cTn>
                              </p:par>
                            </p:childTnLst>
                          </p:cTn>
                        </p:par>
                      </p:childTnLst>
                    </p:cTn>
                  </p:par>
                </p:childTnLst>
              </p:cTn>
              <p:nextCondLst>
                <p:cond evt="onClick" delay="0">
                  <p:tgtEl>
                    <p:spTgt spid="182"/>
                  </p:tgtEl>
                </p:cond>
              </p:nextCondLst>
            </p:seq>
            <p:seq concurrent="1" nextAc="seek">
              <p:cTn id="82" restart="whenNotActive" fill="hold" evtFilter="cancelBubble" nodeType="interactiveSeq">
                <p:stCondLst>
                  <p:cond evt="onClick" delay="0">
                    <p:tgtEl>
                      <p:spTgt spid="179"/>
                    </p:tgtEl>
                  </p:cond>
                </p:stCondLst>
                <p:endSync evt="end" delay="0">
                  <p:rtn val="all"/>
                </p:endSync>
                <p:childTnLst>
                  <p:par>
                    <p:cTn id="83" fill="hold">
                      <p:stCondLst>
                        <p:cond delay="0"/>
                      </p:stCondLst>
                      <p:childTnLst>
                        <p:par>
                          <p:cTn id="84" fill="hold">
                            <p:stCondLst>
                              <p:cond delay="0"/>
                            </p:stCondLst>
                            <p:childTnLst>
                              <p:par>
                                <p:cTn id="85" presetID="1" presetClass="exit" presetSubtype="0" fill="hold" nodeType="clickEffect">
                                  <p:stCondLst>
                                    <p:cond delay="0"/>
                                  </p:stCondLst>
                                  <p:childTnLst>
                                    <p:set>
                                      <p:cBhvr>
                                        <p:cTn id="86" dur="1" fill="hold">
                                          <p:stCondLst>
                                            <p:cond delay="0"/>
                                          </p:stCondLst>
                                        </p:cTn>
                                        <p:tgtEl>
                                          <p:spTgt spid="179"/>
                                        </p:tgtEl>
                                        <p:attrNameLst>
                                          <p:attrName>style.visibility</p:attrName>
                                        </p:attrNameLst>
                                      </p:cBhvr>
                                      <p:to>
                                        <p:strVal val="hidden"/>
                                      </p:to>
                                    </p:set>
                                  </p:childTnLst>
                                </p:cTn>
                              </p:par>
                            </p:childTnLst>
                          </p:cTn>
                        </p:par>
                      </p:childTnLst>
                    </p:cTn>
                  </p:par>
                </p:childTnLst>
              </p:cTn>
              <p:nextCondLst>
                <p:cond evt="onClick" delay="0">
                  <p:tgtEl>
                    <p:spTgt spid="179"/>
                  </p:tgtEl>
                </p:cond>
              </p:nextCondLst>
            </p:seq>
            <p:seq concurrent="1" nextAc="seek">
              <p:cTn id="87" restart="whenNotActive" fill="hold" evtFilter="cancelBubble" nodeType="interactiveSeq">
                <p:stCondLst>
                  <p:cond evt="onClick" delay="0">
                    <p:tgtEl>
                      <p:spTgt spid="186"/>
                    </p:tgtEl>
                  </p:cond>
                </p:stCondLst>
                <p:endSync evt="end" delay="0">
                  <p:rtn val="all"/>
                </p:endSync>
                <p:childTnLst>
                  <p:par>
                    <p:cTn id="88" fill="hold">
                      <p:stCondLst>
                        <p:cond delay="0"/>
                      </p:stCondLst>
                      <p:childTnLst>
                        <p:par>
                          <p:cTn id="89" fill="hold">
                            <p:stCondLst>
                              <p:cond delay="0"/>
                            </p:stCondLst>
                            <p:childTnLst>
                              <p:par>
                                <p:cTn id="90" presetID="1" presetClass="entr" presetSubtype="0" fill="hold" nodeType="clickEffect">
                                  <p:stCondLst>
                                    <p:cond delay="0"/>
                                  </p:stCondLst>
                                  <p:childTnLst>
                                    <p:set>
                                      <p:cBhvr>
                                        <p:cTn id="91" dur="1" fill="hold">
                                          <p:stCondLst>
                                            <p:cond delay="0"/>
                                          </p:stCondLst>
                                        </p:cTn>
                                        <p:tgtEl>
                                          <p:spTgt spid="190"/>
                                        </p:tgtEl>
                                        <p:attrNameLst>
                                          <p:attrName>style.visibility</p:attrName>
                                        </p:attrNameLst>
                                      </p:cBhvr>
                                      <p:to>
                                        <p:strVal val="visible"/>
                                      </p:to>
                                    </p:set>
                                  </p:childTnLst>
                                </p:cTn>
                              </p:par>
                            </p:childTnLst>
                          </p:cTn>
                        </p:par>
                      </p:childTnLst>
                    </p:cTn>
                  </p:par>
                </p:childTnLst>
              </p:cTn>
              <p:nextCondLst>
                <p:cond evt="onClick" delay="0">
                  <p:tgtEl>
                    <p:spTgt spid="186"/>
                  </p:tgtEl>
                </p:cond>
              </p:nextCondLst>
            </p:seq>
            <p:seq concurrent="1" nextAc="seek">
              <p:cTn id="92" restart="whenNotActive" fill="hold" evtFilter="cancelBubble" nodeType="interactiveSeq">
                <p:stCondLst>
                  <p:cond evt="onClick" delay="0">
                    <p:tgtEl>
                      <p:spTgt spid="190"/>
                    </p:tgtEl>
                  </p:cond>
                </p:stCondLst>
                <p:endSync evt="end" delay="0">
                  <p:rtn val="all"/>
                </p:endSync>
                <p:childTnLst>
                  <p:par>
                    <p:cTn id="93" fill="hold">
                      <p:stCondLst>
                        <p:cond delay="0"/>
                      </p:stCondLst>
                      <p:childTnLst>
                        <p:par>
                          <p:cTn id="94" fill="hold">
                            <p:stCondLst>
                              <p:cond delay="0"/>
                            </p:stCondLst>
                            <p:childTnLst>
                              <p:par>
                                <p:cTn id="95" presetID="1" presetClass="exit" presetSubtype="0" fill="hold" nodeType="clickEffect">
                                  <p:stCondLst>
                                    <p:cond delay="0"/>
                                  </p:stCondLst>
                                  <p:childTnLst>
                                    <p:set>
                                      <p:cBhvr>
                                        <p:cTn id="96" dur="1" fill="hold">
                                          <p:stCondLst>
                                            <p:cond delay="0"/>
                                          </p:stCondLst>
                                        </p:cTn>
                                        <p:tgtEl>
                                          <p:spTgt spid="190"/>
                                        </p:tgtEl>
                                        <p:attrNameLst>
                                          <p:attrName>style.visibility</p:attrName>
                                        </p:attrNameLst>
                                      </p:cBhvr>
                                      <p:to>
                                        <p:strVal val="hidden"/>
                                      </p:to>
                                    </p:set>
                                  </p:childTnLst>
                                </p:cTn>
                              </p:par>
                            </p:childTnLst>
                          </p:cTn>
                        </p:par>
                      </p:childTnLst>
                    </p:cTn>
                  </p:par>
                </p:childTnLst>
              </p:cTn>
              <p:nextCondLst>
                <p:cond evt="onClick" delay="0">
                  <p:tgtEl>
                    <p:spTgt spid="190"/>
                  </p:tgtEl>
                </p:cond>
              </p:nextCondLst>
            </p:seq>
            <p:seq concurrent="1" nextAc="seek">
              <p:cTn id="97" restart="whenNotActive" fill="hold" evtFilter="cancelBubble" nodeType="interactiveSeq">
                <p:stCondLst>
                  <p:cond evt="onClick" delay="0">
                    <p:tgtEl>
                      <p:spTgt spid="126"/>
                    </p:tgtEl>
                  </p:cond>
                </p:stCondLst>
                <p:endSync evt="end" delay="0">
                  <p:rtn val="all"/>
                </p:endSync>
                <p:childTnLst>
                  <p:par>
                    <p:cTn id="98" fill="hold">
                      <p:stCondLst>
                        <p:cond delay="0"/>
                      </p:stCondLst>
                      <p:childTnLst>
                        <p:par>
                          <p:cTn id="99" fill="hold">
                            <p:stCondLst>
                              <p:cond delay="0"/>
                            </p:stCondLst>
                            <p:childTnLst>
                              <p:par>
                                <p:cTn id="100" presetID="1" presetClass="entr" presetSubtype="0" fill="hold" nodeType="clickEffect">
                                  <p:stCondLst>
                                    <p:cond delay="0"/>
                                  </p:stCondLst>
                                  <p:childTnLst>
                                    <p:set>
                                      <p:cBhvr>
                                        <p:cTn id="101" dur="1" fill="hold">
                                          <p:stCondLst>
                                            <p:cond delay="0"/>
                                          </p:stCondLst>
                                        </p:cTn>
                                        <p:tgtEl>
                                          <p:spTgt spid="219"/>
                                        </p:tgtEl>
                                        <p:attrNameLst>
                                          <p:attrName>style.visibility</p:attrName>
                                        </p:attrNameLst>
                                      </p:cBhvr>
                                      <p:to>
                                        <p:strVal val="visible"/>
                                      </p:to>
                                    </p:set>
                                  </p:childTnLst>
                                </p:cTn>
                              </p:par>
                            </p:childTnLst>
                          </p:cTn>
                        </p:par>
                      </p:childTnLst>
                    </p:cTn>
                  </p:par>
                </p:childTnLst>
              </p:cTn>
              <p:nextCondLst>
                <p:cond evt="onClick" delay="0">
                  <p:tgtEl>
                    <p:spTgt spid="126"/>
                  </p:tgtEl>
                </p:cond>
              </p:nextCondLst>
            </p:seq>
            <p:seq concurrent="1" nextAc="seek">
              <p:cTn id="102" restart="whenNotActive" fill="hold" evtFilter="cancelBubble" nodeType="interactiveSeq">
                <p:stCondLst>
                  <p:cond evt="onClick" delay="0">
                    <p:tgtEl>
                      <p:spTgt spid="219"/>
                    </p:tgtEl>
                  </p:cond>
                </p:stCondLst>
                <p:endSync evt="end" delay="0">
                  <p:rtn val="all"/>
                </p:endSync>
                <p:childTnLst>
                  <p:par>
                    <p:cTn id="103" fill="hold">
                      <p:stCondLst>
                        <p:cond delay="0"/>
                      </p:stCondLst>
                      <p:childTnLst>
                        <p:par>
                          <p:cTn id="104" fill="hold">
                            <p:stCondLst>
                              <p:cond delay="0"/>
                            </p:stCondLst>
                            <p:childTnLst>
                              <p:par>
                                <p:cTn id="105" presetID="1" presetClass="exit" presetSubtype="0" fill="hold" nodeType="clickEffect">
                                  <p:stCondLst>
                                    <p:cond delay="0"/>
                                  </p:stCondLst>
                                  <p:childTnLst>
                                    <p:set>
                                      <p:cBhvr>
                                        <p:cTn id="106" dur="1" fill="hold">
                                          <p:stCondLst>
                                            <p:cond delay="0"/>
                                          </p:stCondLst>
                                        </p:cTn>
                                        <p:tgtEl>
                                          <p:spTgt spid="219"/>
                                        </p:tgtEl>
                                        <p:attrNameLst>
                                          <p:attrName>style.visibility</p:attrName>
                                        </p:attrNameLst>
                                      </p:cBhvr>
                                      <p:to>
                                        <p:strVal val="hidden"/>
                                      </p:to>
                                    </p:set>
                                  </p:childTnLst>
                                </p:cTn>
                              </p:par>
                            </p:childTnLst>
                          </p:cTn>
                        </p:par>
                      </p:childTnLst>
                    </p:cTn>
                  </p:par>
                </p:childTnLst>
              </p:cTn>
              <p:nextCondLst>
                <p:cond evt="onClick" delay="0">
                  <p:tgtEl>
                    <p:spTgt spid="219"/>
                  </p:tgtEl>
                </p:cond>
              </p:nextCondLst>
            </p:seq>
            <p:seq concurrent="1" nextAc="seek">
              <p:cTn id="107" restart="whenNotActive" fill="hold" evtFilter="cancelBubble" nodeType="interactiveSeq">
                <p:stCondLst>
                  <p:cond evt="onClick" delay="0">
                    <p:tgtEl>
                      <p:spTgt spid="135"/>
                    </p:tgtEl>
                  </p:cond>
                </p:stCondLst>
                <p:endSync evt="end" delay="0">
                  <p:rtn val="all"/>
                </p:endSync>
                <p:childTnLst>
                  <p:par>
                    <p:cTn id="108" fill="hold">
                      <p:stCondLst>
                        <p:cond delay="0"/>
                      </p:stCondLst>
                      <p:childTnLst>
                        <p:par>
                          <p:cTn id="109" fill="hold">
                            <p:stCondLst>
                              <p:cond delay="0"/>
                            </p:stCondLst>
                            <p:childTnLst>
                              <p:par>
                                <p:cTn id="110" presetID="1" presetClass="entr" presetSubtype="0" fill="hold" nodeType="clickEffect">
                                  <p:stCondLst>
                                    <p:cond delay="0"/>
                                  </p:stCondLst>
                                  <p:childTnLst>
                                    <p:set>
                                      <p:cBhvr>
                                        <p:cTn id="111" dur="1" fill="hold">
                                          <p:stCondLst>
                                            <p:cond delay="0"/>
                                          </p:stCondLst>
                                        </p:cTn>
                                        <p:tgtEl>
                                          <p:spTgt spid="144"/>
                                        </p:tgtEl>
                                        <p:attrNameLst>
                                          <p:attrName>style.visibility</p:attrName>
                                        </p:attrNameLst>
                                      </p:cBhvr>
                                      <p:to>
                                        <p:strVal val="visible"/>
                                      </p:to>
                                    </p:set>
                                  </p:childTnLst>
                                </p:cTn>
                              </p:par>
                            </p:childTnLst>
                          </p:cTn>
                        </p:par>
                      </p:childTnLst>
                    </p:cTn>
                  </p:par>
                </p:childTnLst>
              </p:cTn>
              <p:nextCondLst>
                <p:cond evt="onClick" delay="0">
                  <p:tgtEl>
                    <p:spTgt spid="135"/>
                  </p:tgtEl>
                </p:cond>
              </p:nextCondLst>
            </p:seq>
            <p:seq concurrent="1" nextAc="seek">
              <p:cTn id="112" restart="whenNotActive" fill="hold" evtFilter="cancelBubble" nodeType="interactiveSeq">
                <p:stCondLst>
                  <p:cond evt="onClick" delay="0">
                    <p:tgtEl>
                      <p:spTgt spid="144"/>
                    </p:tgtEl>
                  </p:cond>
                </p:stCondLst>
                <p:endSync evt="end" delay="0">
                  <p:rtn val="all"/>
                </p:endSync>
                <p:childTnLst>
                  <p:par>
                    <p:cTn id="113" fill="hold">
                      <p:stCondLst>
                        <p:cond delay="0"/>
                      </p:stCondLst>
                      <p:childTnLst>
                        <p:par>
                          <p:cTn id="114" fill="hold">
                            <p:stCondLst>
                              <p:cond delay="0"/>
                            </p:stCondLst>
                            <p:childTnLst>
                              <p:par>
                                <p:cTn id="115" presetID="1" presetClass="exit" presetSubtype="0" fill="hold" nodeType="clickEffect">
                                  <p:stCondLst>
                                    <p:cond delay="0"/>
                                  </p:stCondLst>
                                  <p:childTnLst>
                                    <p:set>
                                      <p:cBhvr>
                                        <p:cTn id="116" dur="1" fill="hold">
                                          <p:stCondLst>
                                            <p:cond delay="0"/>
                                          </p:stCondLst>
                                        </p:cTn>
                                        <p:tgtEl>
                                          <p:spTgt spid="144"/>
                                        </p:tgtEl>
                                        <p:attrNameLst>
                                          <p:attrName>style.visibility</p:attrName>
                                        </p:attrNameLst>
                                      </p:cBhvr>
                                      <p:to>
                                        <p:strVal val="hidden"/>
                                      </p:to>
                                    </p:set>
                                  </p:childTnLst>
                                </p:cTn>
                              </p:par>
                            </p:childTnLst>
                          </p:cTn>
                        </p:par>
                      </p:childTnLst>
                    </p:cTn>
                  </p:par>
                </p:childTnLst>
              </p:cTn>
              <p:nextCondLst>
                <p:cond evt="onClick" delay="0">
                  <p:tgtEl>
                    <p:spTgt spid="144"/>
                  </p:tgtEl>
                </p:cond>
              </p:nextCondLst>
            </p:seq>
            <p:seq concurrent="1" nextAc="seek">
              <p:cTn id="117" restart="whenNotActive" fill="hold" evtFilter="cancelBubble" nodeType="interactiveSeq">
                <p:stCondLst>
                  <p:cond evt="onClick" delay="0">
                    <p:tgtEl>
                      <p:spTgt spid="203"/>
                    </p:tgtEl>
                  </p:cond>
                </p:stCondLst>
                <p:endSync evt="end" delay="0">
                  <p:rtn val="all"/>
                </p:endSync>
                <p:childTnLst>
                  <p:par>
                    <p:cTn id="118" fill="hold">
                      <p:stCondLst>
                        <p:cond delay="0"/>
                      </p:stCondLst>
                      <p:childTnLst>
                        <p:par>
                          <p:cTn id="119" fill="hold">
                            <p:stCondLst>
                              <p:cond delay="0"/>
                            </p:stCondLst>
                            <p:childTnLst>
                              <p:par>
                                <p:cTn id="120" presetID="1" presetClass="entr" presetSubtype="0" fill="hold" nodeType="clickEffect">
                                  <p:stCondLst>
                                    <p:cond delay="0"/>
                                  </p:stCondLst>
                                  <p:childTnLst>
                                    <p:set>
                                      <p:cBhvr>
                                        <p:cTn id="121" dur="1" fill="hold">
                                          <p:stCondLst>
                                            <p:cond delay="0"/>
                                          </p:stCondLst>
                                        </p:cTn>
                                        <p:tgtEl>
                                          <p:spTgt spid="213"/>
                                        </p:tgtEl>
                                        <p:attrNameLst>
                                          <p:attrName>style.visibility</p:attrName>
                                        </p:attrNameLst>
                                      </p:cBhvr>
                                      <p:to>
                                        <p:strVal val="visible"/>
                                      </p:to>
                                    </p:set>
                                  </p:childTnLst>
                                </p:cTn>
                              </p:par>
                            </p:childTnLst>
                          </p:cTn>
                        </p:par>
                      </p:childTnLst>
                    </p:cTn>
                  </p:par>
                </p:childTnLst>
              </p:cTn>
              <p:nextCondLst>
                <p:cond evt="onClick" delay="0">
                  <p:tgtEl>
                    <p:spTgt spid="203"/>
                  </p:tgtEl>
                </p:cond>
              </p:nextCondLst>
            </p:seq>
            <p:seq concurrent="1" nextAc="seek">
              <p:cTn id="122" restart="whenNotActive" fill="hold" evtFilter="cancelBubble" nodeType="interactiveSeq">
                <p:stCondLst>
                  <p:cond evt="onClick" delay="0">
                    <p:tgtEl>
                      <p:spTgt spid="213"/>
                    </p:tgtEl>
                  </p:cond>
                </p:stCondLst>
                <p:endSync evt="end" delay="0">
                  <p:rtn val="all"/>
                </p:endSync>
                <p:childTnLst>
                  <p:par>
                    <p:cTn id="123" fill="hold">
                      <p:stCondLst>
                        <p:cond delay="0"/>
                      </p:stCondLst>
                      <p:childTnLst>
                        <p:par>
                          <p:cTn id="124" fill="hold">
                            <p:stCondLst>
                              <p:cond delay="0"/>
                            </p:stCondLst>
                            <p:childTnLst>
                              <p:par>
                                <p:cTn id="125" presetID="1" presetClass="exit" presetSubtype="0" fill="hold" nodeType="clickEffect">
                                  <p:stCondLst>
                                    <p:cond delay="0"/>
                                  </p:stCondLst>
                                  <p:childTnLst>
                                    <p:set>
                                      <p:cBhvr>
                                        <p:cTn id="126" dur="1" fill="hold">
                                          <p:stCondLst>
                                            <p:cond delay="0"/>
                                          </p:stCondLst>
                                        </p:cTn>
                                        <p:tgtEl>
                                          <p:spTgt spid="213"/>
                                        </p:tgtEl>
                                        <p:attrNameLst>
                                          <p:attrName>style.visibility</p:attrName>
                                        </p:attrNameLst>
                                      </p:cBhvr>
                                      <p:to>
                                        <p:strVal val="hidden"/>
                                      </p:to>
                                    </p:set>
                                  </p:childTnLst>
                                </p:cTn>
                              </p:par>
                            </p:childTnLst>
                          </p:cTn>
                        </p:par>
                      </p:childTnLst>
                    </p:cTn>
                  </p:par>
                </p:childTnLst>
              </p:cTn>
              <p:nextCondLst>
                <p:cond evt="onClick" delay="0">
                  <p:tgtEl>
                    <p:spTgt spid="213"/>
                  </p:tgtEl>
                </p:cond>
              </p:nextCondLst>
            </p:seq>
            <p:seq concurrent="1" nextAc="seek">
              <p:cTn id="127" restart="whenNotActive" fill="hold" evtFilter="cancelBubble" nodeType="interactiveSeq">
                <p:stCondLst>
                  <p:cond evt="onClick" delay="0">
                    <p:tgtEl>
                      <p:spTgt spid="130"/>
                    </p:tgtEl>
                  </p:cond>
                </p:stCondLst>
                <p:endSync evt="end" delay="0">
                  <p:rtn val="all"/>
                </p:endSync>
                <p:childTnLst>
                  <p:par>
                    <p:cTn id="128" fill="hold">
                      <p:stCondLst>
                        <p:cond delay="0"/>
                      </p:stCondLst>
                      <p:childTnLst>
                        <p:par>
                          <p:cTn id="129" fill="hold">
                            <p:stCondLst>
                              <p:cond delay="0"/>
                            </p:stCondLst>
                            <p:childTnLst>
                              <p:par>
                                <p:cTn id="130" presetID="1" presetClass="entr" presetSubtype="0" fill="hold" nodeType="clickEffect">
                                  <p:stCondLst>
                                    <p:cond delay="0"/>
                                  </p:stCondLst>
                                  <p:childTnLst>
                                    <p:set>
                                      <p:cBhvr>
                                        <p:cTn id="131" dur="1" fill="hold">
                                          <p:stCondLst>
                                            <p:cond delay="0"/>
                                          </p:stCondLst>
                                        </p:cTn>
                                        <p:tgtEl>
                                          <p:spTgt spid="147"/>
                                        </p:tgtEl>
                                        <p:attrNameLst>
                                          <p:attrName>style.visibility</p:attrName>
                                        </p:attrNameLst>
                                      </p:cBhvr>
                                      <p:to>
                                        <p:strVal val="visible"/>
                                      </p:to>
                                    </p:set>
                                  </p:childTnLst>
                                </p:cTn>
                              </p:par>
                            </p:childTnLst>
                          </p:cTn>
                        </p:par>
                      </p:childTnLst>
                    </p:cTn>
                  </p:par>
                </p:childTnLst>
              </p:cTn>
              <p:nextCondLst>
                <p:cond evt="onClick" delay="0">
                  <p:tgtEl>
                    <p:spTgt spid="130"/>
                  </p:tgtEl>
                </p:cond>
              </p:nextCondLst>
            </p:seq>
            <p:seq concurrent="1" nextAc="seek">
              <p:cTn id="132" restart="whenNotActive" fill="hold" evtFilter="cancelBubble" nodeType="interactiveSeq">
                <p:stCondLst>
                  <p:cond evt="onClick" delay="0">
                    <p:tgtEl>
                      <p:spTgt spid="147"/>
                    </p:tgtEl>
                  </p:cond>
                </p:stCondLst>
                <p:endSync evt="end" delay="0">
                  <p:rtn val="all"/>
                </p:endSync>
                <p:childTnLst>
                  <p:par>
                    <p:cTn id="133" fill="hold">
                      <p:stCondLst>
                        <p:cond delay="0"/>
                      </p:stCondLst>
                      <p:childTnLst>
                        <p:par>
                          <p:cTn id="134" fill="hold">
                            <p:stCondLst>
                              <p:cond delay="0"/>
                            </p:stCondLst>
                            <p:childTnLst>
                              <p:par>
                                <p:cTn id="135" presetID="1" presetClass="exit" presetSubtype="0" fill="hold" nodeType="clickEffect">
                                  <p:stCondLst>
                                    <p:cond delay="0"/>
                                  </p:stCondLst>
                                  <p:childTnLst>
                                    <p:set>
                                      <p:cBhvr>
                                        <p:cTn id="136" dur="1" fill="hold">
                                          <p:stCondLst>
                                            <p:cond delay="0"/>
                                          </p:stCondLst>
                                        </p:cTn>
                                        <p:tgtEl>
                                          <p:spTgt spid="147"/>
                                        </p:tgtEl>
                                        <p:attrNameLst>
                                          <p:attrName>style.visibility</p:attrName>
                                        </p:attrNameLst>
                                      </p:cBhvr>
                                      <p:to>
                                        <p:strVal val="hidden"/>
                                      </p:to>
                                    </p:set>
                                  </p:childTnLst>
                                </p:cTn>
                              </p:par>
                            </p:childTnLst>
                          </p:cTn>
                        </p:par>
                      </p:childTnLst>
                    </p:cTn>
                  </p:par>
                </p:childTnLst>
              </p:cTn>
              <p:nextCondLst>
                <p:cond evt="onClick" delay="0">
                  <p:tgtEl>
                    <p:spTgt spid="147"/>
                  </p:tgtEl>
                </p:cond>
              </p:nextCondLst>
            </p:seq>
            <p:seq concurrent="1" nextAc="seek">
              <p:cTn id="137" restart="whenNotActive" fill="hold" evtFilter="cancelBubble" nodeType="interactiveSeq">
                <p:stCondLst>
                  <p:cond evt="onClick" delay="0">
                    <p:tgtEl>
                      <p:spTgt spid="164"/>
                    </p:tgtEl>
                  </p:cond>
                </p:stCondLst>
                <p:endSync evt="end" delay="0">
                  <p:rtn val="all"/>
                </p:endSync>
                <p:childTnLst>
                  <p:par>
                    <p:cTn id="138" fill="hold">
                      <p:stCondLst>
                        <p:cond delay="0"/>
                      </p:stCondLst>
                      <p:childTnLst>
                        <p:par>
                          <p:cTn id="139" fill="hold">
                            <p:stCondLst>
                              <p:cond delay="0"/>
                            </p:stCondLst>
                            <p:childTnLst>
                              <p:par>
                                <p:cTn id="140" presetID="1" presetClass="entr" presetSubtype="0" fill="hold" nodeType="clickEffect">
                                  <p:stCondLst>
                                    <p:cond delay="0"/>
                                  </p:stCondLst>
                                  <p:childTnLst>
                                    <p:set>
                                      <p:cBhvr>
                                        <p:cTn id="141" dur="1" fill="hold">
                                          <p:stCondLst>
                                            <p:cond delay="0"/>
                                          </p:stCondLst>
                                        </p:cTn>
                                        <p:tgtEl>
                                          <p:spTgt spid="168"/>
                                        </p:tgtEl>
                                        <p:attrNameLst>
                                          <p:attrName>style.visibility</p:attrName>
                                        </p:attrNameLst>
                                      </p:cBhvr>
                                      <p:to>
                                        <p:strVal val="visible"/>
                                      </p:to>
                                    </p:set>
                                  </p:childTnLst>
                                </p:cTn>
                              </p:par>
                            </p:childTnLst>
                          </p:cTn>
                        </p:par>
                      </p:childTnLst>
                    </p:cTn>
                  </p:par>
                </p:childTnLst>
              </p:cTn>
              <p:nextCondLst>
                <p:cond evt="onClick" delay="0">
                  <p:tgtEl>
                    <p:spTgt spid="164"/>
                  </p:tgtEl>
                </p:cond>
              </p:nextCondLst>
            </p:seq>
            <p:seq concurrent="1" nextAc="seek">
              <p:cTn id="142" restart="whenNotActive" fill="hold" evtFilter="cancelBubble" nodeType="interactiveSeq">
                <p:stCondLst>
                  <p:cond evt="onClick" delay="0">
                    <p:tgtEl>
                      <p:spTgt spid="168"/>
                    </p:tgtEl>
                  </p:cond>
                </p:stCondLst>
                <p:endSync evt="end" delay="0">
                  <p:rtn val="all"/>
                </p:endSync>
                <p:childTnLst>
                  <p:par>
                    <p:cTn id="143" fill="hold">
                      <p:stCondLst>
                        <p:cond delay="0"/>
                      </p:stCondLst>
                      <p:childTnLst>
                        <p:par>
                          <p:cTn id="144" fill="hold">
                            <p:stCondLst>
                              <p:cond delay="0"/>
                            </p:stCondLst>
                            <p:childTnLst>
                              <p:par>
                                <p:cTn id="145" presetID="1" presetClass="exit" presetSubtype="0" fill="hold" nodeType="clickEffect">
                                  <p:stCondLst>
                                    <p:cond delay="0"/>
                                  </p:stCondLst>
                                  <p:childTnLst>
                                    <p:set>
                                      <p:cBhvr>
                                        <p:cTn id="146" dur="1" fill="hold">
                                          <p:stCondLst>
                                            <p:cond delay="0"/>
                                          </p:stCondLst>
                                        </p:cTn>
                                        <p:tgtEl>
                                          <p:spTgt spid="168"/>
                                        </p:tgtEl>
                                        <p:attrNameLst>
                                          <p:attrName>style.visibility</p:attrName>
                                        </p:attrNameLst>
                                      </p:cBhvr>
                                      <p:to>
                                        <p:strVal val="hidden"/>
                                      </p:to>
                                    </p:set>
                                  </p:childTnLst>
                                </p:cTn>
                              </p:par>
                            </p:childTnLst>
                          </p:cTn>
                        </p:par>
                      </p:childTnLst>
                    </p:cTn>
                  </p:par>
                </p:childTnLst>
              </p:cTn>
              <p:nextCondLst>
                <p:cond evt="onClick" delay="0">
                  <p:tgtEl>
                    <p:spTgt spid="168"/>
                  </p:tgtEl>
                </p:cond>
              </p:nextCondLst>
            </p:seq>
            <p:seq concurrent="1" nextAc="seek">
              <p:cTn id="147" restart="whenNotActive" fill="hold" evtFilter="cancelBubble" nodeType="interactiveSeq">
                <p:stCondLst>
                  <p:cond evt="onClick" delay="0">
                    <p:tgtEl>
                      <p:spTgt spid="140"/>
                    </p:tgtEl>
                  </p:cond>
                </p:stCondLst>
                <p:endSync evt="end" delay="0">
                  <p:rtn val="all"/>
                </p:endSync>
                <p:childTnLst>
                  <p:par>
                    <p:cTn id="148" fill="hold">
                      <p:stCondLst>
                        <p:cond delay="0"/>
                      </p:stCondLst>
                      <p:childTnLst>
                        <p:par>
                          <p:cTn id="149" fill="hold">
                            <p:stCondLst>
                              <p:cond delay="0"/>
                            </p:stCondLst>
                            <p:childTnLst>
                              <p:par>
                                <p:cTn id="150" presetID="1" presetClass="entr" presetSubtype="0" fill="hold" nodeType="clickEffect">
                                  <p:stCondLst>
                                    <p:cond delay="0"/>
                                  </p:stCondLst>
                                  <p:childTnLst>
                                    <p:set>
                                      <p:cBhvr>
                                        <p:cTn id="151" dur="1" fill="hold">
                                          <p:stCondLst>
                                            <p:cond delay="0"/>
                                          </p:stCondLst>
                                        </p:cTn>
                                        <p:tgtEl>
                                          <p:spTgt spid="216"/>
                                        </p:tgtEl>
                                        <p:attrNameLst>
                                          <p:attrName>style.visibility</p:attrName>
                                        </p:attrNameLst>
                                      </p:cBhvr>
                                      <p:to>
                                        <p:strVal val="visible"/>
                                      </p:to>
                                    </p:set>
                                  </p:childTnLst>
                                </p:cTn>
                              </p:par>
                            </p:childTnLst>
                          </p:cTn>
                        </p:par>
                      </p:childTnLst>
                    </p:cTn>
                  </p:par>
                </p:childTnLst>
              </p:cTn>
              <p:nextCondLst>
                <p:cond evt="onClick" delay="0">
                  <p:tgtEl>
                    <p:spTgt spid="140"/>
                  </p:tgtEl>
                </p:cond>
              </p:nextCondLst>
            </p:seq>
            <p:seq concurrent="1" nextAc="seek">
              <p:cTn id="152" restart="whenNotActive" fill="hold" evtFilter="cancelBubble" nodeType="interactiveSeq">
                <p:stCondLst>
                  <p:cond evt="onClick" delay="0">
                    <p:tgtEl>
                      <p:spTgt spid="216"/>
                    </p:tgtEl>
                  </p:cond>
                </p:stCondLst>
                <p:endSync evt="end" delay="0">
                  <p:rtn val="all"/>
                </p:endSync>
                <p:childTnLst>
                  <p:par>
                    <p:cTn id="153" fill="hold">
                      <p:stCondLst>
                        <p:cond delay="0"/>
                      </p:stCondLst>
                      <p:childTnLst>
                        <p:par>
                          <p:cTn id="154" fill="hold">
                            <p:stCondLst>
                              <p:cond delay="0"/>
                            </p:stCondLst>
                            <p:childTnLst>
                              <p:par>
                                <p:cTn id="155" presetID="1" presetClass="exit" presetSubtype="0" fill="hold" nodeType="clickEffect">
                                  <p:stCondLst>
                                    <p:cond delay="0"/>
                                  </p:stCondLst>
                                  <p:childTnLst>
                                    <p:set>
                                      <p:cBhvr>
                                        <p:cTn id="156" dur="1" fill="hold">
                                          <p:stCondLst>
                                            <p:cond delay="0"/>
                                          </p:stCondLst>
                                        </p:cTn>
                                        <p:tgtEl>
                                          <p:spTgt spid="216"/>
                                        </p:tgtEl>
                                        <p:attrNameLst>
                                          <p:attrName>style.visibility</p:attrName>
                                        </p:attrNameLst>
                                      </p:cBhvr>
                                      <p:to>
                                        <p:strVal val="hidden"/>
                                      </p:to>
                                    </p:set>
                                  </p:childTnLst>
                                </p:cTn>
                              </p:par>
                            </p:childTnLst>
                          </p:cTn>
                        </p:par>
                      </p:childTnLst>
                    </p:cTn>
                  </p:par>
                </p:childTnLst>
              </p:cTn>
              <p:nextCondLst>
                <p:cond evt="onClick" delay="0">
                  <p:tgtEl>
                    <p:spTgt spid="216"/>
                  </p:tgtEl>
                </p:cond>
              </p:nextCondLst>
            </p:seq>
            <p:seq concurrent="1" nextAc="seek">
              <p:cTn id="157" restart="whenNotActive" fill="hold" evtFilter="cancelBubble" nodeType="interactiveSeq">
                <p:stCondLst>
                  <p:cond evt="onClick" delay="0">
                    <p:tgtEl>
                      <p:spTgt spid="222"/>
                    </p:tgtEl>
                  </p:cond>
                </p:stCondLst>
                <p:endSync evt="end" delay="0">
                  <p:rtn val="all"/>
                </p:endSync>
                <p:childTnLst>
                  <p:par>
                    <p:cTn id="158" fill="hold">
                      <p:stCondLst>
                        <p:cond delay="0"/>
                      </p:stCondLst>
                      <p:childTnLst>
                        <p:par>
                          <p:cTn id="159" fill="hold">
                            <p:stCondLst>
                              <p:cond delay="0"/>
                            </p:stCondLst>
                            <p:childTnLst>
                              <p:par>
                                <p:cTn id="160" presetID="1" presetClass="exit" presetSubtype="0" fill="hold" nodeType="clickEffect">
                                  <p:stCondLst>
                                    <p:cond delay="0"/>
                                  </p:stCondLst>
                                  <p:childTnLst>
                                    <p:set>
                                      <p:cBhvr>
                                        <p:cTn id="161" dur="1" fill="hold">
                                          <p:stCondLst>
                                            <p:cond delay="0"/>
                                          </p:stCondLst>
                                        </p:cTn>
                                        <p:tgtEl>
                                          <p:spTgt spid="222"/>
                                        </p:tgtEl>
                                        <p:attrNameLst>
                                          <p:attrName>style.visibility</p:attrName>
                                        </p:attrNameLst>
                                      </p:cBhvr>
                                      <p:to>
                                        <p:strVal val="hidden"/>
                                      </p:to>
                                    </p:set>
                                  </p:childTnLst>
                                </p:cTn>
                              </p:par>
                            </p:childTnLst>
                          </p:cTn>
                        </p:par>
                      </p:childTnLst>
                    </p:cTn>
                  </p:par>
                  <p:par>
                    <p:cTn id="162" fill="hold">
                      <p:stCondLst>
                        <p:cond delay="indefinite"/>
                      </p:stCondLst>
                      <p:childTnLst>
                        <p:par>
                          <p:cTn id="163" fill="hold">
                            <p:stCondLst>
                              <p:cond delay="0"/>
                            </p:stCondLst>
                            <p:childTnLst>
                              <p:par>
                                <p:cTn id="164" presetID="1" presetClass="exit" presetSubtype="0" fill="hold" nodeType="clickEffect">
                                  <p:stCondLst>
                                    <p:cond delay="0"/>
                                  </p:stCondLst>
                                  <p:childTnLst>
                                    <p:set>
                                      <p:cBhvr>
                                        <p:cTn id="165" dur="1" fill="hold">
                                          <p:stCondLst>
                                            <p:cond delay="0"/>
                                          </p:stCondLst>
                                        </p:cTn>
                                        <p:tgtEl>
                                          <p:spTgt spid="222"/>
                                        </p:tgtEl>
                                        <p:attrNameLst>
                                          <p:attrName>style.visibility</p:attrName>
                                        </p:attrNameLst>
                                      </p:cBhvr>
                                      <p:to>
                                        <p:strVal val="hidden"/>
                                      </p:to>
                                    </p:set>
                                  </p:childTnLst>
                                </p:cTn>
                              </p:par>
                            </p:childTnLst>
                          </p:cTn>
                        </p:par>
                      </p:childTnLst>
                    </p:cTn>
                  </p:par>
                </p:childTnLst>
              </p:cTn>
              <p:nextCondLst>
                <p:cond evt="onClick" delay="0">
                  <p:tgtEl>
                    <p:spTgt spid="222"/>
                  </p:tgtEl>
                </p:cond>
              </p:nextCondLst>
            </p:seq>
            <p:seq concurrent="1" nextAc="seek">
              <p:cTn id="166" restart="whenNotActive" fill="hold" evtFilter="cancelBubble" nodeType="interactiveSeq">
                <p:stCondLst>
                  <p:cond evt="onClick" delay="0">
                    <p:tgtEl>
                      <p:spTgt spid="154"/>
                    </p:tgtEl>
                  </p:cond>
                </p:stCondLst>
                <p:endSync evt="end" delay="0">
                  <p:rtn val="all"/>
                </p:endSync>
                <p:childTnLst>
                  <p:par>
                    <p:cTn id="167" fill="hold">
                      <p:stCondLst>
                        <p:cond delay="0"/>
                      </p:stCondLst>
                      <p:childTnLst>
                        <p:par>
                          <p:cTn id="168" fill="hold">
                            <p:stCondLst>
                              <p:cond delay="0"/>
                            </p:stCondLst>
                            <p:childTnLst>
                              <p:par>
                                <p:cTn id="169" presetID="1" presetClass="entr" presetSubtype="0" fill="hold" nodeType="clickEffect">
                                  <p:stCondLst>
                                    <p:cond delay="0"/>
                                  </p:stCondLst>
                                  <p:childTnLst>
                                    <p:set>
                                      <p:cBhvr>
                                        <p:cTn id="170" dur="1" fill="hold">
                                          <p:stCondLst>
                                            <p:cond delay="0"/>
                                          </p:stCondLst>
                                        </p:cTn>
                                        <p:tgtEl>
                                          <p:spTgt spid="222"/>
                                        </p:tgtEl>
                                        <p:attrNameLst>
                                          <p:attrName>style.visibility</p:attrName>
                                        </p:attrNameLst>
                                      </p:cBhvr>
                                      <p:to>
                                        <p:strVal val="visible"/>
                                      </p:to>
                                    </p:set>
                                  </p:childTnLst>
                                </p:cTn>
                              </p:par>
                            </p:childTnLst>
                          </p:cTn>
                        </p:par>
                      </p:childTnLst>
                    </p:cTn>
                  </p:par>
                </p:childTnLst>
              </p:cTn>
              <p:nextCondLst>
                <p:cond evt="onClick" delay="0">
                  <p:tgtEl>
                    <p:spTgt spid="154"/>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Footer Placeholder 2">
            <a:extLst>
              <a:ext uri="{FF2B5EF4-FFF2-40B4-BE49-F238E27FC236}">
                <a16:creationId xmlns:a16="http://schemas.microsoft.com/office/drawing/2014/main" id="{F14E786C-E4AB-2E4E-990F-75A5562B29A3}"/>
              </a:ext>
            </a:extLst>
          </p:cNvPr>
          <p:cNvSpPr txBox="1">
            <a:spLocks/>
          </p:cNvSpPr>
          <p:nvPr/>
        </p:nvSpPr>
        <p:spPr>
          <a:xfrm>
            <a:off x="131426" y="6399550"/>
            <a:ext cx="4409661" cy="365125"/>
          </a:xfrm>
          <a:prstGeom prst="rect">
            <a:avLst/>
          </a:prstGeom>
        </p:spPr>
        <p:txBody>
          <a:bodyPr/>
          <a:lstStyle>
            <a:defPPr>
              <a:defRPr lang="en-US"/>
            </a:defPPr>
            <a:lvl1pPr marL="0" algn="l" defTabSz="914400" rtl="0" eaLnBrk="1" latinLnBrk="0" hangingPunct="1">
              <a:defRPr sz="1800" kern="1200">
                <a:solidFill>
                  <a:schemeClr val="accent4"/>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dirty="0" err="1">
                <a:solidFill>
                  <a:schemeClr val="tx2"/>
                </a:solidFill>
              </a:rPr>
              <a:t>agrodiv.org</a:t>
            </a:r>
            <a:r>
              <a:rPr lang="en-US" sz="1100" b="1" dirty="0">
                <a:solidFill>
                  <a:schemeClr val="tx2"/>
                </a:solidFill>
              </a:rPr>
              <a:t>  </a:t>
            </a:r>
            <a:r>
              <a:rPr lang="en-US" sz="1100" dirty="0">
                <a:solidFill>
                  <a:schemeClr val="tx2"/>
                </a:solidFill>
              </a:rPr>
              <a:t>|  AGRO is a division of the American Chemical Society</a:t>
            </a:r>
          </a:p>
        </p:txBody>
      </p:sp>
      <p:sp>
        <p:nvSpPr>
          <p:cNvPr id="15" name="overview button">
            <a:hlinkClick r:id="rId3" action="ppaction://hlinksldjump"/>
            <a:extLst>
              <a:ext uri="{FF2B5EF4-FFF2-40B4-BE49-F238E27FC236}">
                <a16:creationId xmlns:a16="http://schemas.microsoft.com/office/drawing/2014/main" id="{128DFDA2-9AC5-D14E-B61D-41F66B254136}"/>
              </a:ext>
            </a:extLst>
          </p:cNvPr>
          <p:cNvSpPr/>
          <p:nvPr/>
        </p:nvSpPr>
        <p:spPr>
          <a:xfrm>
            <a:off x="9140545" y="6384880"/>
            <a:ext cx="1066800" cy="276225"/>
          </a:xfrm>
          <a:prstGeom prst="roundRect">
            <a:avLst/>
          </a:prstGeom>
          <a:solidFill>
            <a:schemeClr val="bg1">
              <a:lumMod val="65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OVERVIEW</a:t>
            </a:r>
          </a:p>
        </p:txBody>
      </p:sp>
      <p:sp>
        <p:nvSpPr>
          <p:cNvPr id="116" name="next text">
            <a:extLst>
              <a:ext uri="{FF2B5EF4-FFF2-40B4-BE49-F238E27FC236}">
                <a16:creationId xmlns:a16="http://schemas.microsoft.com/office/drawing/2014/main" id="{DDE1F8F0-5201-C343-9D9A-FB52AEBBD69F}"/>
              </a:ext>
            </a:extLst>
          </p:cNvPr>
          <p:cNvSpPr txBox="1"/>
          <p:nvPr/>
        </p:nvSpPr>
        <p:spPr>
          <a:xfrm>
            <a:off x="6109051" y="6373907"/>
            <a:ext cx="600635" cy="307777"/>
          </a:xfrm>
          <a:prstGeom prst="rect">
            <a:avLst/>
          </a:prstGeom>
          <a:noFill/>
        </p:spPr>
        <p:txBody>
          <a:bodyPr wrap="square" rtlCol="0">
            <a:spAutoFit/>
          </a:bodyPr>
          <a:lstStyle/>
          <a:p>
            <a:pPr algn="ctr"/>
            <a:r>
              <a:rPr lang="en-US" sz="1400" b="1" dirty="0">
                <a:solidFill>
                  <a:schemeClr val="tx1">
                    <a:lumMod val="50000"/>
                    <a:lumOff val="50000"/>
                  </a:schemeClr>
                </a:solidFill>
              </a:rPr>
              <a:t>NEXT</a:t>
            </a:r>
          </a:p>
        </p:txBody>
      </p:sp>
      <p:sp>
        <p:nvSpPr>
          <p:cNvPr id="13" name="back text">
            <a:extLst>
              <a:ext uri="{FF2B5EF4-FFF2-40B4-BE49-F238E27FC236}">
                <a16:creationId xmlns:a16="http://schemas.microsoft.com/office/drawing/2014/main" id="{08415AFA-2831-3349-AE9E-17531B284D20}"/>
              </a:ext>
            </a:extLst>
          </p:cNvPr>
          <p:cNvSpPr txBox="1"/>
          <p:nvPr/>
        </p:nvSpPr>
        <p:spPr>
          <a:xfrm>
            <a:off x="5482220" y="6373907"/>
            <a:ext cx="600635" cy="307777"/>
          </a:xfrm>
          <a:prstGeom prst="rect">
            <a:avLst/>
          </a:prstGeom>
          <a:noFill/>
        </p:spPr>
        <p:txBody>
          <a:bodyPr wrap="square" rtlCol="0">
            <a:spAutoFit/>
          </a:bodyPr>
          <a:lstStyle/>
          <a:p>
            <a:pPr algn="ctr"/>
            <a:r>
              <a:rPr lang="en-US" sz="1400" b="1" dirty="0">
                <a:solidFill>
                  <a:schemeClr val="tx1">
                    <a:lumMod val="50000"/>
                    <a:lumOff val="50000"/>
                  </a:schemeClr>
                </a:solidFill>
              </a:rPr>
              <a:t>BACK</a:t>
            </a:r>
          </a:p>
        </p:txBody>
      </p:sp>
      <p:sp>
        <p:nvSpPr>
          <p:cNvPr id="21" name="Action Button: Back or Previous 20">
            <a:hlinkClick r:id="" action="ppaction://hlinkshowjump?jump=previousslide" highlightClick="1"/>
            <a:extLst>
              <a:ext uri="{FF2B5EF4-FFF2-40B4-BE49-F238E27FC236}">
                <a16:creationId xmlns:a16="http://schemas.microsoft.com/office/drawing/2014/main" id="{C13068D7-B52D-B642-B74B-DA84E68D93E8}"/>
              </a:ext>
            </a:extLst>
          </p:cNvPr>
          <p:cNvSpPr/>
          <p:nvPr/>
        </p:nvSpPr>
        <p:spPr>
          <a:xfrm>
            <a:off x="5177418" y="6364941"/>
            <a:ext cx="313765" cy="313765"/>
          </a:xfrm>
          <a:prstGeom prst="actionButtonBackPrevious">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ction Button: Forward or Next 21">
            <a:hlinkClick r:id="" action="ppaction://hlinkshowjump?jump=nextslide" highlightClick="1"/>
            <a:extLst>
              <a:ext uri="{FF2B5EF4-FFF2-40B4-BE49-F238E27FC236}">
                <a16:creationId xmlns:a16="http://schemas.microsoft.com/office/drawing/2014/main" id="{ADB8E94E-507F-944A-8EE0-CC00030BFBF4}"/>
              </a:ext>
            </a:extLst>
          </p:cNvPr>
          <p:cNvSpPr/>
          <p:nvPr/>
        </p:nvSpPr>
        <p:spPr>
          <a:xfrm>
            <a:off x="6705601" y="6363547"/>
            <a:ext cx="318347" cy="318347"/>
          </a:xfrm>
          <a:prstGeom prst="actionButtonForwardNex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background">
            <a:extLst>
              <a:ext uri="{FF2B5EF4-FFF2-40B4-BE49-F238E27FC236}">
                <a16:creationId xmlns:a16="http://schemas.microsoft.com/office/drawing/2014/main" id="{902701EB-259E-DA46-8327-52E0724AB0F7}"/>
              </a:ext>
            </a:extLst>
          </p:cNvPr>
          <p:cNvSpPr/>
          <p:nvPr/>
        </p:nvSpPr>
        <p:spPr>
          <a:xfrm>
            <a:off x="0" y="1000518"/>
            <a:ext cx="12192000" cy="4409682"/>
          </a:xfrm>
          <a:prstGeom prst="rect">
            <a:avLst/>
          </a:prstGeom>
          <a:solidFill>
            <a:schemeClr val="accent1">
              <a:lumMod val="20000"/>
              <a:lumOff val="8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6" name="vertical lines">
            <a:extLst>
              <a:ext uri="{FF2B5EF4-FFF2-40B4-BE49-F238E27FC236}">
                <a16:creationId xmlns:a16="http://schemas.microsoft.com/office/drawing/2014/main" id="{4A2F9796-4256-BA40-8C1F-BEA06EF4CED8}"/>
              </a:ext>
            </a:extLst>
          </p:cNvPr>
          <p:cNvGrpSpPr/>
          <p:nvPr/>
        </p:nvGrpSpPr>
        <p:grpSpPr>
          <a:xfrm>
            <a:off x="1186777" y="852055"/>
            <a:ext cx="9160260" cy="4672445"/>
            <a:chOff x="1389977" y="852055"/>
            <a:chExt cx="9160260" cy="4672445"/>
          </a:xfrm>
        </p:grpSpPr>
        <p:cxnSp>
          <p:nvCxnSpPr>
            <p:cNvPr id="32" name="Straight Connector 31">
              <a:extLst>
                <a:ext uri="{FF2B5EF4-FFF2-40B4-BE49-F238E27FC236}">
                  <a16:creationId xmlns:a16="http://schemas.microsoft.com/office/drawing/2014/main" id="{77D1CFB5-23E4-EC48-A8FE-54DD46D2A168}"/>
                </a:ext>
              </a:extLst>
            </p:cNvPr>
            <p:cNvCxnSpPr/>
            <p:nvPr/>
          </p:nvCxnSpPr>
          <p:spPr>
            <a:xfrm>
              <a:off x="1389977" y="872101"/>
              <a:ext cx="0" cy="4652399"/>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A9DBB8F9-FE3B-A04D-9EAE-E4344AECA7BD}"/>
                </a:ext>
              </a:extLst>
            </p:cNvPr>
            <p:cNvCxnSpPr/>
            <p:nvPr/>
          </p:nvCxnSpPr>
          <p:spPr>
            <a:xfrm>
              <a:off x="3222029" y="872101"/>
              <a:ext cx="0" cy="4652399"/>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C1340D65-830C-2248-88F5-BE038E5075B5}"/>
                </a:ext>
              </a:extLst>
            </p:cNvPr>
            <p:cNvCxnSpPr/>
            <p:nvPr/>
          </p:nvCxnSpPr>
          <p:spPr>
            <a:xfrm>
              <a:off x="5054081" y="872101"/>
              <a:ext cx="0" cy="4652399"/>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63BA75DE-5294-6D46-895E-184AC4EE87F6}"/>
                </a:ext>
              </a:extLst>
            </p:cNvPr>
            <p:cNvCxnSpPr>
              <a:cxnSpLocks/>
            </p:cNvCxnSpPr>
            <p:nvPr/>
          </p:nvCxnSpPr>
          <p:spPr>
            <a:xfrm>
              <a:off x="6886133" y="872101"/>
              <a:ext cx="0" cy="4652399"/>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5F0BB644-032B-9141-BF77-D83F0E4937AC}"/>
                </a:ext>
              </a:extLst>
            </p:cNvPr>
            <p:cNvCxnSpPr>
              <a:cxnSpLocks/>
            </p:cNvCxnSpPr>
            <p:nvPr/>
          </p:nvCxnSpPr>
          <p:spPr>
            <a:xfrm>
              <a:off x="8718185" y="852055"/>
              <a:ext cx="0" cy="4672445"/>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5FBDF92B-A78A-FD41-95A1-1E65125F918E}"/>
                </a:ext>
              </a:extLst>
            </p:cNvPr>
            <p:cNvCxnSpPr>
              <a:cxnSpLocks/>
            </p:cNvCxnSpPr>
            <p:nvPr/>
          </p:nvCxnSpPr>
          <p:spPr>
            <a:xfrm>
              <a:off x="10550237" y="852055"/>
              <a:ext cx="0" cy="4672445"/>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0" name="dates">
            <a:extLst>
              <a:ext uri="{FF2B5EF4-FFF2-40B4-BE49-F238E27FC236}">
                <a16:creationId xmlns:a16="http://schemas.microsoft.com/office/drawing/2014/main" id="{A31F02A9-C8DB-544C-913F-9891548FEB62}"/>
              </a:ext>
            </a:extLst>
          </p:cNvPr>
          <p:cNvGrpSpPr/>
          <p:nvPr/>
        </p:nvGrpSpPr>
        <p:grpSpPr>
          <a:xfrm>
            <a:off x="846197" y="539234"/>
            <a:ext cx="9831203" cy="369332"/>
            <a:chOff x="1049397" y="539234"/>
            <a:chExt cx="9831203" cy="369332"/>
          </a:xfrm>
        </p:grpSpPr>
        <p:sp>
          <p:nvSpPr>
            <p:cNvPr id="41" name="1985">
              <a:extLst>
                <a:ext uri="{FF2B5EF4-FFF2-40B4-BE49-F238E27FC236}">
                  <a16:creationId xmlns:a16="http://schemas.microsoft.com/office/drawing/2014/main" id="{01592235-71EE-D541-9691-CE8EADC5BF87}"/>
                </a:ext>
              </a:extLst>
            </p:cNvPr>
            <p:cNvSpPr txBox="1"/>
            <p:nvPr/>
          </p:nvSpPr>
          <p:spPr>
            <a:xfrm>
              <a:off x="1049397" y="539234"/>
              <a:ext cx="652743" cy="369332"/>
            </a:xfrm>
            <a:prstGeom prst="rect">
              <a:avLst/>
            </a:prstGeom>
            <a:noFill/>
          </p:spPr>
          <p:txBody>
            <a:bodyPr wrap="none" rtlCol="0">
              <a:spAutoFit/>
            </a:bodyPr>
            <a:lstStyle/>
            <a:p>
              <a:r>
                <a:rPr lang="en-US" dirty="0"/>
                <a:t>2000</a:t>
              </a:r>
            </a:p>
          </p:txBody>
        </p:sp>
        <p:sp>
          <p:nvSpPr>
            <p:cNvPr id="42" name="1986">
              <a:extLst>
                <a:ext uri="{FF2B5EF4-FFF2-40B4-BE49-F238E27FC236}">
                  <a16:creationId xmlns:a16="http://schemas.microsoft.com/office/drawing/2014/main" id="{615D93FE-5593-F74F-BA18-995EA25BE4B7}"/>
                </a:ext>
              </a:extLst>
            </p:cNvPr>
            <p:cNvSpPr txBox="1"/>
            <p:nvPr/>
          </p:nvSpPr>
          <p:spPr>
            <a:xfrm>
              <a:off x="2884125" y="539234"/>
              <a:ext cx="652743" cy="369332"/>
            </a:xfrm>
            <a:prstGeom prst="rect">
              <a:avLst/>
            </a:prstGeom>
            <a:noFill/>
          </p:spPr>
          <p:txBody>
            <a:bodyPr wrap="none" rtlCol="0">
              <a:spAutoFit/>
            </a:bodyPr>
            <a:lstStyle/>
            <a:p>
              <a:r>
                <a:rPr lang="en-US" dirty="0"/>
                <a:t>2001</a:t>
              </a:r>
            </a:p>
          </p:txBody>
        </p:sp>
        <p:sp>
          <p:nvSpPr>
            <p:cNvPr id="43" name="1987">
              <a:extLst>
                <a:ext uri="{FF2B5EF4-FFF2-40B4-BE49-F238E27FC236}">
                  <a16:creationId xmlns:a16="http://schemas.microsoft.com/office/drawing/2014/main" id="{1C136E6D-81CC-5145-9995-1F9DD6F21D8C}"/>
                </a:ext>
              </a:extLst>
            </p:cNvPr>
            <p:cNvSpPr txBox="1"/>
            <p:nvPr/>
          </p:nvSpPr>
          <p:spPr>
            <a:xfrm>
              <a:off x="4733074" y="539234"/>
              <a:ext cx="652743" cy="369332"/>
            </a:xfrm>
            <a:prstGeom prst="rect">
              <a:avLst/>
            </a:prstGeom>
            <a:noFill/>
          </p:spPr>
          <p:txBody>
            <a:bodyPr wrap="none" rtlCol="0">
              <a:spAutoFit/>
            </a:bodyPr>
            <a:lstStyle/>
            <a:p>
              <a:r>
                <a:rPr lang="en-US" dirty="0"/>
                <a:t>2002</a:t>
              </a:r>
            </a:p>
          </p:txBody>
        </p:sp>
        <p:sp>
          <p:nvSpPr>
            <p:cNvPr id="44" name="1988">
              <a:extLst>
                <a:ext uri="{FF2B5EF4-FFF2-40B4-BE49-F238E27FC236}">
                  <a16:creationId xmlns:a16="http://schemas.microsoft.com/office/drawing/2014/main" id="{24650943-84F1-1B42-B4E4-C1BBA6D4CC28}"/>
                </a:ext>
              </a:extLst>
            </p:cNvPr>
            <p:cNvSpPr txBox="1"/>
            <p:nvPr/>
          </p:nvSpPr>
          <p:spPr>
            <a:xfrm>
              <a:off x="6566347" y="539234"/>
              <a:ext cx="652743" cy="369332"/>
            </a:xfrm>
            <a:prstGeom prst="rect">
              <a:avLst/>
            </a:prstGeom>
            <a:noFill/>
          </p:spPr>
          <p:txBody>
            <a:bodyPr wrap="none" rtlCol="0">
              <a:spAutoFit/>
            </a:bodyPr>
            <a:lstStyle/>
            <a:p>
              <a:r>
                <a:rPr lang="en-US" dirty="0"/>
                <a:t>2003</a:t>
              </a:r>
            </a:p>
          </p:txBody>
        </p:sp>
        <p:sp>
          <p:nvSpPr>
            <p:cNvPr id="45" name="1989">
              <a:extLst>
                <a:ext uri="{FF2B5EF4-FFF2-40B4-BE49-F238E27FC236}">
                  <a16:creationId xmlns:a16="http://schemas.microsoft.com/office/drawing/2014/main" id="{CF1C7843-5A8A-424A-8C88-E436CDF67B4A}"/>
                </a:ext>
              </a:extLst>
            </p:cNvPr>
            <p:cNvSpPr txBox="1"/>
            <p:nvPr/>
          </p:nvSpPr>
          <p:spPr>
            <a:xfrm>
              <a:off x="8389704" y="539234"/>
              <a:ext cx="652743" cy="369332"/>
            </a:xfrm>
            <a:prstGeom prst="rect">
              <a:avLst/>
            </a:prstGeom>
            <a:noFill/>
          </p:spPr>
          <p:txBody>
            <a:bodyPr wrap="none" rtlCol="0">
              <a:spAutoFit/>
            </a:bodyPr>
            <a:lstStyle/>
            <a:p>
              <a:r>
                <a:rPr lang="en-US" dirty="0"/>
                <a:t>2004</a:t>
              </a:r>
            </a:p>
          </p:txBody>
        </p:sp>
        <p:sp>
          <p:nvSpPr>
            <p:cNvPr id="46" name="1990">
              <a:extLst>
                <a:ext uri="{FF2B5EF4-FFF2-40B4-BE49-F238E27FC236}">
                  <a16:creationId xmlns:a16="http://schemas.microsoft.com/office/drawing/2014/main" id="{C556A74C-EE90-7948-8A5E-64E7EA41AB29}"/>
                </a:ext>
              </a:extLst>
            </p:cNvPr>
            <p:cNvSpPr txBox="1"/>
            <p:nvPr/>
          </p:nvSpPr>
          <p:spPr>
            <a:xfrm>
              <a:off x="10227857" y="539234"/>
              <a:ext cx="652743" cy="369332"/>
            </a:xfrm>
            <a:prstGeom prst="rect">
              <a:avLst/>
            </a:prstGeom>
            <a:noFill/>
          </p:spPr>
          <p:txBody>
            <a:bodyPr wrap="none" rtlCol="0">
              <a:spAutoFit/>
            </a:bodyPr>
            <a:lstStyle/>
            <a:p>
              <a:r>
                <a:rPr lang="en-US" dirty="0"/>
                <a:t>2005</a:t>
              </a:r>
            </a:p>
          </p:txBody>
        </p:sp>
      </p:grpSp>
      <p:grpSp>
        <p:nvGrpSpPr>
          <p:cNvPr id="125" name="2005 orange">
            <a:extLst>
              <a:ext uri="{FF2B5EF4-FFF2-40B4-BE49-F238E27FC236}">
                <a16:creationId xmlns:a16="http://schemas.microsoft.com/office/drawing/2014/main" id="{C9CC3234-405C-D14B-B26A-C767C2B3EDFC}"/>
              </a:ext>
            </a:extLst>
          </p:cNvPr>
          <p:cNvGrpSpPr/>
          <p:nvPr/>
        </p:nvGrpSpPr>
        <p:grpSpPr>
          <a:xfrm>
            <a:off x="10277061" y="2675626"/>
            <a:ext cx="1670601" cy="553998"/>
            <a:chOff x="3801979" y="2662872"/>
            <a:chExt cx="1670601" cy="553998"/>
          </a:xfrm>
        </p:grpSpPr>
        <p:sp>
          <p:nvSpPr>
            <p:cNvPr id="126" name="Oval 125">
              <a:extLst>
                <a:ext uri="{FF2B5EF4-FFF2-40B4-BE49-F238E27FC236}">
                  <a16:creationId xmlns:a16="http://schemas.microsoft.com/office/drawing/2014/main" id="{AF9B4390-A3DA-2B46-9436-EAFBCCC6ECAD}"/>
                </a:ext>
              </a:extLst>
            </p:cNvPr>
            <p:cNvSpPr/>
            <p:nvPr/>
          </p:nvSpPr>
          <p:spPr>
            <a:xfrm>
              <a:off x="3801979" y="2695875"/>
              <a:ext cx="163630" cy="16363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TextBox 126">
              <a:extLst>
                <a:ext uri="{FF2B5EF4-FFF2-40B4-BE49-F238E27FC236}">
                  <a16:creationId xmlns:a16="http://schemas.microsoft.com/office/drawing/2014/main" id="{61D21813-FBAA-624C-87B1-5F5BF79F4869}"/>
                </a:ext>
              </a:extLst>
            </p:cNvPr>
            <p:cNvSpPr txBox="1"/>
            <p:nvPr/>
          </p:nvSpPr>
          <p:spPr>
            <a:xfrm>
              <a:off x="3891053" y="2662872"/>
              <a:ext cx="1581527" cy="553998"/>
            </a:xfrm>
            <a:prstGeom prst="rect">
              <a:avLst/>
            </a:prstGeom>
            <a:noFill/>
          </p:spPr>
          <p:txBody>
            <a:bodyPr wrap="square" lIns="182880" rtlCol="0">
              <a:spAutoFit/>
            </a:bodyPr>
            <a:lstStyle/>
            <a:p>
              <a:r>
                <a:rPr lang="en-US" sz="1000" dirty="0"/>
                <a:t>EPA Published the final approach for Initial Screening for EDSP</a:t>
              </a:r>
            </a:p>
          </p:txBody>
        </p:sp>
        <p:cxnSp>
          <p:nvCxnSpPr>
            <p:cNvPr id="128" name="Straight Connector 127">
              <a:extLst>
                <a:ext uri="{FF2B5EF4-FFF2-40B4-BE49-F238E27FC236}">
                  <a16:creationId xmlns:a16="http://schemas.microsoft.com/office/drawing/2014/main" id="{CC6D9000-3DE1-6046-81BB-F8D6851AD099}"/>
                </a:ext>
              </a:extLst>
            </p:cNvPr>
            <p:cNvCxnSpPr>
              <a:cxnSpLocks/>
            </p:cNvCxnSpPr>
            <p:nvPr/>
          </p:nvCxnSpPr>
          <p:spPr>
            <a:xfrm>
              <a:off x="3930650" y="2784475"/>
              <a:ext cx="92075"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163" name="2004 teal 2">
            <a:extLst>
              <a:ext uri="{FF2B5EF4-FFF2-40B4-BE49-F238E27FC236}">
                <a16:creationId xmlns:a16="http://schemas.microsoft.com/office/drawing/2014/main" id="{F8FA5007-8FCB-E84C-AB72-8E616395C895}"/>
              </a:ext>
            </a:extLst>
          </p:cNvPr>
          <p:cNvGrpSpPr/>
          <p:nvPr/>
        </p:nvGrpSpPr>
        <p:grpSpPr>
          <a:xfrm>
            <a:off x="8446548" y="4608755"/>
            <a:ext cx="1740049" cy="515526"/>
            <a:chOff x="5191225" y="2672397"/>
            <a:chExt cx="1740049" cy="515526"/>
          </a:xfrm>
        </p:grpSpPr>
        <p:sp>
          <p:nvSpPr>
            <p:cNvPr id="164" name="Oval 163">
              <a:extLst>
                <a:ext uri="{FF2B5EF4-FFF2-40B4-BE49-F238E27FC236}">
                  <a16:creationId xmlns:a16="http://schemas.microsoft.com/office/drawing/2014/main" id="{42E38E09-7BD6-CE4B-BB1C-2340A0468CA8}"/>
                </a:ext>
              </a:extLst>
            </p:cNvPr>
            <p:cNvSpPr/>
            <p:nvPr/>
          </p:nvSpPr>
          <p:spPr>
            <a:xfrm>
              <a:off x="5191225" y="2695875"/>
              <a:ext cx="163630" cy="16363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5" name="TextBox 164">
              <a:extLst>
                <a:ext uri="{FF2B5EF4-FFF2-40B4-BE49-F238E27FC236}">
                  <a16:creationId xmlns:a16="http://schemas.microsoft.com/office/drawing/2014/main" id="{DDFDDFE5-6F3C-CE46-87D2-B7352B0BF0C8}"/>
                </a:ext>
              </a:extLst>
            </p:cNvPr>
            <p:cNvSpPr txBox="1"/>
            <p:nvPr/>
          </p:nvSpPr>
          <p:spPr>
            <a:xfrm>
              <a:off x="5285505" y="2672397"/>
              <a:ext cx="1645769" cy="515526"/>
            </a:xfrm>
            <a:prstGeom prst="rect">
              <a:avLst/>
            </a:prstGeom>
            <a:noFill/>
          </p:spPr>
          <p:txBody>
            <a:bodyPr wrap="square" lIns="182880" rtlCol="0">
              <a:spAutoFit/>
            </a:bodyPr>
            <a:lstStyle/>
            <a:p>
              <a:pPr>
                <a:lnSpc>
                  <a:spcPts val="1050"/>
                </a:lnSpc>
              </a:pPr>
              <a:r>
                <a:rPr lang="en-US" sz="1000" dirty="0"/>
                <a:t>UHPLC and Core-shell columns arrive to </a:t>
              </a:r>
              <a:br>
                <a:rPr lang="en-US" sz="1000" dirty="0"/>
              </a:br>
              <a:r>
                <a:rPr lang="en-US" sz="1000" dirty="0"/>
                <a:t>improve HPLC</a:t>
              </a:r>
              <a:endParaRPr lang="en-US" sz="1000" i="1" dirty="0"/>
            </a:p>
          </p:txBody>
        </p:sp>
        <p:cxnSp>
          <p:nvCxnSpPr>
            <p:cNvPr id="166" name="Straight Connector 165">
              <a:extLst>
                <a:ext uri="{FF2B5EF4-FFF2-40B4-BE49-F238E27FC236}">
                  <a16:creationId xmlns:a16="http://schemas.microsoft.com/office/drawing/2014/main" id="{B463DF93-1535-6E45-BA35-70011BE3A10B}"/>
                </a:ext>
              </a:extLst>
            </p:cNvPr>
            <p:cNvCxnSpPr>
              <a:cxnSpLocks/>
            </p:cNvCxnSpPr>
            <p:nvPr/>
          </p:nvCxnSpPr>
          <p:spPr>
            <a:xfrm>
              <a:off x="5316285" y="2778125"/>
              <a:ext cx="92075" cy="0"/>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grpSp>
      <p:grpSp>
        <p:nvGrpSpPr>
          <p:cNvPr id="156" name="2004 teal ">
            <a:extLst>
              <a:ext uri="{FF2B5EF4-FFF2-40B4-BE49-F238E27FC236}">
                <a16:creationId xmlns:a16="http://schemas.microsoft.com/office/drawing/2014/main" id="{62DFA5A8-DF30-E943-9ACD-CA1FCC178E1F}"/>
              </a:ext>
            </a:extLst>
          </p:cNvPr>
          <p:cNvGrpSpPr/>
          <p:nvPr/>
        </p:nvGrpSpPr>
        <p:grpSpPr>
          <a:xfrm>
            <a:off x="8446548" y="4052469"/>
            <a:ext cx="1740049" cy="515526"/>
            <a:chOff x="5191225" y="2672397"/>
            <a:chExt cx="1740049" cy="515526"/>
          </a:xfrm>
        </p:grpSpPr>
        <p:sp>
          <p:nvSpPr>
            <p:cNvPr id="157" name="Oval 156">
              <a:extLst>
                <a:ext uri="{FF2B5EF4-FFF2-40B4-BE49-F238E27FC236}">
                  <a16:creationId xmlns:a16="http://schemas.microsoft.com/office/drawing/2014/main" id="{D3C0DCF7-8743-904D-AD15-D7D3127F3761}"/>
                </a:ext>
              </a:extLst>
            </p:cNvPr>
            <p:cNvSpPr/>
            <p:nvPr/>
          </p:nvSpPr>
          <p:spPr>
            <a:xfrm>
              <a:off x="5191225" y="2695875"/>
              <a:ext cx="163630" cy="16363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8" name="TextBox 157">
              <a:extLst>
                <a:ext uri="{FF2B5EF4-FFF2-40B4-BE49-F238E27FC236}">
                  <a16:creationId xmlns:a16="http://schemas.microsoft.com/office/drawing/2014/main" id="{BE1D30BC-BA5E-204C-B3D7-62EA2A43027A}"/>
                </a:ext>
              </a:extLst>
            </p:cNvPr>
            <p:cNvSpPr txBox="1"/>
            <p:nvPr/>
          </p:nvSpPr>
          <p:spPr>
            <a:xfrm>
              <a:off x="5285505" y="2672397"/>
              <a:ext cx="1645769" cy="515526"/>
            </a:xfrm>
            <a:prstGeom prst="rect">
              <a:avLst/>
            </a:prstGeom>
            <a:noFill/>
          </p:spPr>
          <p:txBody>
            <a:bodyPr wrap="square" lIns="182880" rtlCol="0">
              <a:spAutoFit/>
            </a:bodyPr>
            <a:lstStyle/>
            <a:p>
              <a:pPr>
                <a:lnSpc>
                  <a:spcPts val="1050"/>
                </a:lnSpc>
              </a:pPr>
              <a:r>
                <a:rPr lang="en-US" sz="1000" dirty="0"/>
                <a:t>Asian Soybean Rust </a:t>
              </a:r>
              <a:br>
                <a:rPr lang="en-US" sz="1000" dirty="0"/>
              </a:br>
              <a:r>
                <a:rPr lang="en-US" sz="1000" dirty="0"/>
                <a:t>first reported in the Continental US</a:t>
              </a:r>
              <a:endParaRPr lang="en-US" sz="1000" i="1" dirty="0"/>
            </a:p>
          </p:txBody>
        </p:sp>
        <p:cxnSp>
          <p:nvCxnSpPr>
            <p:cNvPr id="159" name="Straight Connector 158">
              <a:extLst>
                <a:ext uri="{FF2B5EF4-FFF2-40B4-BE49-F238E27FC236}">
                  <a16:creationId xmlns:a16="http://schemas.microsoft.com/office/drawing/2014/main" id="{9BF87F63-2979-3144-9566-13BD14BF2EA6}"/>
                </a:ext>
              </a:extLst>
            </p:cNvPr>
            <p:cNvCxnSpPr>
              <a:cxnSpLocks/>
            </p:cNvCxnSpPr>
            <p:nvPr/>
          </p:nvCxnSpPr>
          <p:spPr>
            <a:xfrm>
              <a:off x="5316285" y="2778125"/>
              <a:ext cx="92075" cy="0"/>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grpSp>
      <p:grpSp>
        <p:nvGrpSpPr>
          <p:cNvPr id="67" name="2004 orange">
            <a:extLst>
              <a:ext uri="{FF2B5EF4-FFF2-40B4-BE49-F238E27FC236}">
                <a16:creationId xmlns:a16="http://schemas.microsoft.com/office/drawing/2014/main" id="{D95D2199-FBBB-AC40-B57B-A8F8AFC0A124}"/>
              </a:ext>
            </a:extLst>
          </p:cNvPr>
          <p:cNvGrpSpPr/>
          <p:nvPr/>
        </p:nvGrpSpPr>
        <p:grpSpPr>
          <a:xfrm>
            <a:off x="8433756" y="2675626"/>
            <a:ext cx="1670601" cy="400110"/>
            <a:chOff x="3801979" y="2662872"/>
            <a:chExt cx="1670601" cy="400110"/>
          </a:xfrm>
        </p:grpSpPr>
        <p:sp>
          <p:nvSpPr>
            <p:cNvPr id="68" name="Oval 67">
              <a:extLst>
                <a:ext uri="{FF2B5EF4-FFF2-40B4-BE49-F238E27FC236}">
                  <a16:creationId xmlns:a16="http://schemas.microsoft.com/office/drawing/2014/main" id="{860EC100-C68F-7B46-97B2-6026FD4BBA57}"/>
                </a:ext>
              </a:extLst>
            </p:cNvPr>
            <p:cNvSpPr/>
            <p:nvPr/>
          </p:nvSpPr>
          <p:spPr>
            <a:xfrm>
              <a:off x="3801979" y="2695875"/>
              <a:ext cx="163630" cy="16363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TextBox 68">
              <a:extLst>
                <a:ext uri="{FF2B5EF4-FFF2-40B4-BE49-F238E27FC236}">
                  <a16:creationId xmlns:a16="http://schemas.microsoft.com/office/drawing/2014/main" id="{1E623E76-7F07-C140-9C46-8FCEC843BEB5}"/>
                </a:ext>
              </a:extLst>
            </p:cNvPr>
            <p:cNvSpPr txBox="1"/>
            <p:nvPr/>
          </p:nvSpPr>
          <p:spPr>
            <a:xfrm>
              <a:off x="3891053" y="2662872"/>
              <a:ext cx="1581527" cy="400110"/>
            </a:xfrm>
            <a:prstGeom prst="rect">
              <a:avLst/>
            </a:prstGeom>
            <a:noFill/>
          </p:spPr>
          <p:txBody>
            <a:bodyPr wrap="square" lIns="182880" rtlCol="0">
              <a:spAutoFit/>
            </a:bodyPr>
            <a:lstStyle/>
            <a:p>
              <a:r>
                <a:rPr lang="en-US" sz="1000" dirty="0"/>
                <a:t>Pesticide Improvement Renewal Act (PRIA 1)</a:t>
              </a:r>
            </a:p>
          </p:txBody>
        </p:sp>
        <p:cxnSp>
          <p:nvCxnSpPr>
            <p:cNvPr id="70" name="Straight Connector 69">
              <a:extLst>
                <a:ext uri="{FF2B5EF4-FFF2-40B4-BE49-F238E27FC236}">
                  <a16:creationId xmlns:a16="http://schemas.microsoft.com/office/drawing/2014/main" id="{E9769B4A-3E8A-664C-B072-FC63D7D71541}"/>
                </a:ext>
              </a:extLst>
            </p:cNvPr>
            <p:cNvCxnSpPr>
              <a:cxnSpLocks/>
            </p:cNvCxnSpPr>
            <p:nvPr/>
          </p:nvCxnSpPr>
          <p:spPr>
            <a:xfrm>
              <a:off x="3930650" y="2784475"/>
              <a:ext cx="92075"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149" name="2003 teal ">
            <a:extLst>
              <a:ext uri="{FF2B5EF4-FFF2-40B4-BE49-F238E27FC236}">
                <a16:creationId xmlns:a16="http://schemas.microsoft.com/office/drawing/2014/main" id="{64F9722C-D9EB-AE46-BD18-B08DF3387276}"/>
              </a:ext>
            </a:extLst>
          </p:cNvPr>
          <p:cNvGrpSpPr/>
          <p:nvPr/>
        </p:nvGrpSpPr>
        <p:grpSpPr>
          <a:xfrm>
            <a:off x="6607884" y="4052469"/>
            <a:ext cx="1740049" cy="233397"/>
            <a:chOff x="5191225" y="2672397"/>
            <a:chExt cx="1740049" cy="233397"/>
          </a:xfrm>
        </p:grpSpPr>
        <p:sp>
          <p:nvSpPr>
            <p:cNvPr id="150" name="Oval 149">
              <a:extLst>
                <a:ext uri="{FF2B5EF4-FFF2-40B4-BE49-F238E27FC236}">
                  <a16:creationId xmlns:a16="http://schemas.microsoft.com/office/drawing/2014/main" id="{F0048F35-4674-8C4E-8CB4-D711BC590CF6}"/>
                </a:ext>
              </a:extLst>
            </p:cNvPr>
            <p:cNvSpPr/>
            <p:nvPr/>
          </p:nvSpPr>
          <p:spPr>
            <a:xfrm>
              <a:off x="5191225" y="2695875"/>
              <a:ext cx="163630" cy="16363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1" name="TextBox 150">
              <a:extLst>
                <a:ext uri="{FF2B5EF4-FFF2-40B4-BE49-F238E27FC236}">
                  <a16:creationId xmlns:a16="http://schemas.microsoft.com/office/drawing/2014/main" id="{E6CF5B31-C774-AD4B-8ED5-1E0DEFDD1815}"/>
                </a:ext>
              </a:extLst>
            </p:cNvPr>
            <p:cNvSpPr txBox="1"/>
            <p:nvPr/>
          </p:nvSpPr>
          <p:spPr>
            <a:xfrm>
              <a:off x="5285505" y="2672397"/>
              <a:ext cx="1645769" cy="233397"/>
            </a:xfrm>
            <a:prstGeom prst="rect">
              <a:avLst/>
            </a:prstGeom>
            <a:noFill/>
          </p:spPr>
          <p:txBody>
            <a:bodyPr wrap="square" lIns="182880" rtlCol="0">
              <a:spAutoFit/>
            </a:bodyPr>
            <a:lstStyle/>
            <a:p>
              <a:pPr>
                <a:lnSpc>
                  <a:spcPts val="1050"/>
                </a:lnSpc>
              </a:pPr>
              <a:r>
                <a:rPr lang="en-US" sz="1000" dirty="0"/>
                <a:t>First hybrid barley variety</a:t>
              </a:r>
              <a:endParaRPr lang="en-US" sz="1000" i="1" dirty="0"/>
            </a:p>
          </p:txBody>
        </p:sp>
        <p:cxnSp>
          <p:nvCxnSpPr>
            <p:cNvPr id="152" name="Straight Connector 151">
              <a:extLst>
                <a:ext uri="{FF2B5EF4-FFF2-40B4-BE49-F238E27FC236}">
                  <a16:creationId xmlns:a16="http://schemas.microsoft.com/office/drawing/2014/main" id="{A892B9D0-1AB0-5A4E-BE32-61246A6759A7}"/>
                </a:ext>
              </a:extLst>
            </p:cNvPr>
            <p:cNvCxnSpPr>
              <a:cxnSpLocks/>
            </p:cNvCxnSpPr>
            <p:nvPr/>
          </p:nvCxnSpPr>
          <p:spPr>
            <a:xfrm>
              <a:off x="5316285" y="2778125"/>
              <a:ext cx="92075" cy="0"/>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grpSp>
      <p:grpSp>
        <p:nvGrpSpPr>
          <p:cNvPr id="121" name="2003 orange">
            <a:extLst>
              <a:ext uri="{FF2B5EF4-FFF2-40B4-BE49-F238E27FC236}">
                <a16:creationId xmlns:a16="http://schemas.microsoft.com/office/drawing/2014/main" id="{5E291246-26BC-AD4B-A8B0-6C169C3F9AE3}"/>
              </a:ext>
            </a:extLst>
          </p:cNvPr>
          <p:cNvGrpSpPr/>
          <p:nvPr/>
        </p:nvGrpSpPr>
        <p:grpSpPr>
          <a:xfrm>
            <a:off x="6612834" y="2675626"/>
            <a:ext cx="1670601" cy="707886"/>
            <a:chOff x="3801979" y="2662872"/>
            <a:chExt cx="1670601" cy="707886"/>
          </a:xfrm>
        </p:grpSpPr>
        <p:sp>
          <p:nvSpPr>
            <p:cNvPr id="122" name="Oval 121">
              <a:extLst>
                <a:ext uri="{FF2B5EF4-FFF2-40B4-BE49-F238E27FC236}">
                  <a16:creationId xmlns:a16="http://schemas.microsoft.com/office/drawing/2014/main" id="{AFC35B7C-5D3D-6740-A665-5B283F1B793D}"/>
                </a:ext>
              </a:extLst>
            </p:cNvPr>
            <p:cNvSpPr/>
            <p:nvPr/>
          </p:nvSpPr>
          <p:spPr>
            <a:xfrm>
              <a:off x="3801979" y="2695875"/>
              <a:ext cx="163630" cy="16363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TextBox 122">
              <a:extLst>
                <a:ext uri="{FF2B5EF4-FFF2-40B4-BE49-F238E27FC236}">
                  <a16:creationId xmlns:a16="http://schemas.microsoft.com/office/drawing/2014/main" id="{0C644D6E-B37F-6649-9E85-F368C4504790}"/>
                </a:ext>
              </a:extLst>
            </p:cNvPr>
            <p:cNvSpPr txBox="1"/>
            <p:nvPr/>
          </p:nvSpPr>
          <p:spPr>
            <a:xfrm>
              <a:off x="3891053" y="2662872"/>
              <a:ext cx="1581527" cy="707886"/>
            </a:xfrm>
            <a:prstGeom prst="rect">
              <a:avLst/>
            </a:prstGeom>
            <a:noFill/>
          </p:spPr>
          <p:txBody>
            <a:bodyPr wrap="square" lIns="182880" rtlCol="0">
              <a:spAutoFit/>
            </a:bodyPr>
            <a:lstStyle/>
            <a:p>
              <a:r>
                <a:rPr lang="en-US" sz="1000" dirty="0"/>
                <a:t>EPA published framework for Cumulative Risk Assessment</a:t>
              </a:r>
            </a:p>
          </p:txBody>
        </p:sp>
        <p:cxnSp>
          <p:nvCxnSpPr>
            <p:cNvPr id="124" name="Straight Connector 123">
              <a:extLst>
                <a:ext uri="{FF2B5EF4-FFF2-40B4-BE49-F238E27FC236}">
                  <a16:creationId xmlns:a16="http://schemas.microsoft.com/office/drawing/2014/main" id="{93E71EC1-8122-7A4D-90E7-1BF5A7ABE2F4}"/>
                </a:ext>
              </a:extLst>
            </p:cNvPr>
            <p:cNvCxnSpPr>
              <a:cxnSpLocks/>
            </p:cNvCxnSpPr>
            <p:nvPr/>
          </p:nvCxnSpPr>
          <p:spPr>
            <a:xfrm>
              <a:off x="3930650" y="2784475"/>
              <a:ext cx="92075"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170" name="2002 blue">
            <a:extLst>
              <a:ext uri="{FF2B5EF4-FFF2-40B4-BE49-F238E27FC236}">
                <a16:creationId xmlns:a16="http://schemas.microsoft.com/office/drawing/2014/main" id="{DE6DC47D-0583-FA40-A1A5-27B61F3CDADD}"/>
              </a:ext>
            </a:extLst>
          </p:cNvPr>
          <p:cNvGrpSpPr/>
          <p:nvPr/>
        </p:nvGrpSpPr>
        <p:grpSpPr>
          <a:xfrm>
            <a:off x="4769069" y="4608755"/>
            <a:ext cx="1740049" cy="656590"/>
            <a:chOff x="5191225" y="2672397"/>
            <a:chExt cx="1740049" cy="656590"/>
          </a:xfrm>
        </p:grpSpPr>
        <p:sp>
          <p:nvSpPr>
            <p:cNvPr id="171" name="Oval 170">
              <a:extLst>
                <a:ext uri="{FF2B5EF4-FFF2-40B4-BE49-F238E27FC236}">
                  <a16:creationId xmlns:a16="http://schemas.microsoft.com/office/drawing/2014/main" id="{0705E310-4430-C04F-8140-BA9D82BCF46C}"/>
                </a:ext>
              </a:extLst>
            </p:cNvPr>
            <p:cNvSpPr/>
            <p:nvPr/>
          </p:nvSpPr>
          <p:spPr>
            <a:xfrm>
              <a:off x="5191225" y="2695875"/>
              <a:ext cx="163630" cy="16363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2" name="TextBox 171">
              <a:extLst>
                <a:ext uri="{FF2B5EF4-FFF2-40B4-BE49-F238E27FC236}">
                  <a16:creationId xmlns:a16="http://schemas.microsoft.com/office/drawing/2014/main" id="{34ABAA4E-3F0A-C44E-8628-7911C41B35A1}"/>
                </a:ext>
              </a:extLst>
            </p:cNvPr>
            <p:cNvSpPr txBox="1"/>
            <p:nvPr/>
          </p:nvSpPr>
          <p:spPr>
            <a:xfrm>
              <a:off x="5285505" y="2672397"/>
              <a:ext cx="1645769" cy="656590"/>
            </a:xfrm>
            <a:prstGeom prst="rect">
              <a:avLst/>
            </a:prstGeom>
            <a:noFill/>
          </p:spPr>
          <p:txBody>
            <a:bodyPr wrap="square" lIns="182880" rtlCol="0">
              <a:spAutoFit/>
            </a:bodyPr>
            <a:lstStyle/>
            <a:p>
              <a:pPr>
                <a:lnSpc>
                  <a:spcPts val="1050"/>
                </a:lnSpc>
              </a:pPr>
              <a:r>
                <a:rPr lang="en-US" sz="1000" dirty="0"/>
                <a:t>Approval of </a:t>
              </a:r>
              <a:r>
                <a:rPr lang="en-US" sz="1000" dirty="0" err="1"/>
                <a:t>spinosad</a:t>
              </a:r>
              <a:r>
                <a:rPr lang="en-US" sz="1000" dirty="0"/>
                <a:t> </a:t>
              </a:r>
              <a:br>
                <a:rPr lang="en-US" sz="1000" dirty="0"/>
              </a:br>
              <a:r>
                <a:rPr lang="en-US" sz="1000" dirty="0"/>
                <a:t>by the USDA National Organic Program for use in organic agriculture</a:t>
              </a:r>
              <a:endParaRPr lang="en-US" sz="1000" i="1" dirty="0"/>
            </a:p>
          </p:txBody>
        </p:sp>
        <p:cxnSp>
          <p:nvCxnSpPr>
            <p:cNvPr id="174" name="Straight Connector 173">
              <a:extLst>
                <a:ext uri="{FF2B5EF4-FFF2-40B4-BE49-F238E27FC236}">
                  <a16:creationId xmlns:a16="http://schemas.microsoft.com/office/drawing/2014/main" id="{42D84463-33D1-AA4A-A470-64EF881BBC7D}"/>
                </a:ext>
              </a:extLst>
            </p:cNvPr>
            <p:cNvCxnSpPr>
              <a:cxnSpLocks/>
            </p:cNvCxnSpPr>
            <p:nvPr/>
          </p:nvCxnSpPr>
          <p:spPr>
            <a:xfrm>
              <a:off x="5316285" y="2778125"/>
              <a:ext cx="92075" cy="0"/>
            </a:xfrm>
            <a:prstGeom prst="line">
              <a:avLst/>
            </a:prstGeom>
            <a:ln w="12700">
              <a:solidFill>
                <a:srgbClr val="7030A0"/>
              </a:solidFill>
            </a:ln>
          </p:spPr>
          <p:style>
            <a:lnRef idx="1">
              <a:schemeClr val="accent1"/>
            </a:lnRef>
            <a:fillRef idx="0">
              <a:schemeClr val="accent1"/>
            </a:fillRef>
            <a:effectRef idx="0">
              <a:schemeClr val="accent1"/>
            </a:effectRef>
            <a:fontRef idx="minor">
              <a:schemeClr val="tx1"/>
            </a:fontRef>
          </p:style>
        </p:cxnSp>
      </p:grpSp>
      <p:grpSp>
        <p:nvGrpSpPr>
          <p:cNvPr id="142" name="2002 teal ">
            <a:extLst>
              <a:ext uri="{FF2B5EF4-FFF2-40B4-BE49-F238E27FC236}">
                <a16:creationId xmlns:a16="http://schemas.microsoft.com/office/drawing/2014/main" id="{7F8E18E8-268D-DA4F-8D45-7B1A242903E4}"/>
              </a:ext>
            </a:extLst>
          </p:cNvPr>
          <p:cNvGrpSpPr/>
          <p:nvPr/>
        </p:nvGrpSpPr>
        <p:grpSpPr>
          <a:xfrm>
            <a:off x="4779084" y="4052469"/>
            <a:ext cx="1740049" cy="515526"/>
            <a:chOff x="5191225" y="2672397"/>
            <a:chExt cx="1740049" cy="515526"/>
          </a:xfrm>
        </p:grpSpPr>
        <p:sp>
          <p:nvSpPr>
            <p:cNvPr id="143" name="Oval 142">
              <a:extLst>
                <a:ext uri="{FF2B5EF4-FFF2-40B4-BE49-F238E27FC236}">
                  <a16:creationId xmlns:a16="http://schemas.microsoft.com/office/drawing/2014/main" id="{916373D1-0FC5-FE42-9858-8D3152EB5596}"/>
                </a:ext>
              </a:extLst>
            </p:cNvPr>
            <p:cNvSpPr/>
            <p:nvPr/>
          </p:nvSpPr>
          <p:spPr>
            <a:xfrm>
              <a:off x="5191225" y="2695875"/>
              <a:ext cx="163630" cy="16363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4" name="TextBox 143">
              <a:extLst>
                <a:ext uri="{FF2B5EF4-FFF2-40B4-BE49-F238E27FC236}">
                  <a16:creationId xmlns:a16="http://schemas.microsoft.com/office/drawing/2014/main" id="{CF7C84E6-6F0C-7D4D-B214-701196961C90}"/>
                </a:ext>
              </a:extLst>
            </p:cNvPr>
            <p:cNvSpPr txBox="1"/>
            <p:nvPr/>
          </p:nvSpPr>
          <p:spPr>
            <a:xfrm>
              <a:off x="5285505" y="2672397"/>
              <a:ext cx="1645769" cy="515526"/>
            </a:xfrm>
            <a:prstGeom prst="rect">
              <a:avLst/>
            </a:prstGeom>
            <a:noFill/>
          </p:spPr>
          <p:txBody>
            <a:bodyPr wrap="square" lIns="182880" rtlCol="0">
              <a:spAutoFit/>
            </a:bodyPr>
            <a:lstStyle/>
            <a:p>
              <a:pPr>
                <a:lnSpc>
                  <a:spcPts val="1050"/>
                </a:lnSpc>
              </a:pPr>
              <a:r>
                <a:rPr lang="en-US" sz="1000" dirty="0"/>
                <a:t>Mary Dell Chilton </a:t>
              </a:r>
              <a:br>
                <a:rPr lang="en-US" sz="1000" dirty="0"/>
              </a:br>
              <a:r>
                <a:rPr lang="en-US" sz="1000" dirty="0"/>
                <a:t>receives the Franklin Institute Award</a:t>
              </a:r>
              <a:endParaRPr lang="en-US" sz="1000" i="1" dirty="0"/>
            </a:p>
          </p:txBody>
        </p:sp>
        <p:cxnSp>
          <p:nvCxnSpPr>
            <p:cNvPr id="145" name="Straight Connector 144">
              <a:extLst>
                <a:ext uri="{FF2B5EF4-FFF2-40B4-BE49-F238E27FC236}">
                  <a16:creationId xmlns:a16="http://schemas.microsoft.com/office/drawing/2014/main" id="{D40FBAF6-FDBF-6042-A9F4-759B82034B5A}"/>
                </a:ext>
              </a:extLst>
            </p:cNvPr>
            <p:cNvCxnSpPr>
              <a:cxnSpLocks/>
            </p:cNvCxnSpPr>
            <p:nvPr/>
          </p:nvCxnSpPr>
          <p:spPr>
            <a:xfrm>
              <a:off x="5316285" y="2778125"/>
              <a:ext cx="92075" cy="0"/>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grpSp>
      <p:grpSp>
        <p:nvGrpSpPr>
          <p:cNvPr id="59" name="2002 green">
            <a:extLst>
              <a:ext uri="{FF2B5EF4-FFF2-40B4-BE49-F238E27FC236}">
                <a16:creationId xmlns:a16="http://schemas.microsoft.com/office/drawing/2014/main" id="{B47AB919-7C86-D944-BD93-29EF1A015952}"/>
              </a:ext>
            </a:extLst>
          </p:cNvPr>
          <p:cNvGrpSpPr/>
          <p:nvPr/>
        </p:nvGrpSpPr>
        <p:grpSpPr>
          <a:xfrm>
            <a:off x="4767530" y="1155222"/>
            <a:ext cx="1670601" cy="707886"/>
            <a:chOff x="3801979" y="2662872"/>
            <a:chExt cx="1670601" cy="707886"/>
          </a:xfrm>
        </p:grpSpPr>
        <p:sp>
          <p:nvSpPr>
            <p:cNvPr id="60" name="Oval 59">
              <a:extLst>
                <a:ext uri="{FF2B5EF4-FFF2-40B4-BE49-F238E27FC236}">
                  <a16:creationId xmlns:a16="http://schemas.microsoft.com/office/drawing/2014/main" id="{9BB69E7A-9E9A-DD45-8225-A1CC589E3628}"/>
                </a:ext>
              </a:extLst>
            </p:cNvPr>
            <p:cNvSpPr/>
            <p:nvPr/>
          </p:nvSpPr>
          <p:spPr>
            <a:xfrm>
              <a:off x="3801979" y="2695875"/>
              <a:ext cx="163630" cy="16363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a:extLst>
                <a:ext uri="{FF2B5EF4-FFF2-40B4-BE49-F238E27FC236}">
                  <a16:creationId xmlns:a16="http://schemas.microsoft.com/office/drawing/2014/main" id="{D91EEFFF-9E1A-9E42-A7DC-A862C9655C67}"/>
                </a:ext>
              </a:extLst>
            </p:cNvPr>
            <p:cNvSpPr txBox="1"/>
            <p:nvPr/>
          </p:nvSpPr>
          <p:spPr>
            <a:xfrm>
              <a:off x="3891053" y="2662872"/>
              <a:ext cx="1581527" cy="707886"/>
            </a:xfrm>
            <a:prstGeom prst="rect">
              <a:avLst/>
            </a:prstGeom>
            <a:noFill/>
          </p:spPr>
          <p:txBody>
            <a:bodyPr wrap="square" lIns="182880" rtlCol="0">
              <a:spAutoFit/>
            </a:bodyPr>
            <a:lstStyle/>
            <a:p>
              <a:r>
                <a:rPr lang="en-US" sz="1000" dirty="0"/>
                <a:t>American Crop Protection Association (ACPA) changes name to CropLife America (CLA)</a:t>
              </a:r>
            </a:p>
          </p:txBody>
        </p:sp>
        <p:cxnSp>
          <p:nvCxnSpPr>
            <p:cNvPr id="62" name="Straight Connector 61">
              <a:extLst>
                <a:ext uri="{FF2B5EF4-FFF2-40B4-BE49-F238E27FC236}">
                  <a16:creationId xmlns:a16="http://schemas.microsoft.com/office/drawing/2014/main" id="{C11D6DB3-CB4A-1748-AD8F-E144AC08B1A6}"/>
                </a:ext>
              </a:extLst>
            </p:cNvPr>
            <p:cNvCxnSpPr>
              <a:cxnSpLocks/>
            </p:cNvCxnSpPr>
            <p:nvPr/>
          </p:nvCxnSpPr>
          <p:spPr>
            <a:xfrm>
              <a:off x="3930650" y="2784475"/>
              <a:ext cx="92075"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135" name="2001 teal ">
            <a:extLst>
              <a:ext uri="{FF2B5EF4-FFF2-40B4-BE49-F238E27FC236}">
                <a16:creationId xmlns:a16="http://schemas.microsoft.com/office/drawing/2014/main" id="{9A999601-8A02-1A47-90F7-D30859350543}"/>
              </a:ext>
            </a:extLst>
          </p:cNvPr>
          <p:cNvGrpSpPr/>
          <p:nvPr/>
        </p:nvGrpSpPr>
        <p:grpSpPr>
          <a:xfrm>
            <a:off x="2950285" y="4608755"/>
            <a:ext cx="1740049" cy="233397"/>
            <a:chOff x="5191225" y="2672397"/>
            <a:chExt cx="1740049" cy="233397"/>
          </a:xfrm>
        </p:grpSpPr>
        <p:sp>
          <p:nvSpPr>
            <p:cNvPr id="136" name="Oval 135">
              <a:extLst>
                <a:ext uri="{FF2B5EF4-FFF2-40B4-BE49-F238E27FC236}">
                  <a16:creationId xmlns:a16="http://schemas.microsoft.com/office/drawing/2014/main" id="{6A81C27E-E24D-B844-AA73-892C92285EEB}"/>
                </a:ext>
              </a:extLst>
            </p:cNvPr>
            <p:cNvSpPr/>
            <p:nvPr/>
          </p:nvSpPr>
          <p:spPr>
            <a:xfrm>
              <a:off x="5191225" y="2695875"/>
              <a:ext cx="163630" cy="16363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7" name="TextBox 136">
              <a:extLst>
                <a:ext uri="{FF2B5EF4-FFF2-40B4-BE49-F238E27FC236}">
                  <a16:creationId xmlns:a16="http://schemas.microsoft.com/office/drawing/2014/main" id="{4889E4F8-B3E7-B54D-A01D-4A1A51D4C94D}"/>
                </a:ext>
              </a:extLst>
            </p:cNvPr>
            <p:cNvSpPr txBox="1"/>
            <p:nvPr/>
          </p:nvSpPr>
          <p:spPr>
            <a:xfrm>
              <a:off x="5285505" y="2672397"/>
              <a:ext cx="1645769" cy="233397"/>
            </a:xfrm>
            <a:prstGeom prst="rect">
              <a:avLst/>
            </a:prstGeom>
            <a:noFill/>
          </p:spPr>
          <p:txBody>
            <a:bodyPr wrap="square" lIns="182880" rtlCol="0">
              <a:spAutoFit/>
            </a:bodyPr>
            <a:lstStyle/>
            <a:p>
              <a:pPr>
                <a:lnSpc>
                  <a:spcPts val="1050"/>
                </a:lnSpc>
              </a:pPr>
              <a:r>
                <a:rPr lang="en-US" sz="1000" dirty="0" err="1"/>
                <a:t>QuEChERS</a:t>
              </a:r>
              <a:r>
                <a:rPr lang="en-US" sz="1000" dirty="0"/>
                <a:t> method</a:t>
              </a:r>
              <a:endParaRPr lang="en-US" sz="1000" i="1" dirty="0"/>
            </a:p>
          </p:txBody>
        </p:sp>
        <p:cxnSp>
          <p:nvCxnSpPr>
            <p:cNvPr id="138" name="Straight Connector 137">
              <a:extLst>
                <a:ext uri="{FF2B5EF4-FFF2-40B4-BE49-F238E27FC236}">
                  <a16:creationId xmlns:a16="http://schemas.microsoft.com/office/drawing/2014/main" id="{F2F1D978-F3A7-D644-A59D-9A03BEF3F58A}"/>
                </a:ext>
              </a:extLst>
            </p:cNvPr>
            <p:cNvCxnSpPr>
              <a:cxnSpLocks/>
            </p:cNvCxnSpPr>
            <p:nvPr/>
          </p:nvCxnSpPr>
          <p:spPr>
            <a:xfrm>
              <a:off x="5316285" y="2778125"/>
              <a:ext cx="92075" cy="0"/>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grpSp>
      <p:grpSp>
        <p:nvGrpSpPr>
          <p:cNvPr id="55" name="2001 gold">
            <a:extLst>
              <a:ext uri="{FF2B5EF4-FFF2-40B4-BE49-F238E27FC236}">
                <a16:creationId xmlns:a16="http://schemas.microsoft.com/office/drawing/2014/main" id="{5D0CA809-0F8E-6D4C-988E-B1D49DDB673F}"/>
              </a:ext>
            </a:extLst>
          </p:cNvPr>
          <p:cNvGrpSpPr/>
          <p:nvPr/>
        </p:nvGrpSpPr>
        <p:grpSpPr>
          <a:xfrm>
            <a:off x="2945922" y="4052469"/>
            <a:ext cx="1670601" cy="400110"/>
            <a:chOff x="3801979" y="2662872"/>
            <a:chExt cx="1670601" cy="400110"/>
          </a:xfrm>
        </p:grpSpPr>
        <p:sp>
          <p:nvSpPr>
            <p:cNvPr id="56" name="Oval 55">
              <a:extLst>
                <a:ext uri="{FF2B5EF4-FFF2-40B4-BE49-F238E27FC236}">
                  <a16:creationId xmlns:a16="http://schemas.microsoft.com/office/drawing/2014/main" id="{8DCCE2B8-78EB-8D41-80F9-BA92268C8A65}"/>
                </a:ext>
              </a:extLst>
            </p:cNvPr>
            <p:cNvSpPr/>
            <p:nvPr/>
          </p:nvSpPr>
          <p:spPr>
            <a:xfrm>
              <a:off x="3801979" y="2695875"/>
              <a:ext cx="163630" cy="16363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Box 56">
              <a:extLst>
                <a:ext uri="{FF2B5EF4-FFF2-40B4-BE49-F238E27FC236}">
                  <a16:creationId xmlns:a16="http://schemas.microsoft.com/office/drawing/2014/main" id="{0565A50D-E553-D94E-BA14-61E3DC427A0A}"/>
                </a:ext>
              </a:extLst>
            </p:cNvPr>
            <p:cNvSpPr txBox="1"/>
            <p:nvPr/>
          </p:nvSpPr>
          <p:spPr>
            <a:xfrm>
              <a:off x="3891053" y="2662872"/>
              <a:ext cx="1581527" cy="400110"/>
            </a:xfrm>
            <a:prstGeom prst="rect">
              <a:avLst/>
            </a:prstGeom>
            <a:noFill/>
          </p:spPr>
          <p:txBody>
            <a:bodyPr wrap="square" lIns="182880" rtlCol="0">
              <a:spAutoFit/>
            </a:bodyPr>
            <a:lstStyle/>
            <a:p>
              <a:r>
                <a:rPr lang="en-US" sz="1000" dirty="0"/>
                <a:t>AGRO Division has sponsored 59 books</a:t>
              </a:r>
            </a:p>
          </p:txBody>
        </p:sp>
        <p:cxnSp>
          <p:nvCxnSpPr>
            <p:cNvPr id="58" name="Straight Connector 57">
              <a:extLst>
                <a:ext uri="{FF2B5EF4-FFF2-40B4-BE49-F238E27FC236}">
                  <a16:creationId xmlns:a16="http://schemas.microsoft.com/office/drawing/2014/main" id="{A1D2B44D-7F3B-BF46-BA46-B0B7BEC03A0F}"/>
                </a:ext>
              </a:extLst>
            </p:cNvPr>
            <p:cNvCxnSpPr>
              <a:cxnSpLocks/>
            </p:cNvCxnSpPr>
            <p:nvPr/>
          </p:nvCxnSpPr>
          <p:spPr>
            <a:xfrm>
              <a:off x="3930650" y="2784475"/>
              <a:ext cx="92075"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51" name="2000 gold 2">
            <a:extLst>
              <a:ext uri="{FF2B5EF4-FFF2-40B4-BE49-F238E27FC236}">
                <a16:creationId xmlns:a16="http://schemas.microsoft.com/office/drawing/2014/main" id="{49C68EBD-4208-6448-AD84-6BF5EDFB1C91}"/>
              </a:ext>
            </a:extLst>
          </p:cNvPr>
          <p:cNvGrpSpPr/>
          <p:nvPr/>
        </p:nvGrpSpPr>
        <p:grpSpPr>
          <a:xfrm>
            <a:off x="1096465" y="4608755"/>
            <a:ext cx="1670601" cy="553998"/>
            <a:chOff x="3801979" y="2662872"/>
            <a:chExt cx="1670601" cy="553998"/>
          </a:xfrm>
        </p:grpSpPr>
        <p:sp>
          <p:nvSpPr>
            <p:cNvPr id="52" name="Oval 51">
              <a:extLst>
                <a:ext uri="{FF2B5EF4-FFF2-40B4-BE49-F238E27FC236}">
                  <a16:creationId xmlns:a16="http://schemas.microsoft.com/office/drawing/2014/main" id="{1A6BC81E-4648-BA44-99B6-B64D8006CF85}"/>
                </a:ext>
              </a:extLst>
            </p:cNvPr>
            <p:cNvSpPr/>
            <p:nvPr/>
          </p:nvSpPr>
          <p:spPr>
            <a:xfrm>
              <a:off x="3801979" y="2695875"/>
              <a:ext cx="163630" cy="16363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a:extLst>
                <a:ext uri="{FF2B5EF4-FFF2-40B4-BE49-F238E27FC236}">
                  <a16:creationId xmlns:a16="http://schemas.microsoft.com/office/drawing/2014/main" id="{BB9380DD-9159-904B-AF4B-92B949B407EA}"/>
                </a:ext>
              </a:extLst>
            </p:cNvPr>
            <p:cNvSpPr txBox="1"/>
            <p:nvPr/>
          </p:nvSpPr>
          <p:spPr>
            <a:xfrm>
              <a:off x="3891053" y="2662872"/>
              <a:ext cx="1581527" cy="553998"/>
            </a:xfrm>
            <a:prstGeom prst="rect">
              <a:avLst/>
            </a:prstGeom>
            <a:noFill/>
          </p:spPr>
          <p:txBody>
            <a:bodyPr wrap="square" lIns="182880" rtlCol="0">
              <a:spAutoFit/>
            </a:bodyPr>
            <a:lstStyle/>
            <a:p>
              <a:r>
                <a:rPr lang="en-US" sz="1000" dirty="0"/>
                <a:t>AGRO Division membership </a:t>
              </a:r>
              <a:br>
                <a:rPr lang="en-US" sz="1000" dirty="0"/>
              </a:br>
              <a:r>
                <a:rPr lang="en-US" sz="1000" dirty="0"/>
                <a:t>is ~ 1600</a:t>
              </a:r>
            </a:p>
          </p:txBody>
        </p:sp>
        <p:cxnSp>
          <p:nvCxnSpPr>
            <p:cNvPr id="54" name="Straight Connector 53">
              <a:extLst>
                <a:ext uri="{FF2B5EF4-FFF2-40B4-BE49-F238E27FC236}">
                  <a16:creationId xmlns:a16="http://schemas.microsoft.com/office/drawing/2014/main" id="{30C0A57D-E867-EE45-9A81-E676BF18F132}"/>
                </a:ext>
              </a:extLst>
            </p:cNvPr>
            <p:cNvCxnSpPr>
              <a:cxnSpLocks/>
            </p:cNvCxnSpPr>
            <p:nvPr/>
          </p:nvCxnSpPr>
          <p:spPr>
            <a:xfrm>
              <a:off x="3930650" y="2784475"/>
              <a:ext cx="92075"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47" name="2000 gold 1">
            <a:extLst>
              <a:ext uri="{FF2B5EF4-FFF2-40B4-BE49-F238E27FC236}">
                <a16:creationId xmlns:a16="http://schemas.microsoft.com/office/drawing/2014/main" id="{EFBBA256-BDD1-F844-BDA2-EEC074EEEFF8}"/>
              </a:ext>
            </a:extLst>
          </p:cNvPr>
          <p:cNvGrpSpPr/>
          <p:nvPr/>
        </p:nvGrpSpPr>
        <p:grpSpPr>
          <a:xfrm>
            <a:off x="1096465" y="4052469"/>
            <a:ext cx="1670601" cy="553998"/>
            <a:chOff x="3801979" y="2662872"/>
            <a:chExt cx="1670601" cy="553998"/>
          </a:xfrm>
        </p:grpSpPr>
        <p:sp>
          <p:nvSpPr>
            <p:cNvPr id="48" name="Oval 47">
              <a:extLst>
                <a:ext uri="{FF2B5EF4-FFF2-40B4-BE49-F238E27FC236}">
                  <a16:creationId xmlns:a16="http://schemas.microsoft.com/office/drawing/2014/main" id="{137E2893-3631-F340-A900-A5CC9877485A}"/>
                </a:ext>
              </a:extLst>
            </p:cNvPr>
            <p:cNvSpPr/>
            <p:nvPr/>
          </p:nvSpPr>
          <p:spPr>
            <a:xfrm>
              <a:off x="3801979" y="2695875"/>
              <a:ext cx="163630" cy="16363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a:extLst>
                <a:ext uri="{FF2B5EF4-FFF2-40B4-BE49-F238E27FC236}">
                  <a16:creationId xmlns:a16="http://schemas.microsoft.com/office/drawing/2014/main" id="{7EF58072-5BFE-8A48-822D-E1689D0DD684}"/>
                </a:ext>
              </a:extLst>
            </p:cNvPr>
            <p:cNvSpPr txBox="1"/>
            <p:nvPr/>
          </p:nvSpPr>
          <p:spPr>
            <a:xfrm>
              <a:off x="3891053" y="2662872"/>
              <a:ext cx="1581527" cy="553998"/>
            </a:xfrm>
            <a:prstGeom prst="rect">
              <a:avLst/>
            </a:prstGeom>
            <a:noFill/>
          </p:spPr>
          <p:txBody>
            <a:bodyPr wrap="square" lIns="182880" rtlCol="0">
              <a:spAutoFit/>
            </a:bodyPr>
            <a:lstStyle/>
            <a:p>
              <a:r>
                <a:rPr lang="en-US" sz="1000" dirty="0"/>
                <a:t>Former Fertilizer Division dissolved; members welcomed into AGRO</a:t>
              </a:r>
            </a:p>
          </p:txBody>
        </p:sp>
        <p:cxnSp>
          <p:nvCxnSpPr>
            <p:cNvPr id="50" name="Straight Connector 49">
              <a:extLst>
                <a:ext uri="{FF2B5EF4-FFF2-40B4-BE49-F238E27FC236}">
                  <a16:creationId xmlns:a16="http://schemas.microsoft.com/office/drawing/2014/main" id="{2E204085-1159-BE42-A47C-1402E1FC13D6}"/>
                </a:ext>
              </a:extLst>
            </p:cNvPr>
            <p:cNvCxnSpPr>
              <a:cxnSpLocks/>
            </p:cNvCxnSpPr>
            <p:nvPr/>
          </p:nvCxnSpPr>
          <p:spPr>
            <a:xfrm>
              <a:off x="3930650" y="2784475"/>
              <a:ext cx="92075"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113" name="2000 orange">
            <a:extLst>
              <a:ext uri="{FF2B5EF4-FFF2-40B4-BE49-F238E27FC236}">
                <a16:creationId xmlns:a16="http://schemas.microsoft.com/office/drawing/2014/main" id="{2FC5F778-9E3E-D24C-89DF-D00ED61BEB0A}"/>
              </a:ext>
            </a:extLst>
          </p:cNvPr>
          <p:cNvGrpSpPr/>
          <p:nvPr/>
        </p:nvGrpSpPr>
        <p:grpSpPr>
          <a:xfrm>
            <a:off x="1096465" y="2675626"/>
            <a:ext cx="1527772" cy="656590"/>
            <a:chOff x="7972125" y="2672397"/>
            <a:chExt cx="1527772" cy="656590"/>
          </a:xfrm>
        </p:grpSpPr>
        <p:sp>
          <p:nvSpPr>
            <p:cNvPr id="114" name="Oval 113">
              <a:extLst>
                <a:ext uri="{FF2B5EF4-FFF2-40B4-BE49-F238E27FC236}">
                  <a16:creationId xmlns:a16="http://schemas.microsoft.com/office/drawing/2014/main" id="{901A1459-B30E-524A-A17B-5686B62E880B}"/>
                </a:ext>
              </a:extLst>
            </p:cNvPr>
            <p:cNvSpPr/>
            <p:nvPr/>
          </p:nvSpPr>
          <p:spPr>
            <a:xfrm>
              <a:off x="7972125" y="2695875"/>
              <a:ext cx="163630" cy="16363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TextBox 114">
              <a:extLst>
                <a:ext uri="{FF2B5EF4-FFF2-40B4-BE49-F238E27FC236}">
                  <a16:creationId xmlns:a16="http://schemas.microsoft.com/office/drawing/2014/main" id="{A70136BB-D360-E04C-878A-D3AE75AF9B3E}"/>
                </a:ext>
              </a:extLst>
            </p:cNvPr>
            <p:cNvSpPr txBox="1"/>
            <p:nvPr/>
          </p:nvSpPr>
          <p:spPr>
            <a:xfrm>
              <a:off x="8049494" y="2672397"/>
              <a:ext cx="1450403" cy="656590"/>
            </a:xfrm>
            <a:prstGeom prst="rect">
              <a:avLst/>
            </a:prstGeom>
            <a:noFill/>
          </p:spPr>
          <p:txBody>
            <a:bodyPr wrap="square" lIns="182880" rtlCol="0">
              <a:spAutoFit/>
            </a:bodyPr>
            <a:lstStyle/>
            <a:p>
              <a:pPr>
                <a:lnSpc>
                  <a:spcPts val="1050"/>
                </a:lnSpc>
              </a:pPr>
              <a:r>
                <a:rPr lang="en-US" sz="1000" dirty="0"/>
                <a:t>Official residue analysis methodology  SANCO Guidelines Published (EU)</a:t>
              </a:r>
              <a:endParaRPr lang="en-US" sz="1000" i="1" dirty="0"/>
            </a:p>
          </p:txBody>
        </p:sp>
        <p:cxnSp>
          <p:nvCxnSpPr>
            <p:cNvPr id="117" name="Straight Connector 116">
              <a:extLst>
                <a:ext uri="{FF2B5EF4-FFF2-40B4-BE49-F238E27FC236}">
                  <a16:creationId xmlns:a16="http://schemas.microsoft.com/office/drawing/2014/main" id="{66B37FFC-0CA5-A74E-9EE6-10CD0EDB92CB}"/>
                </a:ext>
              </a:extLst>
            </p:cNvPr>
            <p:cNvCxnSpPr>
              <a:cxnSpLocks/>
            </p:cNvCxnSpPr>
            <p:nvPr/>
          </p:nvCxnSpPr>
          <p:spPr>
            <a:xfrm>
              <a:off x="8080273" y="2778125"/>
              <a:ext cx="92075"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209" name="2000 green">
            <a:extLst>
              <a:ext uri="{FF2B5EF4-FFF2-40B4-BE49-F238E27FC236}">
                <a16:creationId xmlns:a16="http://schemas.microsoft.com/office/drawing/2014/main" id="{7D0A675C-1047-0E4F-A922-F116E3657B48}"/>
              </a:ext>
            </a:extLst>
          </p:cNvPr>
          <p:cNvGrpSpPr/>
          <p:nvPr/>
        </p:nvGrpSpPr>
        <p:grpSpPr>
          <a:xfrm>
            <a:off x="1096465" y="1155222"/>
            <a:ext cx="1670601" cy="707886"/>
            <a:chOff x="3801979" y="2662872"/>
            <a:chExt cx="1670601" cy="707886"/>
          </a:xfrm>
        </p:grpSpPr>
        <p:sp>
          <p:nvSpPr>
            <p:cNvPr id="210" name="Oval 209">
              <a:extLst>
                <a:ext uri="{FF2B5EF4-FFF2-40B4-BE49-F238E27FC236}">
                  <a16:creationId xmlns:a16="http://schemas.microsoft.com/office/drawing/2014/main" id="{8EC8BD4E-441B-D541-82D4-EC6ECA8DA970}"/>
                </a:ext>
              </a:extLst>
            </p:cNvPr>
            <p:cNvSpPr/>
            <p:nvPr/>
          </p:nvSpPr>
          <p:spPr>
            <a:xfrm>
              <a:off x="3801979" y="2695875"/>
              <a:ext cx="163630" cy="16363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1" name="TextBox 210">
              <a:extLst>
                <a:ext uri="{FF2B5EF4-FFF2-40B4-BE49-F238E27FC236}">
                  <a16:creationId xmlns:a16="http://schemas.microsoft.com/office/drawing/2014/main" id="{CD73107B-3DE6-A64D-AC1D-4B7CE562AE87}"/>
                </a:ext>
              </a:extLst>
            </p:cNvPr>
            <p:cNvSpPr txBox="1"/>
            <p:nvPr/>
          </p:nvSpPr>
          <p:spPr>
            <a:xfrm>
              <a:off x="3891053" y="2662872"/>
              <a:ext cx="1581527" cy="707886"/>
            </a:xfrm>
            <a:prstGeom prst="rect">
              <a:avLst/>
            </a:prstGeom>
            <a:noFill/>
          </p:spPr>
          <p:txBody>
            <a:bodyPr wrap="square" lIns="182880" rtlCol="0">
              <a:spAutoFit/>
            </a:bodyPr>
            <a:lstStyle/>
            <a:p>
              <a:r>
                <a:rPr lang="en-US" sz="1000" dirty="0"/>
                <a:t>Syngenta AG formed </a:t>
              </a:r>
              <a:br>
                <a:rPr lang="en-US" sz="1000" dirty="0"/>
              </a:br>
              <a:r>
                <a:rPr lang="en-US" sz="1000" dirty="0"/>
                <a:t>as Merger of Novartis Agribusiness and Zeneca </a:t>
              </a:r>
              <a:r>
                <a:rPr lang="en-US" sz="1000" dirty="0" err="1"/>
                <a:t>AgroChemicals</a:t>
              </a:r>
              <a:endParaRPr lang="en-US" sz="1000" dirty="0"/>
            </a:p>
          </p:txBody>
        </p:sp>
        <p:cxnSp>
          <p:nvCxnSpPr>
            <p:cNvPr id="212" name="Straight Connector 211">
              <a:extLst>
                <a:ext uri="{FF2B5EF4-FFF2-40B4-BE49-F238E27FC236}">
                  <a16:creationId xmlns:a16="http://schemas.microsoft.com/office/drawing/2014/main" id="{696A6431-3687-BD44-BF0F-A1F40D6C9445}"/>
                </a:ext>
              </a:extLst>
            </p:cNvPr>
            <p:cNvCxnSpPr>
              <a:cxnSpLocks/>
            </p:cNvCxnSpPr>
            <p:nvPr/>
          </p:nvCxnSpPr>
          <p:spPr>
            <a:xfrm>
              <a:off x="3930650" y="2784475"/>
              <a:ext cx="92075"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25" name="2000 Green Box">
            <a:extLst>
              <a:ext uri="{FF2B5EF4-FFF2-40B4-BE49-F238E27FC236}">
                <a16:creationId xmlns:a16="http://schemas.microsoft.com/office/drawing/2014/main" id="{015EF2E6-A022-104A-955A-991A70E901D0}"/>
              </a:ext>
            </a:extLst>
          </p:cNvPr>
          <p:cNvGrpSpPr/>
          <p:nvPr/>
        </p:nvGrpSpPr>
        <p:grpSpPr>
          <a:xfrm>
            <a:off x="8365064" y="1075267"/>
            <a:ext cx="3386667" cy="4222045"/>
            <a:chOff x="8365064" y="1075267"/>
            <a:chExt cx="3386667" cy="4222045"/>
          </a:xfrm>
        </p:grpSpPr>
        <p:sp>
          <p:nvSpPr>
            <p:cNvPr id="23" name="1985 Orange Box">
              <a:extLst>
                <a:ext uri="{FF2B5EF4-FFF2-40B4-BE49-F238E27FC236}">
                  <a16:creationId xmlns:a16="http://schemas.microsoft.com/office/drawing/2014/main" id="{8B80D11C-B0F4-674D-A7F9-BF7574BD715C}"/>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Syngenta AG is a global company that produces agrochemicals and seeds and is based in Basel, Switzerland.</a:t>
              </a:r>
            </a:p>
            <a:p>
              <a:r>
                <a:rPr lang="en-US" sz="1050" b="1" dirty="0">
                  <a:solidFill>
                    <a:schemeClr val="tx1">
                      <a:lumMod val="75000"/>
                      <a:lumOff val="25000"/>
                    </a:schemeClr>
                  </a:solidFill>
                </a:rPr>
                <a:t>Source: </a:t>
              </a:r>
            </a:p>
            <a:p>
              <a:r>
                <a:rPr lang="en-US" sz="1050" dirty="0">
                  <a:solidFill>
                    <a:schemeClr val="tx1">
                      <a:lumMod val="75000"/>
                      <a:lumOff val="25000"/>
                    </a:schemeClr>
                  </a:solidFill>
                  <a:hlinkClick r:id="rId4"/>
                </a:rPr>
                <a:t>https://en.wikipedia.org/wiki/Syngenta</a:t>
              </a:r>
              <a:endParaRPr lang="en-US" sz="1050" dirty="0">
                <a:solidFill>
                  <a:schemeClr val="tx1">
                    <a:lumMod val="75000"/>
                    <a:lumOff val="25000"/>
                  </a:schemeClr>
                </a:solidFill>
              </a:endParaRPr>
            </a:p>
            <a:p>
              <a:endParaRPr lang="en-US" dirty="0"/>
            </a:p>
          </p:txBody>
        </p:sp>
        <p:sp>
          <p:nvSpPr>
            <p:cNvPr id="288" name="done">
              <a:extLst>
                <a:ext uri="{FF2B5EF4-FFF2-40B4-BE49-F238E27FC236}">
                  <a16:creationId xmlns:a16="http://schemas.microsoft.com/office/drawing/2014/main" id="{236DA90C-2BB3-F54A-A181-BD0D7E8029FD}"/>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18" name="2000 Orange Box">
            <a:extLst>
              <a:ext uri="{FF2B5EF4-FFF2-40B4-BE49-F238E27FC236}">
                <a16:creationId xmlns:a16="http://schemas.microsoft.com/office/drawing/2014/main" id="{DBE2B7AF-DE5D-E549-8FE7-6346B257FBC2}"/>
              </a:ext>
            </a:extLst>
          </p:cNvPr>
          <p:cNvGrpSpPr/>
          <p:nvPr/>
        </p:nvGrpSpPr>
        <p:grpSpPr>
          <a:xfrm>
            <a:off x="8365064" y="1075267"/>
            <a:ext cx="3386667" cy="4222045"/>
            <a:chOff x="8365064" y="1075267"/>
            <a:chExt cx="3386667" cy="4222045"/>
          </a:xfrm>
        </p:grpSpPr>
        <p:sp>
          <p:nvSpPr>
            <p:cNvPr id="119" name="1985 Orange Box">
              <a:extLst>
                <a:ext uri="{FF2B5EF4-FFF2-40B4-BE49-F238E27FC236}">
                  <a16:creationId xmlns:a16="http://schemas.microsoft.com/office/drawing/2014/main" id="{F25072DB-2DD3-254C-B2D0-215A6242FEB5}"/>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Guidelines support the generation </a:t>
              </a:r>
              <a:br>
                <a:rPr lang="en-US" sz="1400" dirty="0">
                  <a:solidFill>
                    <a:schemeClr val="tx1">
                      <a:lumMod val="75000"/>
                      <a:lumOff val="25000"/>
                    </a:schemeClr>
                  </a:solidFill>
                </a:rPr>
              </a:br>
              <a:r>
                <a:rPr lang="en-US" sz="1400" dirty="0">
                  <a:solidFill>
                    <a:schemeClr val="tx1">
                      <a:lumMod val="75000"/>
                      <a:lumOff val="25000"/>
                    </a:schemeClr>
                  </a:solidFill>
                </a:rPr>
                <a:t>of  Annex II and III crop protection product residue data for pre and </a:t>
              </a:r>
              <a:br>
                <a:rPr lang="en-US" sz="1400" dirty="0">
                  <a:solidFill>
                    <a:schemeClr val="tx1">
                      <a:lumMod val="75000"/>
                      <a:lumOff val="25000"/>
                    </a:schemeClr>
                  </a:solidFill>
                </a:rPr>
              </a:br>
              <a:r>
                <a:rPr lang="en-US" sz="1400" dirty="0">
                  <a:solidFill>
                    <a:schemeClr val="tx1">
                      <a:lumMod val="75000"/>
                      <a:lumOff val="25000"/>
                    </a:schemeClr>
                  </a:solidFill>
                </a:rPr>
                <a:t>post registration purposes under EU Directives 91/414 EEC updated 2011.</a:t>
              </a:r>
            </a:p>
            <a:p>
              <a:pPr>
                <a:spcAft>
                  <a:spcPts val="600"/>
                </a:spcAft>
              </a:pPr>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5"/>
                </a:rPr>
                <a:t>https://ec.europa.eu/food/sites/food/files/plant/docs/pesticides_mrl_guidelines_wrkdoc12.pdf</a:t>
              </a:r>
              <a:endParaRPr lang="en-US" sz="1050" dirty="0">
                <a:solidFill>
                  <a:schemeClr val="tx1">
                    <a:lumMod val="75000"/>
                    <a:lumOff val="25000"/>
                  </a:schemeClr>
                </a:solidFill>
              </a:endParaRPr>
            </a:p>
            <a:p>
              <a:pPr>
                <a:spcAft>
                  <a:spcPts val="600"/>
                </a:spcAft>
              </a:pPr>
              <a:br>
                <a:rPr lang="en-US" sz="1050" b="1" dirty="0">
                  <a:solidFill>
                    <a:schemeClr val="tx1">
                      <a:lumMod val="75000"/>
                      <a:lumOff val="25000"/>
                    </a:schemeClr>
                  </a:solidFill>
                </a:rPr>
              </a:br>
              <a:br>
                <a:rPr lang="en-US" sz="1050" b="1" dirty="0">
                  <a:solidFill>
                    <a:schemeClr val="tx1">
                      <a:lumMod val="75000"/>
                      <a:lumOff val="25000"/>
                    </a:schemeClr>
                  </a:solidFill>
                </a:rPr>
              </a:br>
              <a:endParaRPr lang="en-US" dirty="0"/>
            </a:p>
          </p:txBody>
        </p:sp>
        <p:sp>
          <p:nvSpPr>
            <p:cNvPr id="120" name="done">
              <a:extLst>
                <a:ext uri="{FF2B5EF4-FFF2-40B4-BE49-F238E27FC236}">
                  <a16:creationId xmlns:a16="http://schemas.microsoft.com/office/drawing/2014/main" id="{0FE37A05-0CFC-8A40-B331-CB52A6B96BB2}"/>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78" name="2000 Gold Box 2">
            <a:extLst>
              <a:ext uri="{FF2B5EF4-FFF2-40B4-BE49-F238E27FC236}">
                <a16:creationId xmlns:a16="http://schemas.microsoft.com/office/drawing/2014/main" id="{C0FB2059-0FDE-8A42-9D6E-1CA72B2A1F08}"/>
              </a:ext>
            </a:extLst>
          </p:cNvPr>
          <p:cNvGrpSpPr/>
          <p:nvPr/>
        </p:nvGrpSpPr>
        <p:grpSpPr>
          <a:xfrm>
            <a:off x="8365064" y="1075267"/>
            <a:ext cx="3386667" cy="4222045"/>
            <a:chOff x="8365064" y="1075267"/>
            <a:chExt cx="3386667" cy="4222045"/>
          </a:xfrm>
        </p:grpSpPr>
        <p:sp>
          <p:nvSpPr>
            <p:cNvPr id="179" name="1985 Orange Box">
              <a:extLst>
                <a:ext uri="{FF2B5EF4-FFF2-40B4-BE49-F238E27FC236}">
                  <a16:creationId xmlns:a16="http://schemas.microsoft.com/office/drawing/2014/main" id="{EF5EFA18-1265-EC40-9DA7-DEAE8A2F307E}"/>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Membership reflects consolidation and overall employment trends in sector.</a:t>
              </a:r>
            </a:p>
            <a:p>
              <a:pPr>
                <a:spcAft>
                  <a:spcPts val="600"/>
                </a:spcAft>
              </a:pPr>
              <a:r>
                <a:rPr lang="en-US" sz="1050" b="1" dirty="0">
                  <a:solidFill>
                    <a:schemeClr val="tx1">
                      <a:lumMod val="75000"/>
                      <a:lumOff val="25000"/>
                    </a:schemeClr>
                  </a:solidFill>
                </a:rPr>
                <a:t>Source: </a:t>
              </a:r>
              <a:br>
                <a:rPr lang="en-US" sz="1050" b="1" dirty="0">
                  <a:solidFill>
                    <a:schemeClr val="tx1">
                      <a:lumMod val="75000"/>
                      <a:lumOff val="25000"/>
                    </a:schemeClr>
                  </a:solidFill>
                </a:rPr>
              </a:br>
              <a:br>
                <a:rPr lang="en-US" sz="1050" b="1" dirty="0">
                  <a:solidFill>
                    <a:schemeClr val="tx1">
                      <a:lumMod val="75000"/>
                      <a:lumOff val="25000"/>
                    </a:schemeClr>
                  </a:solidFill>
                </a:rPr>
              </a:br>
              <a:r>
                <a:rPr lang="en-US" sz="1050" dirty="0">
                  <a:solidFill>
                    <a:schemeClr val="tx1">
                      <a:lumMod val="75000"/>
                      <a:lumOff val="25000"/>
                    </a:schemeClr>
                  </a:solidFill>
                  <a:hlinkClick r:id="rId6"/>
                </a:rPr>
                <a:t>https://pubs.acs.org/doi/pdf/10.1021/jf0115286</a:t>
              </a:r>
              <a:r>
                <a:rPr lang="en-US" sz="1050" dirty="0">
                  <a:solidFill>
                    <a:schemeClr val="tx1">
                      <a:lumMod val="75000"/>
                      <a:lumOff val="25000"/>
                    </a:schemeClr>
                  </a:solidFill>
                </a:rPr>
                <a:t> </a:t>
              </a:r>
            </a:p>
            <a:p>
              <a:pPr>
                <a:spcAft>
                  <a:spcPts val="600"/>
                </a:spcAft>
              </a:pPr>
              <a:r>
                <a:rPr lang="en-US" sz="1050" dirty="0">
                  <a:solidFill>
                    <a:schemeClr val="tx1">
                      <a:lumMod val="75000"/>
                      <a:lumOff val="25000"/>
                    </a:schemeClr>
                  </a:solidFill>
                </a:rPr>
                <a:t>and reference  of later posted Picograms</a:t>
              </a:r>
              <a:br>
                <a:rPr lang="en-US" sz="1050" b="1" dirty="0">
                  <a:solidFill>
                    <a:schemeClr val="tx1">
                      <a:lumMod val="75000"/>
                      <a:lumOff val="25000"/>
                    </a:schemeClr>
                  </a:solidFill>
                </a:rPr>
              </a:br>
              <a:endParaRPr lang="en-US" dirty="0"/>
            </a:p>
          </p:txBody>
        </p:sp>
        <p:sp>
          <p:nvSpPr>
            <p:cNvPr id="180" name="done">
              <a:extLst>
                <a:ext uri="{FF2B5EF4-FFF2-40B4-BE49-F238E27FC236}">
                  <a16:creationId xmlns:a16="http://schemas.microsoft.com/office/drawing/2014/main" id="{1927351F-C6DC-5D46-92A7-7DFF016490B1}"/>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71" name="2001 Gold Box">
            <a:extLst>
              <a:ext uri="{FF2B5EF4-FFF2-40B4-BE49-F238E27FC236}">
                <a16:creationId xmlns:a16="http://schemas.microsoft.com/office/drawing/2014/main" id="{A39A5996-4911-C646-B8B6-E6FC066EEAB8}"/>
              </a:ext>
            </a:extLst>
          </p:cNvPr>
          <p:cNvGrpSpPr/>
          <p:nvPr/>
        </p:nvGrpSpPr>
        <p:grpSpPr>
          <a:xfrm>
            <a:off x="8365064" y="1075267"/>
            <a:ext cx="3386667" cy="4222045"/>
            <a:chOff x="8365064" y="1075267"/>
            <a:chExt cx="3386667" cy="4222045"/>
          </a:xfrm>
        </p:grpSpPr>
        <p:sp>
          <p:nvSpPr>
            <p:cNvPr id="72" name="1985 Orange Box">
              <a:extLst>
                <a:ext uri="{FF2B5EF4-FFF2-40B4-BE49-F238E27FC236}">
                  <a16:creationId xmlns:a16="http://schemas.microsoft.com/office/drawing/2014/main" id="{E3E31657-E226-EC4B-A5E2-D8ED10738EF2}"/>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Majority are ACS Symposium Series.</a:t>
              </a:r>
            </a:p>
            <a:p>
              <a:r>
                <a:rPr lang="en-US" sz="1050" b="1" dirty="0">
                  <a:solidFill>
                    <a:schemeClr val="tx1">
                      <a:lumMod val="75000"/>
                      <a:lumOff val="25000"/>
                    </a:schemeClr>
                  </a:solidFill>
                </a:rPr>
                <a:t>Source: </a:t>
              </a:r>
            </a:p>
            <a:p>
              <a:r>
                <a:rPr lang="en-US" sz="1050" dirty="0">
                  <a:solidFill>
                    <a:schemeClr val="tx1">
                      <a:lumMod val="75000"/>
                      <a:lumOff val="25000"/>
                    </a:schemeClr>
                  </a:solidFill>
                  <a:hlinkClick r:id="rId6"/>
                </a:rPr>
                <a:t>https://pubs.acs.org/doi/pdf/10.1021/jf0115286</a:t>
              </a:r>
              <a:endParaRPr lang="en-US" sz="1050" dirty="0">
                <a:solidFill>
                  <a:schemeClr val="tx1">
                    <a:lumMod val="75000"/>
                    <a:lumOff val="25000"/>
                  </a:schemeClr>
                </a:solidFill>
              </a:endParaRPr>
            </a:p>
            <a:p>
              <a:endParaRPr lang="en-US" sz="1050" dirty="0">
                <a:solidFill>
                  <a:schemeClr val="tx1">
                    <a:lumMod val="75000"/>
                    <a:lumOff val="25000"/>
                  </a:schemeClr>
                </a:solidFill>
              </a:endParaRPr>
            </a:p>
          </p:txBody>
        </p:sp>
        <p:sp>
          <p:nvSpPr>
            <p:cNvPr id="73" name="done">
              <a:extLst>
                <a:ext uri="{FF2B5EF4-FFF2-40B4-BE49-F238E27FC236}">
                  <a16:creationId xmlns:a16="http://schemas.microsoft.com/office/drawing/2014/main" id="{2824EE34-D660-2349-9B77-455128BFB201}"/>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39" name="2001 Teal Box">
            <a:extLst>
              <a:ext uri="{FF2B5EF4-FFF2-40B4-BE49-F238E27FC236}">
                <a16:creationId xmlns:a16="http://schemas.microsoft.com/office/drawing/2014/main" id="{434D9305-CB9F-0E41-8A52-82AE33E3A525}"/>
              </a:ext>
            </a:extLst>
          </p:cNvPr>
          <p:cNvGrpSpPr/>
          <p:nvPr/>
        </p:nvGrpSpPr>
        <p:grpSpPr>
          <a:xfrm>
            <a:off x="8365064" y="1075267"/>
            <a:ext cx="3386667" cy="4222045"/>
            <a:chOff x="8365064" y="1075267"/>
            <a:chExt cx="3386667" cy="4222045"/>
          </a:xfrm>
        </p:grpSpPr>
        <p:sp>
          <p:nvSpPr>
            <p:cNvPr id="140" name="1985 Orange Box">
              <a:extLst>
                <a:ext uri="{FF2B5EF4-FFF2-40B4-BE49-F238E27FC236}">
                  <a16:creationId xmlns:a16="http://schemas.microsoft.com/office/drawing/2014/main" id="{4D516FB2-57A1-304D-8936-5A78DFA202E0}"/>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100" dirty="0">
                  <a:solidFill>
                    <a:schemeClr val="tx1">
                      <a:lumMod val="75000"/>
                      <a:lumOff val="25000"/>
                    </a:schemeClr>
                  </a:solidFill>
                </a:rPr>
                <a:t>The </a:t>
              </a:r>
              <a:r>
                <a:rPr lang="en-US" sz="1100" dirty="0" err="1">
                  <a:solidFill>
                    <a:schemeClr val="tx1">
                      <a:lumMod val="75000"/>
                      <a:lumOff val="25000"/>
                    </a:schemeClr>
                  </a:solidFill>
                </a:rPr>
                <a:t>QuEChERS</a:t>
              </a:r>
              <a:r>
                <a:rPr lang="en-US" sz="1100" dirty="0">
                  <a:solidFill>
                    <a:schemeClr val="tx1">
                      <a:lumMod val="75000"/>
                      <a:lumOff val="25000"/>
                    </a:schemeClr>
                  </a:solidFill>
                </a:rPr>
                <a:t>-method  (Quick, Easy, Cheap, Effective, Rugged and Safe )  was developed to streamline extraction and detection processes for multi-residues of pesticides and veterinary drugs in complex matrices.  Work was performed by numerous collaborators but  M. </a:t>
              </a:r>
              <a:r>
                <a:rPr lang="en-US" sz="1100" dirty="0" err="1">
                  <a:solidFill>
                    <a:schemeClr val="tx1">
                      <a:lumMod val="75000"/>
                      <a:lumOff val="25000"/>
                    </a:schemeClr>
                  </a:solidFill>
                </a:rPr>
                <a:t>Anastassiades</a:t>
              </a:r>
              <a:r>
                <a:rPr lang="en-US" sz="1100" dirty="0">
                  <a:solidFill>
                    <a:schemeClr val="tx1">
                      <a:lumMod val="75000"/>
                      <a:lumOff val="25000"/>
                    </a:schemeClr>
                  </a:solidFill>
                </a:rPr>
                <a:t> developed the basis in 2001 and 2002 during </a:t>
              </a:r>
              <a:br>
                <a:rPr lang="en-US" sz="1100" dirty="0">
                  <a:solidFill>
                    <a:schemeClr val="tx1">
                      <a:lumMod val="75000"/>
                      <a:lumOff val="25000"/>
                    </a:schemeClr>
                  </a:solidFill>
                </a:rPr>
              </a:br>
              <a:r>
                <a:rPr lang="en-US" sz="1100" dirty="0">
                  <a:solidFill>
                    <a:schemeClr val="tx1">
                      <a:lumMod val="75000"/>
                      <a:lumOff val="25000"/>
                    </a:schemeClr>
                  </a:solidFill>
                </a:rPr>
                <a:t>his post-doc visit at the USDA/ARS-ERRC in the research group of Steven </a:t>
              </a:r>
              <a:r>
                <a:rPr lang="en-US" sz="1100" dirty="0" err="1">
                  <a:solidFill>
                    <a:schemeClr val="tx1">
                      <a:lumMod val="75000"/>
                      <a:lumOff val="25000"/>
                    </a:schemeClr>
                  </a:solidFill>
                </a:rPr>
                <a:t>Lehotay</a:t>
              </a:r>
              <a:r>
                <a:rPr lang="en-US" sz="1100" dirty="0">
                  <a:solidFill>
                    <a:schemeClr val="tx1">
                      <a:lumMod val="75000"/>
                      <a:lumOff val="25000"/>
                    </a:schemeClr>
                  </a:solidFill>
                </a:rPr>
                <a:t>.</a:t>
              </a:r>
            </a:p>
            <a:p>
              <a:pPr>
                <a:spcAft>
                  <a:spcPts val="600"/>
                </a:spcAft>
              </a:pPr>
              <a:r>
                <a:rPr lang="en-US" sz="1100" dirty="0">
                  <a:solidFill>
                    <a:schemeClr val="tx1">
                      <a:lumMod val="75000"/>
                      <a:lumOff val="25000"/>
                    </a:schemeClr>
                  </a:solidFill>
                </a:rPr>
                <a:t>The new method for the analysis of pesticide residues in plant material was first presented at the EPRW 2002 in Rome.  The detailed method was first published in 2003 (M. </a:t>
              </a:r>
              <a:r>
                <a:rPr lang="en-US" sz="1100" dirty="0" err="1">
                  <a:solidFill>
                    <a:schemeClr val="tx1">
                      <a:lumMod val="75000"/>
                      <a:lumOff val="25000"/>
                    </a:schemeClr>
                  </a:solidFill>
                </a:rPr>
                <a:t>Anastassiades</a:t>
              </a:r>
              <a:r>
                <a:rPr lang="en-US" sz="1100" dirty="0">
                  <a:solidFill>
                    <a:schemeClr val="tx1">
                      <a:lumMod val="75000"/>
                      <a:lumOff val="25000"/>
                    </a:schemeClr>
                  </a:solidFill>
                </a:rPr>
                <a:t>, </a:t>
              </a:r>
              <a:br>
                <a:rPr lang="en-US" sz="1100" dirty="0">
                  <a:solidFill>
                    <a:schemeClr val="tx1">
                      <a:lumMod val="75000"/>
                      <a:lumOff val="25000"/>
                    </a:schemeClr>
                  </a:solidFill>
                </a:rPr>
              </a:br>
              <a:r>
                <a:rPr lang="en-US" sz="1100" dirty="0">
                  <a:solidFill>
                    <a:schemeClr val="tx1">
                      <a:lumMod val="75000"/>
                      <a:lumOff val="25000"/>
                    </a:schemeClr>
                  </a:solidFill>
                </a:rPr>
                <a:t>S. J. </a:t>
              </a:r>
              <a:r>
                <a:rPr lang="en-US" sz="1100" dirty="0" err="1">
                  <a:solidFill>
                    <a:schemeClr val="tx1">
                      <a:lumMod val="75000"/>
                      <a:lumOff val="25000"/>
                    </a:schemeClr>
                  </a:solidFill>
                </a:rPr>
                <a:t>Lehotay</a:t>
              </a:r>
              <a:r>
                <a:rPr lang="en-US" sz="1100" dirty="0">
                  <a:solidFill>
                    <a:schemeClr val="tx1">
                      <a:lumMod val="75000"/>
                      <a:lumOff val="25000"/>
                    </a:schemeClr>
                  </a:solidFill>
                </a:rPr>
                <a:t>, D. </a:t>
              </a:r>
              <a:r>
                <a:rPr lang="en-US" sz="1100" dirty="0" err="1">
                  <a:solidFill>
                    <a:schemeClr val="tx1">
                      <a:lumMod val="75000"/>
                      <a:lumOff val="25000"/>
                    </a:schemeClr>
                  </a:solidFill>
                </a:rPr>
                <a:t>Stajnbaher</a:t>
              </a:r>
              <a:r>
                <a:rPr lang="en-US" sz="1100" dirty="0">
                  <a:solidFill>
                    <a:schemeClr val="tx1">
                      <a:lumMod val="75000"/>
                      <a:lumOff val="25000"/>
                    </a:schemeClr>
                  </a:solidFill>
                </a:rPr>
                <a:t>, F.J. Schenck</a:t>
              </a:r>
              <a:r>
                <a:rPr lang="en-US" sz="1100" i="1" dirty="0">
                  <a:solidFill>
                    <a:schemeClr val="tx1">
                      <a:lumMod val="75000"/>
                      <a:lumOff val="25000"/>
                    </a:schemeClr>
                  </a:solidFill>
                </a:rPr>
                <a:t>, </a:t>
              </a:r>
              <a:br>
                <a:rPr lang="en-US" sz="1100" i="1" dirty="0">
                  <a:solidFill>
                    <a:schemeClr val="tx1">
                      <a:lumMod val="75000"/>
                      <a:lumOff val="25000"/>
                    </a:schemeClr>
                  </a:solidFill>
                </a:rPr>
              </a:br>
              <a:r>
                <a:rPr lang="en-US" sz="1100" i="1" dirty="0">
                  <a:solidFill>
                    <a:schemeClr val="tx1">
                      <a:lumMod val="75000"/>
                      <a:lumOff val="25000"/>
                    </a:schemeClr>
                  </a:solidFill>
                </a:rPr>
                <a:t>JAOAC Int </a:t>
              </a:r>
              <a:r>
                <a:rPr lang="en-US" sz="1100" dirty="0">
                  <a:solidFill>
                    <a:schemeClr val="tx1">
                      <a:lumMod val="75000"/>
                      <a:lumOff val="25000"/>
                    </a:schemeClr>
                  </a:solidFill>
                </a:rPr>
                <a:t>86(2) 412-31.</a:t>
              </a:r>
            </a:p>
            <a:p>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7"/>
                </a:rPr>
                <a:t>https://www.quechers.com</a:t>
              </a:r>
              <a:endParaRPr lang="en-US" sz="1050" dirty="0">
                <a:solidFill>
                  <a:schemeClr val="tx1">
                    <a:lumMod val="75000"/>
                    <a:lumOff val="25000"/>
                  </a:schemeClr>
                </a:solidFill>
              </a:endParaRPr>
            </a:p>
            <a:p>
              <a:endParaRPr lang="en-US" sz="1050" dirty="0">
                <a:solidFill>
                  <a:schemeClr val="tx1">
                    <a:lumMod val="75000"/>
                    <a:lumOff val="25000"/>
                  </a:schemeClr>
                </a:solidFill>
              </a:endParaRPr>
            </a:p>
          </p:txBody>
        </p:sp>
        <p:sp>
          <p:nvSpPr>
            <p:cNvPr id="141" name="done">
              <a:extLst>
                <a:ext uri="{FF2B5EF4-FFF2-40B4-BE49-F238E27FC236}">
                  <a16:creationId xmlns:a16="http://schemas.microsoft.com/office/drawing/2014/main" id="{A5C932B1-80AE-3A46-807E-E3050CD31A1E}"/>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74" name="2002 Green Box">
            <a:extLst>
              <a:ext uri="{FF2B5EF4-FFF2-40B4-BE49-F238E27FC236}">
                <a16:creationId xmlns:a16="http://schemas.microsoft.com/office/drawing/2014/main" id="{7FF3B387-E99C-F54C-B367-E8B3B140AEB3}"/>
              </a:ext>
            </a:extLst>
          </p:cNvPr>
          <p:cNvGrpSpPr/>
          <p:nvPr/>
        </p:nvGrpSpPr>
        <p:grpSpPr>
          <a:xfrm>
            <a:off x="8365064" y="1075267"/>
            <a:ext cx="3386667" cy="4222045"/>
            <a:chOff x="8365064" y="1075267"/>
            <a:chExt cx="3386667" cy="4222045"/>
          </a:xfrm>
        </p:grpSpPr>
        <p:sp>
          <p:nvSpPr>
            <p:cNvPr id="75" name="1985 Orange Box">
              <a:extLst>
                <a:ext uri="{FF2B5EF4-FFF2-40B4-BE49-F238E27FC236}">
                  <a16:creationId xmlns:a16="http://schemas.microsoft.com/office/drawing/2014/main" id="{C298AB40-4995-354D-9968-3679D8589F30}"/>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Prior names were NACA (National Agricultural Chemicals Association) and AIFA (Agricultural Insecticide and Fungicide Association) first formed in 1933. Through four name changes, the association has never varied from its mission of advocacy of and for the crop protection industry.</a:t>
              </a:r>
            </a:p>
            <a:p>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8"/>
                </a:rPr>
                <a:t>https://www.croplife.com/management/75-years-of-advocacy/</a:t>
              </a:r>
              <a:endParaRPr lang="en-US" sz="1050" dirty="0">
                <a:solidFill>
                  <a:schemeClr val="tx1">
                    <a:lumMod val="75000"/>
                    <a:lumOff val="25000"/>
                  </a:schemeClr>
                </a:solidFill>
              </a:endParaRPr>
            </a:p>
            <a:p>
              <a:endParaRPr lang="en-US" sz="1050" dirty="0">
                <a:solidFill>
                  <a:schemeClr val="tx1">
                    <a:lumMod val="75000"/>
                    <a:lumOff val="25000"/>
                  </a:schemeClr>
                </a:solidFill>
              </a:endParaRPr>
            </a:p>
          </p:txBody>
        </p:sp>
        <p:sp>
          <p:nvSpPr>
            <p:cNvPr id="76" name="done">
              <a:extLst>
                <a:ext uri="{FF2B5EF4-FFF2-40B4-BE49-F238E27FC236}">
                  <a16:creationId xmlns:a16="http://schemas.microsoft.com/office/drawing/2014/main" id="{08772E97-ACAF-114B-9CEA-4D03F8416DD4}"/>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46" name="2002 Teal Box">
            <a:extLst>
              <a:ext uri="{FF2B5EF4-FFF2-40B4-BE49-F238E27FC236}">
                <a16:creationId xmlns:a16="http://schemas.microsoft.com/office/drawing/2014/main" id="{4BD16E34-32BF-CD4D-ACFB-717C99CDEAB6}"/>
              </a:ext>
            </a:extLst>
          </p:cNvPr>
          <p:cNvGrpSpPr/>
          <p:nvPr/>
        </p:nvGrpSpPr>
        <p:grpSpPr>
          <a:xfrm>
            <a:off x="8365064" y="1075267"/>
            <a:ext cx="3386667" cy="4222045"/>
            <a:chOff x="8365064" y="1075267"/>
            <a:chExt cx="3386667" cy="4222045"/>
          </a:xfrm>
        </p:grpSpPr>
        <p:sp>
          <p:nvSpPr>
            <p:cNvPr id="147" name="1985 Orange Box">
              <a:extLst>
                <a:ext uri="{FF2B5EF4-FFF2-40B4-BE49-F238E27FC236}">
                  <a16:creationId xmlns:a16="http://schemas.microsoft.com/office/drawing/2014/main" id="{5941EF69-38C7-BE40-8994-38079B3D6F41}"/>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The award is in recognition of her pioneering work in the area of gene transfer into plants.</a:t>
              </a:r>
            </a:p>
            <a:p>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9"/>
                </a:rPr>
                <a:t>https://pubs.rsc.org/en/content/articlehtml/2002/po/b205176c</a:t>
              </a:r>
              <a:endParaRPr lang="en-US" sz="1050" dirty="0">
                <a:solidFill>
                  <a:schemeClr val="tx1">
                    <a:lumMod val="75000"/>
                    <a:lumOff val="25000"/>
                  </a:schemeClr>
                </a:solidFill>
              </a:endParaRPr>
            </a:p>
            <a:p>
              <a:endParaRPr lang="en-US" sz="1050" dirty="0">
                <a:solidFill>
                  <a:schemeClr val="tx1">
                    <a:lumMod val="75000"/>
                    <a:lumOff val="25000"/>
                  </a:schemeClr>
                </a:solidFill>
              </a:endParaRPr>
            </a:p>
          </p:txBody>
        </p:sp>
        <p:sp>
          <p:nvSpPr>
            <p:cNvPr id="148" name="done">
              <a:extLst>
                <a:ext uri="{FF2B5EF4-FFF2-40B4-BE49-F238E27FC236}">
                  <a16:creationId xmlns:a16="http://schemas.microsoft.com/office/drawing/2014/main" id="{A9EACE58-9AA6-FF4D-858A-32C310141699}"/>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75" name="2002 Blue Box">
            <a:extLst>
              <a:ext uri="{FF2B5EF4-FFF2-40B4-BE49-F238E27FC236}">
                <a16:creationId xmlns:a16="http://schemas.microsoft.com/office/drawing/2014/main" id="{E3081249-C328-2043-A4DE-CEDCFB9CE10D}"/>
              </a:ext>
            </a:extLst>
          </p:cNvPr>
          <p:cNvGrpSpPr/>
          <p:nvPr/>
        </p:nvGrpSpPr>
        <p:grpSpPr>
          <a:xfrm>
            <a:off x="8365064" y="1075267"/>
            <a:ext cx="3386667" cy="4222045"/>
            <a:chOff x="8365064" y="1075267"/>
            <a:chExt cx="3386667" cy="4222045"/>
          </a:xfrm>
        </p:grpSpPr>
        <p:sp>
          <p:nvSpPr>
            <p:cNvPr id="176" name="1985 Orange Box">
              <a:extLst>
                <a:ext uri="{FF2B5EF4-FFF2-40B4-BE49-F238E27FC236}">
                  <a16:creationId xmlns:a16="http://schemas.microsoft.com/office/drawing/2014/main" id="{CA32AF6E-64D0-F344-89A1-59462EEB74F5}"/>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After being registered by US EPA in 1997 for insecticidal use, </a:t>
              </a:r>
              <a:r>
                <a:rPr lang="en-US" sz="1400" dirty="0" err="1">
                  <a:solidFill>
                    <a:schemeClr val="tx1">
                      <a:lumMod val="75000"/>
                      <a:lumOff val="25000"/>
                    </a:schemeClr>
                  </a:solidFill>
                </a:rPr>
                <a:t>spinosad</a:t>
              </a:r>
              <a:r>
                <a:rPr lang="en-US" sz="1400" dirty="0">
                  <a:solidFill>
                    <a:schemeClr val="tx1">
                      <a:lumMod val="75000"/>
                      <a:lumOff val="25000"/>
                    </a:schemeClr>
                  </a:solidFill>
                </a:rPr>
                <a:t> </a:t>
              </a:r>
              <a:br>
                <a:rPr lang="en-US" sz="1400" dirty="0">
                  <a:solidFill>
                    <a:schemeClr val="tx1">
                      <a:lumMod val="75000"/>
                      <a:lumOff val="25000"/>
                    </a:schemeClr>
                  </a:solidFill>
                </a:rPr>
              </a:br>
              <a:r>
                <a:rPr lang="en-US" sz="1400" dirty="0">
                  <a:solidFill>
                    <a:schemeClr val="tx1">
                      <a:lumMod val="75000"/>
                      <a:lumOff val="25000"/>
                    </a:schemeClr>
                  </a:solidFill>
                </a:rPr>
                <a:t>was approved by the USDA National Organic Program in 1992 for use in certified organic agriculture. This paved the way for </a:t>
              </a:r>
              <a:r>
                <a:rPr lang="en-US" sz="1400" dirty="0" err="1">
                  <a:solidFill>
                    <a:schemeClr val="tx1">
                      <a:lumMod val="75000"/>
                      <a:lumOff val="25000"/>
                    </a:schemeClr>
                  </a:solidFill>
                </a:rPr>
                <a:t>spinosad</a:t>
              </a:r>
              <a:r>
                <a:rPr lang="en-US" sz="1400" dirty="0">
                  <a:solidFill>
                    <a:schemeClr val="tx1">
                      <a:lumMod val="75000"/>
                      <a:lumOff val="25000"/>
                    </a:schemeClr>
                  </a:solidFill>
                </a:rPr>
                <a:t> to </a:t>
              </a:r>
              <a:br>
                <a:rPr lang="en-US" sz="1400" dirty="0">
                  <a:solidFill>
                    <a:schemeClr val="tx1">
                      <a:lumMod val="75000"/>
                      <a:lumOff val="25000"/>
                    </a:schemeClr>
                  </a:solidFill>
                </a:rPr>
              </a:br>
              <a:r>
                <a:rPr lang="en-US" sz="1400" dirty="0">
                  <a:solidFill>
                    <a:schemeClr val="tx1">
                      <a:lumMod val="75000"/>
                      <a:lumOff val="25000"/>
                    </a:schemeClr>
                  </a:solidFill>
                </a:rPr>
                <a:t>become one of the most widely </a:t>
              </a:r>
              <a:br>
                <a:rPr lang="en-US" sz="1400" dirty="0">
                  <a:solidFill>
                    <a:schemeClr val="tx1">
                      <a:lumMod val="75000"/>
                      <a:lumOff val="25000"/>
                    </a:schemeClr>
                  </a:solidFill>
                </a:rPr>
              </a:br>
              <a:r>
                <a:rPr lang="en-US" sz="1400" dirty="0">
                  <a:solidFill>
                    <a:schemeClr val="tx1">
                      <a:lumMod val="75000"/>
                      <a:lumOff val="25000"/>
                    </a:schemeClr>
                  </a:solidFill>
                </a:rPr>
                <a:t>used insecticides by organic farmers and home gardeners.</a:t>
              </a:r>
            </a:p>
            <a:p>
              <a:r>
                <a:rPr lang="en-US" sz="1050" b="1" dirty="0">
                  <a:solidFill>
                    <a:schemeClr val="tx1">
                      <a:lumMod val="75000"/>
                      <a:lumOff val="25000"/>
                    </a:schemeClr>
                  </a:solidFill>
                </a:rPr>
                <a:t>Source: </a:t>
              </a:r>
              <a:endParaRPr lang="en-US" sz="1050" dirty="0">
                <a:solidFill>
                  <a:schemeClr val="tx1">
                    <a:lumMod val="75000"/>
                    <a:lumOff val="25000"/>
                  </a:schemeClr>
                </a:solidFill>
              </a:endParaRPr>
            </a:p>
            <a:p>
              <a:r>
                <a:rPr lang="en-US" sz="1050" dirty="0">
                  <a:solidFill>
                    <a:schemeClr val="tx1">
                      <a:lumMod val="75000"/>
                      <a:lumOff val="25000"/>
                    </a:schemeClr>
                  </a:solidFill>
                  <a:hlinkClick r:id="rId10"/>
                </a:rPr>
                <a:t>https://pubs.acs.org/isbn/9780841238817</a:t>
              </a:r>
              <a:r>
                <a:rPr lang="en-US" sz="1050" dirty="0">
                  <a:solidFill>
                    <a:schemeClr val="tx1">
                      <a:lumMod val="75000"/>
                      <a:lumOff val="25000"/>
                    </a:schemeClr>
                  </a:solidFill>
                </a:rPr>
                <a:t> </a:t>
              </a:r>
            </a:p>
            <a:p>
              <a:endParaRPr lang="en-US" sz="1050" dirty="0">
                <a:solidFill>
                  <a:schemeClr val="tx1">
                    <a:lumMod val="75000"/>
                    <a:lumOff val="25000"/>
                  </a:schemeClr>
                </a:solidFill>
              </a:endParaRPr>
            </a:p>
          </p:txBody>
        </p:sp>
        <p:sp>
          <p:nvSpPr>
            <p:cNvPr id="177" name="done">
              <a:extLst>
                <a:ext uri="{FF2B5EF4-FFF2-40B4-BE49-F238E27FC236}">
                  <a16:creationId xmlns:a16="http://schemas.microsoft.com/office/drawing/2014/main" id="{479011F1-4EA6-134A-83DC-5780D97B9E60}"/>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29" name="2003 Orange Box">
            <a:extLst>
              <a:ext uri="{FF2B5EF4-FFF2-40B4-BE49-F238E27FC236}">
                <a16:creationId xmlns:a16="http://schemas.microsoft.com/office/drawing/2014/main" id="{98524386-1558-B247-82F5-7A297380CE99}"/>
              </a:ext>
            </a:extLst>
          </p:cNvPr>
          <p:cNvGrpSpPr/>
          <p:nvPr/>
        </p:nvGrpSpPr>
        <p:grpSpPr>
          <a:xfrm>
            <a:off x="8365064" y="1075267"/>
            <a:ext cx="3386667" cy="4222045"/>
            <a:chOff x="8365064" y="1075267"/>
            <a:chExt cx="3386667" cy="4222045"/>
          </a:xfrm>
        </p:grpSpPr>
        <p:sp>
          <p:nvSpPr>
            <p:cNvPr id="130" name="1985 Orange Box">
              <a:extLst>
                <a:ext uri="{FF2B5EF4-FFF2-40B4-BE49-F238E27FC236}">
                  <a16:creationId xmlns:a16="http://schemas.microsoft.com/office/drawing/2014/main" id="{BFF50650-562D-C245-B893-7E13D6AD7176}"/>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200" dirty="0">
                  <a:solidFill>
                    <a:schemeClr val="tx1">
                      <a:lumMod val="75000"/>
                      <a:lumOff val="25000"/>
                    </a:schemeClr>
                  </a:solidFill>
                </a:rPr>
                <a:t>FQPA of 1996, directed EPA to move beyond single chemical assessments and to conduct cumulative assessments of chemical exposures occurring simultaneously. As of 2020, EPA has assessment and updated cumulative risk assessments for five groups of pesticides share a common mechanism of toxicity: organophosphates, n-methyl carbamates, Triazines, chloroacetanilides, </a:t>
              </a:r>
              <a:r>
                <a:rPr lang="en-US" sz="1200" dirty="0" err="1">
                  <a:solidFill>
                    <a:schemeClr val="tx1">
                      <a:lumMod val="75000"/>
                      <a:lumOff val="25000"/>
                    </a:schemeClr>
                  </a:solidFill>
                </a:rPr>
                <a:t>Pyrethrins</a:t>
              </a:r>
              <a:r>
                <a:rPr lang="en-US" sz="1200" dirty="0">
                  <a:solidFill>
                    <a:schemeClr val="tx1">
                      <a:lumMod val="75000"/>
                      <a:lumOff val="25000"/>
                    </a:schemeClr>
                  </a:solidFill>
                </a:rPr>
                <a:t>/Pyrethroids. EPA has examined and determines thiocarbamates and </a:t>
              </a:r>
              <a:r>
                <a:rPr lang="en-US" sz="1200" dirty="0" err="1">
                  <a:solidFill>
                    <a:schemeClr val="tx1">
                      <a:lumMod val="75000"/>
                      <a:lumOff val="25000"/>
                    </a:schemeClr>
                  </a:solidFill>
                </a:rPr>
                <a:t>dithiocarbamates</a:t>
              </a:r>
              <a:r>
                <a:rPr lang="en-US" sz="1200" dirty="0">
                  <a:solidFill>
                    <a:schemeClr val="tx1">
                      <a:lumMod val="75000"/>
                      <a:lumOff val="25000"/>
                    </a:schemeClr>
                  </a:solidFill>
                </a:rPr>
                <a:t> do not share a common mechanism of toxicity. .</a:t>
              </a:r>
            </a:p>
            <a:p>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11"/>
                </a:rPr>
                <a:t>https://www.epa.gov/sites/production/files/2014-11/documents/frmwrk_cum_risk_assmnt.pdf</a:t>
              </a:r>
              <a:endParaRPr lang="en-US" sz="1050" dirty="0">
                <a:solidFill>
                  <a:schemeClr val="tx1">
                    <a:lumMod val="75000"/>
                    <a:lumOff val="25000"/>
                  </a:schemeClr>
                </a:solidFill>
              </a:endParaRPr>
            </a:p>
            <a:p>
              <a:endParaRPr lang="en-US" sz="1050" dirty="0">
                <a:solidFill>
                  <a:schemeClr val="tx1">
                    <a:lumMod val="75000"/>
                    <a:lumOff val="25000"/>
                  </a:schemeClr>
                </a:solidFill>
              </a:endParaRPr>
            </a:p>
          </p:txBody>
        </p:sp>
        <p:sp>
          <p:nvSpPr>
            <p:cNvPr id="131" name="done">
              <a:extLst>
                <a:ext uri="{FF2B5EF4-FFF2-40B4-BE49-F238E27FC236}">
                  <a16:creationId xmlns:a16="http://schemas.microsoft.com/office/drawing/2014/main" id="{FFF9B382-9B7E-B247-BB6D-0350C0CB456D}"/>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53" name="2003 Teal Box">
            <a:extLst>
              <a:ext uri="{FF2B5EF4-FFF2-40B4-BE49-F238E27FC236}">
                <a16:creationId xmlns:a16="http://schemas.microsoft.com/office/drawing/2014/main" id="{9C266FC9-1248-794F-AB36-8FFF6B00DE8C}"/>
              </a:ext>
            </a:extLst>
          </p:cNvPr>
          <p:cNvGrpSpPr/>
          <p:nvPr/>
        </p:nvGrpSpPr>
        <p:grpSpPr>
          <a:xfrm>
            <a:off x="8365064" y="1075267"/>
            <a:ext cx="3386667" cy="4222045"/>
            <a:chOff x="8365064" y="1075267"/>
            <a:chExt cx="3386667" cy="4222045"/>
          </a:xfrm>
        </p:grpSpPr>
        <p:sp>
          <p:nvSpPr>
            <p:cNvPr id="154" name="1985 Orange Box">
              <a:extLst>
                <a:ext uri="{FF2B5EF4-FFF2-40B4-BE49-F238E27FC236}">
                  <a16:creationId xmlns:a16="http://schemas.microsoft.com/office/drawing/2014/main" id="{13B544CA-F281-F34A-8C8D-6FC17B6C9057}"/>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Syngenta introduces the world's first hybrid barley variety in the United Kingdom. The variety is named Colossus and is conventionally bred.</a:t>
              </a:r>
            </a:p>
            <a:p>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12"/>
                </a:rPr>
                <a:t>https://www.cabi.org/agbiotechnet/news/2886</a:t>
              </a:r>
              <a:endParaRPr lang="en-US" sz="1050" dirty="0">
                <a:solidFill>
                  <a:schemeClr val="tx1">
                    <a:lumMod val="75000"/>
                    <a:lumOff val="25000"/>
                  </a:schemeClr>
                </a:solidFill>
              </a:endParaRPr>
            </a:p>
            <a:p>
              <a:endParaRPr lang="en-US" sz="1050" dirty="0">
                <a:solidFill>
                  <a:schemeClr val="tx1">
                    <a:lumMod val="75000"/>
                    <a:lumOff val="25000"/>
                  </a:schemeClr>
                </a:solidFill>
              </a:endParaRPr>
            </a:p>
          </p:txBody>
        </p:sp>
        <p:sp>
          <p:nvSpPr>
            <p:cNvPr id="155" name="done">
              <a:extLst>
                <a:ext uri="{FF2B5EF4-FFF2-40B4-BE49-F238E27FC236}">
                  <a16:creationId xmlns:a16="http://schemas.microsoft.com/office/drawing/2014/main" id="{22087A37-183B-D748-8369-8771B2368E20}"/>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80" name="2004 Orange Box">
            <a:extLst>
              <a:ext uri="{FF2B5EF4-FFF2-40B4-BE49-F238E27FC236}">
                <a16:creationId xmlns:a16="http://schemas.microsoft.com/office/drawing/2014/main" id="{AA49D9E9-024A-AC44-BF81-7DAE5A4659D4}"/>
              </a:ext>
            </a:extLst>
          </p:cNvPr>
          <p:cNvGrpSpPr/>
          <p:nvPr/>
        </p:nvGrpSpPr>
        <p:grpSpPr>
          <a:xfrm>
            <a:off x="8365064" y="1075267"/>
            <a:ext cx="3386667" cy="4222045"/>
            <a:chOff x="8365064" y="1075267"/>
            <a:chExt cx="3386667" cy="4222045"/>
          </a:xfrm>
        </p:grpSpPr>
        <p:sp>
          <p:nvSpPr>
            <p:cNvPr id="81" name="1985 Orange Box">
              <a:extLst>
                <a:ext uri="{FF2B5EF4-FFF2-40B4-BE49-F238E27FC236}">
                  <a16:creationId xmlns:a16="http://schemas.microsoft.com/office/drawing/2014/main" id="{80690C08-B809-0845-A475-67F5531F4CAC}"/>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The act established pesticide registration service fees for </a:t>
              </a:r>
              <a:br>
                <a:rPr lang="en-US" sz="1400" dirty="0">
                  <a:solidFill>
                    <a:schemeClr val="tx1">
                      <a:lumMod val="75000"/>
                      <a:lumOff val="25000"/>
                    </a:schemeClr>
                  </a:solidFill>
                </a:rPr>
              </a:br>
              <a:r>
                <a:rPr lang="en-US" sz="1400" dirty="0">
                  <a:solidFill>
                    <a:schemeClr val="tx1">
                      <a:lumMod val="75000"/>
                      <a:lumOff val="25000"/>
                    </a:schemeClr>
                  </a:solidFill>
                </a:rPr>
                <a:t>registration actions.</a:t>
              </a:r>
            </a:p>
            <a:p>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13"/>
                </a:rPr>
                <a:t>https://www.epa.gov/pria-fees/pria-overview-and-history</a:t>
              </a:r>
              <a:endParaRPr lang="en-US" sz="1050" dirty="0">
                <a:solidFill>
                  <a:schemeClr val="tx1">
                    <a:lumMod val="75000"/>
                    <a:lumOff val="25000"/>
                  </a:schemeClr>
                </a:solidFill>
              </a:endParaRPr>
            </a:p>
            <a:p>
              <a:endParaRPr lang="en-US" sz="1050" dirty="0">
                <a:solidFill>
                  <a:schemeClr val="tx1">
                    <a:lumMod val="75000"/>
                    <a:lumOff val="25000"/>
                  </a:schemeClr>
                </a:solidFill>
              </a:endParaRPr>
            </a:p>
          </p:txBody>
        </p:sp>
        <p:sp>
          <p:nvSpPr>
            <p:cNvPr id="82" name="done">
              <a:extLst>
                <a:ext uri="{FF2B5EF4-FFF2-40B4-BE49-F238E27FC236}">
                  <a16:creationId xmlns:a16="http://schemas.microsoft.com/office/drawing/2014/main" id="{D58360B1-EA23-DE4F-9235-FF17A2FDF9BD}"/>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60" name="2004 Teal Box">
            <a:extLst>
              <a:ext uri="{FF2B5EF4-FFF2-40B4-BE49-F238E27FC236}">
                <a16:creationId xmlns:a16="http://schemas.microsoft.com/office/drawing/2014/main" id="{9F6DA16E-D3F1-C946-B2A1-A498BC2471DE}"/>
              </a:ext>
            </a:extLst>
          </p:cNvPr>
          <p:cNvGrpSpPr/>
          <p:nvPr/>
        </p:nvGrpSpPr>
        <p:grpSpPr>
          <a:xfrm>
            <a:off x="8365064" y="1075267"/>
            <a:ext cx="3386667" cy="4222045"/>
            <a:chOff x="8365064" y="1075267"/>
            <a:chExt cx="3386667" cy="4222045"/>
          </a:xfrm>
        </p:grpSpPr>
        <p:sp>
          <p:nvSpPr>
            <p:cNvPr id="161" name="1985 Orange Box">
              <a:extLst>
                <a:ext uri="{FF2B5EF4-FFF2-40B4-BE49-F238E27FC236}">
                  <a16:creationId xmlns:a16="http://schemas.microsoft.com/office/drawing/2014/main" id="{8D85EAC7-E769-5344-8C41-F8D2437A997B}"/>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Soybean rust is caused by two types of fungi, </a:t>
              </a:r>
              <a:r>
                <a:rPr lang="en-US" sz="1400" dirty="0" err="1">
                  <a:solidFill>
                    <a:schemeClr val="tx1">
                      <a:lumMod val="75000"/>
                      <a:lumOff val="25000"/>
                    </a:schemeClr>
                  </a:solidFill>
                </a:rPr>
                <a:t>Phakopsora</a:t>
              </a:r>
              <a:r>
                <a:rPr lang="en-US" sz="1400" dirty="0">
                  <a:solidFill>
                    <a:schemeClr val="tx1">
                      <a:lumMod val="75000"/>
                      <a:lumOff val="25000"/>
                    </a:schemeClr>
                  </a:solidFill>
                </a:rPr>
                <a:t> </a:t>
              </a:r>
              <a:r>
                <a:rPr lang="en-US" sz="1400" dirty="0" err="1">
                  <a:solidFill>
                    <a:schemeClr val="tx1">
                      <a:lumMod val="75000"/>
                      <a:lumOff val="25000"/>
                    </a:schemeClr>
                  </a:solidFill>
                </a:rPr>
                <a:t>pachyrhizi</a:t>
              </a:r>
              <a:r>
                <a:rPr lang="en-US" sz="1400" dirty="0">
                  <a:solidFill>
                    <a:schemeClr val="tx1">
                      <a:lumMod val="75000"/>
                      <a:lumOff val="25000"/>
                    </a:schemeClr>
                  </a:solidFill>
                </a:rPr>
                <a:t> and </a:t>
              </a:r>
              <a:r>
                <a:rPr lang="en-US" sz="1400" dirty="0" err="1">
                  <a:solidFill>
                    <a:schemeClr val="tx1">
                      <a:lumMod val="75000"/>
                      <a:lumOff val="25000"/>
                    </a:schemeClr>
                  </a:solidFill>
                </a:rPr>
                <a:t>Phakopsora</a:t>
              </a:r>
              <a:r>
                <a:rPr lang="en-US" sz="1400" dirty="0">
                  <a:solidFill>
                    <a:schemeClr val="tx1">
                      <a:lumMod val="75000"/>
                      <a:lumOff val="25000"/>
                    </a:schemeClr>
                  </a:solidFill>
                </a:rPr>
                <a:t> </a:t>
              </a:r>
              <a:r>
                <a:rPr lang="en-US" sz="1400" dirty="0" err="1">
                  <a:solidFill>
                    <a:schemeClr val="tx1">
                      <a:lumMod val="75000"/>
                      <a:lumOff val="25000"/>
                    </a:schemeClr>
                  </a:solidFill>
                </a:rPr>
                <a:t>meibomiae</a:t>
              </a:r>
              <a:r>
                <a:rPr lang="en-US" sz="1400" dirty="0">
                  <a:solidFill>
                    <a:schemeClr val="tx1">
                      <a:lumMod val="75000"/>
                      <a:lumOff val="25000"/>
                    </a:schemeClr>
                  </a:solidFill>
                </a:rPr>
                <a:t>. It affects several important commercial plants, however, most notable for soybeans, affecting yields up to 80%. P. </a:t>
              </a:r>
              <a:r>
                <a:rPr lang="en-US" sz="1400" dirty="0" err="1">
                  <a:solidFill>
                    <a:schemeClr val="tx1">
                      <a:lumMod val="75000"/>
                      <a:lumOff val="25000"/>
                    </a:schemeClr>
                  </a:solidFill>
                </a:rPr>
                <a:t>pachyrhizi</a:t>
              </a:r>
              <a:r>
                <a:rPr lang="en-US" sz="1400" dirty="0">
                  <a:solidFill>
                    <a:schemeClr val="tx1">
                      <a:lumMod val="75000"/>
                      <a:lumOff val="25000"/>
                    </a:schemeClr>
                  </a:solidFill>
                </a:rPr>
                <a:t> is thought to have been carried by wind to the U.S. from South America during the 2004 hurricane season.</a:t>
              </a:r>
            </a:p>
            <a:p>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14"/>
                </a:rPr>
                <a:t>https://www.invasivespeciesinfo.gov/profile/soybean-rust</a:t>
              </a:r>
              <a:r>
                <a:rPr lang="en-US" sz="1050" dirty="0">
                  <a:solidFill>
                    <a:schemeClr val="tx1">
                      <a:lumMod val="75000"/>
                      <a:lumOff val="25000"/>
                    </a:schemeClr>
                  </a:solidFill>
                </a:rPr>
                <a:t> </a:t>
              </a:r>
            </a:p>
            <a:p>
              <a:endParaRPr lang="en-US" sz="1050" dirty="0">
                <a:solidFill>
                  <a:schemeClr val="tx1">
                    <a:lumMod val="75000"/>
                    <a:lumOff val="25000"/>
                  </a:schemeClr>
                </a:solidFill>
              </a:endParaRPr>
            </a:p>
          </p:txBody>
        </p:sp>
        <p:sp>
          <p:nvSpPr>
            <p:cNvPr id="162" name="done">
              <a:extLst>
                <a:ext uri="{FF2B5EF4-FFF2-40B4-BE49-F238E27FC236}">
                  <a16:creationId xmlns:a16="http://schemas.microsoft.com/office/drawing/2014/main" id="{541762AD-E8CE-E840-9DAF-1E4AE66B14A6}"/>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67" name="2004 Teal Box 2">
            <a:extLst>
              <a:ext uri="{FF2B5EF4-FFF2-40B4-BE49-F238E27FC236}">
                <a16:creationId xmlns:a16="http://schemas.microsoft.com/office/drawing/2014/main" id="{DCF67569-D539-1346-B655-E7B873ACA8D8}"/>
              </a:ext>
            </a:extLst>
          </p:cNvPr>
          <p:cNvGrpSpPr/>
          <p:nvPr/>
        </p:nvGrpSpPr>
        <p:grpSpPr>
          <a:xfrm>
            <a:off x="8365064" y="1075267"/>
            <a:ext cx="3386667" cy="4222045"/>
            <a:chOff x="8365064" y="1075267"/>
            <a:chExt cx="3386667" cy="4222045"/>
          </a:xfrm>
        </p:grpSpPr>
        <p:sp>
          <p:nvSpPr>
            <p:cNvPr id="168" name="1985 Orange Box">
              <a:extLst>
                <a:ext uri="{FF2B5EF4-FFF2-40B4-BE49-F238E27FC236}">
                  <a16:creationId xmlns:a16="http://schemas.microsoft.com/office/drawing/2014/main" id="{597D103B-482D-974C-9D6C-D1DE292D7E78}"/>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100" dirty="0">
                  <a:solidFill>
                    <a:schemeClr val="tx1">
                      <a:lumMod val="75000"/>
                      <a:lumOff val="25000"/>
                    </a:schemeClr>
                  </a:solidFill>
                </a:rPr>
                <a:t>Chromatographic resolution gains have been made with smaller columns as well as reducing solvent volumes and run times. UHPLC columns (with sub 2 µm particles) are adopted when commercial equipment becomes available to support the higher pressures.  By 2007, core–shell silica particles (a combination of solid core and porous shell) have been increasingly used. Core–shell technology reportedly provides the same separation efficiency as the sub 2 µm particles columns while eliminating the disadvantages of high back pressure.  HPLC columns packed with either sub 2 µm particles or core–shell particles have been employed in a wide range of applications.</a:t>
              </a:r>
            </a:p>
            <a:p>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15"/>
                </a:rPr>
                <a:t>https://link.springer.com/article/10.1007/s10337-018-3670-6</a:t>
              </a:r>
              <a:r>
                <a:rPr lang="en-US" sz="1050" dirty="0">
                  <a:solidFill>
                    <a:schemeClr val="tx1">
                      <a:lumMod val="75000"/>
                      <a:lumOff val="25000"/>
                    </a:schemeClr>
                  </a:solidFill>
                </a:rPr>
                <a:t> </a:t>
              </a:r>
            </a:p>
          </p:txBody>
        </p:sp>
        <p:sp>
          <p:nvSpPr>
            <p:cNvPr id="169" name="done">
              <a:extLst>
                <a:ext uri="{FF2B5EF4-FFF2-40B4-BE49-F238E27FC236}">
                  <a16:creationId xmlns:a16="http://schemas.microsoft.com/office/drawing/2014/main" id="{7E57B6C9-C0FB-D748-9F1D-D2DBA4C0FDA6}"/>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32" name="2005 Orange Box">
            <a:extLst>
              <a:ext uri="{FF2B5EF4-FFF2-40B4-BE49-F238E27FC236}">
                <a16:creationId xmlns:a16="http://schemas.microsoft.com/office/drawing/2014/main" id="{AD2A27C6-6112-0041-98EA-8CE704003FA8}"/>
              </a:ext>
            </a:extLst>
          </p:cNvPr>
          <p:cNvGrpSpPr/>
          <p:nvPr/>
        </p:nvGrpSpPr>
        <p:grpSpPr>
          <a:xfrm>
            <a:off x="8365064" y="1075267"/>
            <a:ext cx="3386667" cy="4222045"/>
            <a:chOff x="8365064" y="1075267"/>
            <a:chExt cx="3386667" cy="4222045"/>
          </a:xfrm>
        </p:grpSpPr>
        <p:sp>
          <p:nvSpPr>
            <p:cNvPr id="133" name="1985 Orange Box">
              <a:extLst>
                <a:ext uri="{FF2B5EF4-FFF2-40B4-BE49-F238E27FC236}">
                  <a16:creationId xmlns:a16="http://schemas.microsoft.com/office/drawing/2014/main" id="{09EB2EA8-EAEB-C447-992D-27D7A243C759}"/>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Federal Register Notice describes </a:t>
              </a:r>
              <a:br>
                <a:rPr lang="en-US" sz="1400" dirty="0">
                  <a:solidFill>
                    <a:schemeClr val="tx1">
                      <a:lumMod val="75000"/>
                      <a:lumOff val="25000"/>
                    </a:schemeClr>
                  </a:solidFill>
                </a:rPr>
              </a:br>
              <a:r>
                <a:rPr lang="en-US" sz="1400" dirty="0">
                  <a:solidFill>
                    <a:schemeClr val="tx1">
                      <a:lumMod val="75000"/>
                      <a:lumOff val="25000"/>
                    </a:schemeClr>
                  </a:solidFill>
                </a:rPr>
                <a:t>EPA's chemical selection approach  </a:t>
              </a:r>
              <a:br>
                <a:rPr lang="en-US" sz="1400" dirty="0">
                  <a:solidFill>
                    <a:schemeClr val="tx1">
                      <a:lumMod val="75000"/>
                      <a:lumOff val="25000"/>
                    </a:schemeClr>
                  </a:solidFill>
                </a:rPr>
              </a:br>
              <a:r>
                <a:rPr lang="en-US" sz="1400" dirty="0">
                  <a:solidFill>
                    <a:schemeClr val="tx1">
                      <a:lumMod val="75000"/>
                      <a:lumOff val="25000"/>
                    </a:schemeClr>
                  </a:solidFill>
                </a:rPr>
                <a:t>for selecting 50 to 100 chemicals for initial endocrine disruptor screening under the Federal Food, Drug and Cosmetic Act.</a:t>
              </a:r>
            </a:p>
            <a:p>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16"/>
                </a:rPr>
                <a:t>https://www.epa.gov/endocrine-disruption/endocrine-disruptor-screening-program-timeline</a:t>
              </a:r>
              <a:r>
                <a:rPr lang="en-US" sz="1050" dirty="0">
                  <a:solidFill>
                    <a:schemeClr val="tx1">
                      <a:lumMod val="75000"/>
                      <a:lumOff val="25000"/>
                    </a:schemeClr>
                  </a:solidFill>
                </a:rPr>
                <a:t> </a:t>
              </a:r>
            </a:p>
          </p:txBody>
        </p:sp>
        <p:sp>
          <p:nvSpPr>
            <p:cNvPr id="134" name="done">
              <a:extLst>
                <a:ext uri="{FF2B5EF4-FFF2-40B4-BE49-F238E27FC236}">
                  <a16:creationId xmlns:a16="http://schemas.microsoft.com/office/drawing/2014/main" id="{C88E244E-7D39-2A40-93F5-90154C75CFE2}"/>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83" name="legend">
            <a:extLst>
              <a:ext uri="{FF2B5EF4-FFF2-40B4-BE49-F238E27FC236}">
                <a16:creationId xmlns:a16="http://schemas.microsoft.com/office/drawing/2014/main" id="{90DCA3FC-23C0-894C-B496-D9516171FBBB}"/>
              </a:ext>
            </a:extLst>
          </p:cNvPr>
          <p:cNvGrpSpPr/>
          <p:nvPr/>
        </p:nvGrpSpPr>
        <p:grpSpPr>
          <a:xfrm>
            <a:off x="1077351" y="5745011"/>
            <a:ext cx="8895576" cy="256480"/>
            <a:chOff x="1077351" y="5745011"/>
            <a:chExt cx="8895576" cy="256480"/>
          </a:xfrm>
        </p:grpSpPr>
        <p:grpSp>
          <p:nvGrpSpPr>
            <p:cNvPr id="84" name="legend green">
              <a:extLst>
                <a:ext uri="{FF2B5EF4-FFF2-40B4-BE49-F238E27FC236}">
                  <a16:creationId xmlns:a16="http://schemas.microsoft.com/office/drawing/2014/main" id="{D359EC63-4691-DD48-A49E-0D65A489D42B}"/>
                </a:ext>
              </a:extLst>
            </p:cNvPr>
            <p:cNvGrpSpPr/>
            <p:nvPr/>
          </p:nvGrpSpPr>
          <p:grpSpPr>
            <a:xfrm>
              <a:off x="1077351" y="5745011"/>
              <a:ext cx="1557565" cy="256480"/>
              <a:chOff x="1280551" y="5745011"/>
              <a:chExt cx="1557565" cy="256480"/>
            </a:xfrm>
          </p:grpSpPr>
          <p:sp>
            <p:nvSpPr>
              <p:cNvPr id="97" name="Oval 96">
                <a:extLst>
                  <a:ext uri="{FF2B5EF4-FFF2-40B4-BE49-F238E27FC236}">
                    <a16:creationId xmlns:a16="http://schemas.microsoft.com/office/drawing/2014/main" id="{C7F4B851-6CE2-604B-B99D-1E72C7783232}"/>
                  </a:ext>
                </a:extLst>
              </p:cNvPr>
              <p:cNvSpPr/>
              <p:nvPr/>
            </p:nvSpPr>
            <p:spPr>
              <a:xfrm>
                <a:off x="1280551" y="5768476"/>
                <a:ext cx="209550" cy="20955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TextBox 97">
                <a:extLst>
                  <a:ext uri="{FF2B5EF4-FFF2-40B4-BE49-F238E27FC236}">
                    <a16:creationId xmlns:a16="http://schemas.microsoft.com/office/drawing/2014/main" id="{31ECC9B3-4FF4-D248-BDA1-26AEEB51FBFC}"/>
                  </a:ext>
                </a:extLst>
              </p:cNvPr>
              <p:cNvSpPr txBox="1"/>
              <p:nvPr/>
            </p:nvSpPr>
            <p:spPr>
              <a:xfrm>
                <a:off x="1588980" y="5745011"/>
                <a:ext cx="1249136" cy="256480"/>
              </a:xfrm>
              <a:prstGeom prst="rect">
                <a:avLst/>
              </a:prstGeom>
              <a:noFill/>
            </p:spPr>
            <p:txBody>
              <a:bodyPr wrap="square" lIns="0" tIns="0" rIns="0" bIns="0" rtlCol="0">
                <a:spAutoFit/>
              </a:bodyPr>
              <a:lstStyle/>
              <a:p>
                <a:pPr>
                  <a:lnSpc>
                    <a:spcPts val="980"/>
                  </a:lnSpc>
                </a:pPr>
                <a:r>
                  <a:rPr lang="en-US" sz="900" dirty="0"/>
                  <a:t>Agrichemical Industry </a:t>
                </a:r>
                <a:br>
                  <a:rPr lang="en-US" sz="900" dirty="0"/>
                </a:br>
                <a:r>
                  <a:rPr lang="en-US" sz="900" dirty="0"/>
                  <a:t>Food Production</a:t>
                </a:r>
              </a:p>
            </p:txBody>
          </p:sp>
        </p:grpSp>
        <p:grpSp>
          <p:nvGrpSpPr>
            <p:cNvPr id="85" name="Group 84">
              <a:extLst>
                <a:ext uri="{FF2B5EF4-FFF2-40B4-BE49-F238E27FC236}">
                  <a16:creationId xmlns:a16="http://schemas.microsoft.com/office/drawing/2014/main" id="{F58DFD7B-0CBF-534F-9D80-F1BFE82D9616}"/>
                </a:ext>
              </a:extLst>
            </p:cNvPr>
            <p:cNvGrpSpPr/>
            <p:nvPr/>
          </p:nvGrpSpPr>
          <p:grpSpPr>
            <a:xfrm>
              <a:off x="2914225" y="5745011"/>
              <a:ext cx="1557565" cy="256480"/>
              <a:chOff x="2914225" y="5745011"/>
              <a:chExt cx="1557565" cy="256480"/>
            </a:xfrm>
          </p:grpSpPr>
          <p:sp>
            <p:nvSpPr>
              <p:cNvPr id="95" name="Oval 94">
                <a:extLst>
                  <a:ext uri="{FF2B5EF4-FFF2-40B4-BE49-F238E27FC236}">
                    <a16:creationId xmlns:a16="http://schemas.microsoft.com/office/drawing/2014/main" id="{FB07152A-433F-9E4F-B3FE-6A4E3DFA658C}"/>
                  </a:ext>
                </a:extLst>
              </p:cNvPr>
              <p:cNvSpPr/>
              <p:nvPr/>
            </p:nvSpPr>
            <p:spPr>
              <a:xfrm>
                <a:off x="2914225" y="5768476"/>
                <a:ext cx="209550" cy="20955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TextBox 95">
                <a:extLst>
                  <a:ext uri="{FF2B5EF4-FFF2-40B4-BE49-F238E27FC236}">
                    <a16:creationId xmlns:a16="http://schemas.microsoft.com/office/drawing/2014/main" id="{BA68B0A4-4FD3-594B-8F82-21CD4C5B0B0B}"/>
                  </a:ext>
                </a:extLst>
              </p:cNvPr>
              <p:cNvSpPr txBox="1"/>
              <p:nvPr/>
            </p:nvSpPr>
            <p:spPr>
              <a:xfrm>
                <a:off x="3222654" y="5745011"/>
                <a:ext cx="1249136" cy="256480"/>
              </a:xfrm>
              <a:prstGeom prst="rect">
                <a:avLst/>
              </a:prstGeom>
              <a:noFill/>
            </p:spPr>
            <p:txBody>
              <a:bodyPr wrap="square" lIns="0" tIns="0" rIns="0" bIns="0" rtlCol="0">
                <a:spAutoFit/>
              </a:bodyPr>
              <a:lstStyle/>
              <a:p>
                <a:pPr>
                  <a:lnSpc>
                    <a:spcPts val="980"/>
                  </a:lnSpc>
                </a:pPr>
                <a:r>
                  <a:rPr lang="en-US" sz="900" dirty="0"/>
                  <a:t>Agrichemical </a:t>
                </a:r>
                <a:br>
                  <a:rPr lang="en-US" sz="900" dirty="0"/>
                </a:br>
                <a:r>
                  <a:rPr lang="en-US" sz="900" dirty="0"/>
                  <a:t>Regulation</a:t>
                </a:r>
              </a:p>
            </p:txBody>
          </p:sp>
        </p:grpSp>
        <p:grpSp>
          <p:nvGrpSpPr>
            <p:cNvPr id="86" name="legend yellow">
              <a:extLst>
                <a:ext uri="{FF2B5EF4-FFF2-40B4-BE49-F238E27FC236}">
                  <a16:creationId xmlns:a16="http://schemas.microsoft.com/office/drawing/2014/main" id="{64708A4C-5000-8846-B3EB-8B73C4FEE441}"/>
                </a:ext>
              </a:extLst>
            </p:cNvPr>
            <p:cNvGrpSpPr/>
            <p:nvPr/>
          </p:nvGrpSpPr>
          <p:grpSpPr>
            <a:xfrm>
              <a:off x="4747205" y="5768476"/>
              <a:ext cx="1557565" cy="209550"/>
              <a:chOff x="4950405" y="5768476"/>
              <a:chExt cx="1557565" cy="209550"/>
            </a:xfrm>
          </p:grpSpPr>
          <p:sp>
            <p:nvSpPr>
              <p:cNvPr id="93" name="Oval 92">
                <a:extLst>
                  <a:ext uri="{FF2B5EF4-FFF2-40B4-BE49-F238E27FC236}">
                    <a16:creationId xmlns:a16="http://schemas.microsoft.com/office/drawing/2014/main" id="{222026BD-DAB0-464A-886F-F35BCC8BF911}"/>
                  </a:ext>
                </a:extLst>
              </p:cNvPr>
              <p:cNvSpPr/>
              <p:nvPr/>
            </p:nvSpPr>
            <p:spPr>
              <a:xfrm>
                <a:off x="4950405" y="5768476"/>
                <a:ext cx="209550" cy="20955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TextBox 93">
                <a:extLst>
                  <a:ext uri="{FF2B5EF4-FFF2-40B4-BE49-F238E27FC236}">
                    <a16:creationId xmlns:a16="http://schemas.microsoft.com/office/drawing/2014/main" id="{95EFDF11-9DC1-C746-953F-C341F93C7F78}"/>
                  </a:ext>
                </a:extLst>
              </p:cNvPr>
              <p:cNvSpPr txBox="1"/>
              <p:nvPr/>
            </p:nvSpPr>
            <p:spPr>
              <a:xfrm>
                <a:off x="5258834" y="5809131"/>
                <a:ext cx="1249136" cy="128240"/>
              </a:xfrm>
              <a:prstGeom prst="rect">
                <a:avLst/>
              </a:prstGeom>
              <a:noFill/>
            </p:spPr>
            <p:txBody>
              <a:bodyPr wrap="square" lIns="0" tIns="0" rIns="0" bIns="0" rtlCol="0">
                <a:spAutoFit/>
              </a:bodyPr>
              <a:lstStyle/>
              <a:p>
                <a:pPr>
                  <a:lnSpc>
                    <a:spcPts val="980"/>
                  </a:lnSpc>
                </a:pPr>
                <a:r>
                  <a:rPr lang="en-US" sz="900" dirty="0"/>
                  <a:t>AGRO History</a:t>
                </a:r>
              </a:p>
            </p:txBody>
          </p:sp>
        </p:grpSp>
        <p:grpSp>
          <p:nvGrpSpPr>
            <p:cNvPr id="87" name="Group 86">
              <a:extLst>
                <a:ext uri="{FF2B5EF4-FFF2-40B4-BE49-F238E27FC236}">
                  <a16:creationId xmlns:a16="http://schemas.microsoft.com/office/drawing/2014/main" id="{470D6067-B93E-5843-AD80-4BF924F090E9}"/>
                </a:ext>
              </a:extLst>
            </p:cNvPr>
            <p:cNvGrpSpPr/>
            <p:nvPr/>
          </p:nvGrpSpPr>
          <p:grpSpPr>
            <a:xfrm>
              <a:off x="6587327" y="5745011"/>
              <a:ext cx="1557565" cy="256480"/>
              <a:chOff x="6587327" y="5745011"/>
              <a:chExt cx="1557565" cy="256480"/>
            </a:xfrm>
          </p:grpSpPr>
          <p:sp>
            <p:nvSpPr>
              <p:cNvPr id="91" name="Oval 90">
                <a:extLst>
                  <a:ext uri="{FF2B5EF4-FFF2-40B4-BE49-F238E27FC236}">
                    <a16:creationId xmlns:a16="http://schemas.microsoft.com/office/drawing/2014/main" id="{A86446C7-048E-C648-B54A-61583D015829}"/>
                  </a:ext>
                </a:extLst>
              </p:cNvPr>
              <p:cNvSpPr/>
              <p:nvPr/>
            </p:nvSpPr>
            <p:spPr>
              <a:xfrm>
                <a:off x="6587327" y="5768476"/>
                <a:ext cx="209550" cy="20955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TextBox 91">
                <a:extLst>
                  <a:ext uri="{FF2B5EF4-FFF2-40B4-BE49-F238E27FC236}">
                    <a16:creationId xmlns:a16="http://schemas.microsoft.com/office/drawing/2014/main" id="{01B17091-55BB-AF4C-9AB2-32E72501C4D8}"/>
                  </a:ext>
                </a:extLst>
              </p:cNvPr>
              <p:cNvSpPr txBox="1"/>
              <p:nvPr/>
            </p:nvSpPr>
            <p:spPr>
              <a:xfrm>
                <a:off x="6895756" y="5745011"/>
                <a:ext cx="1249136" cy="256480"/>
              </a:xfrm>
              <a:prstGeom prst="rect">
                <a:avLst/>
              </a:prstGeom>
              <a:noFill/>
            </p:spPr>
            <p:txBody>
              <a:bodyPr wrap="square" lIns="0" tIns="0" rIns="0" bIns="0" rtlCol="0">
                <a:spAutoFit/>
              </a:bodyPr>
              <a:lstStyle/>
              <a:p>
                <a:pPr>
                  <a:lnSpc>
                    <a:spcPts val="980"/>
                  </a:lnSpc>
                </a:pPr>
                <a:r>
                  <a:rPr lang="en-US" sz="900" dirty="0"/>
                  <a:t>Technologies and Challenges</a:t>
                </a:r>
              </a:p>
            </p:txBody>
          </p:sp>
        </p:grpSp>
        <p:grpSp>
          <p:nvGrpSpPr>
            <p:cNvPr id="88" name="legend dk blue">
              <a:extLst>
                <a:ext uri="{FF2B5EF4-FFF2-40B4-BE49-F238E27FC236}">
                  <a16:creationId xmlns:a16="http://schemas.microsoft.com/office/drawing/2014/main" id="{73B11016-C471-354B-94DA-0859E7B7ABB4}"/>
                </a:ext>
              </a:extLst>
            </p:cNvPr>
            <p:cNvGrpSpPr/>
            <p:nvPr/>
          </p:nvGrpSpPr>
          <p:grpSpPr>
            <a:xfrm>
              <a:off x="8415362" y="5768476"/>
              <a:ext cx="1557565" cy="209550"/>
              <a:chOff x="8568556" y="5768476"/>
              <a:chExt cx="1557565" cy="209550"/>
            </a:xfrm>
          </p:grpSpPr>
          <p:sp>
            <p:nvSpPr>
              <p:cNvPr id="89" name="Oval 88">
                <a:extLst>
                  <a:ext uri="{FF2B5EF4-FFF2-40B4-BE49-F238E27FC236}">
                    <a16:creationId xmlns:a16="http://schemas.microsoft.com/office/drawing/2014/main" id="{481B284A-987D-814D-8433-96A4720069F5}"/>
                  </a:ext>
                </a:extLst>
              </p:cNvPr>
              <p:cNvSpPr/>
              <p:nvPr/>
            </p:nvSpPr>
            <p:spPr>
              <a:xfrm>
                <a:off x="8568556" y="5768476"/>
                <a:ext cx="209550" cy="20955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TextBox 89">
                <a:extLst>
                  <a:ext uri="{FF2B5EF4-FFF2-40B4-BE49-F238E27FC236}">
                    <a16:creationId xmlns:a16="http://schemas.microsoft.com/office/drawing/2014/main" id="{CE72891D-C08C-EC4E-94D4-00FFE61128E6}"/>
                  </a:ext>
                </a:extLst>
              </p:cNvPr>
              <p:cNvSpPr txBox="1"/>
              <p:nvPr/>
            </p:nvSpPr>
            <p:spPr>
              <a:xfrm>
                <a:off x="8876985" y="5809131"/>
                <a:ext cx="1249136" cy="128240"/>
              </a:xfrm>
              <a:prstGeom prst="rect">
                <a:avLst/>
              </a:prstGeom>
              <a:noFill/>
            </p:spPr>
            <p:txBody>
              <a:bodyPr wrap="square" lIns="0" tIns="0" rIns="0" bIns="0" rtlCol="0">
                <a:spAutoFit/>
              </a:bodyPr>
              <a:lstStyle/>
              <a:p>
                <a:pPr>
                  <a:lnSpc>
                    <a:spcPts val="980"/>
                  </a:lnSpc>
                </a:pPr>
                <a:r>
                  <a:rPr lang="en-US" sz="900" dirty="0"/>
                  <a:t>Products</a:t>
                </a:r>
              </a:p>
            </p:txBody>
          </p:sp>
        </p:grpSp>
      </p:grpSp>
    </p:spTree>
    <p:extLst>
      <p:ext uri="{BB962C8B-B14F-4D97-AF65-F5344CB8AC3E}">
        <p14:creationId xmlns:p14="http://schemas.microsoft.com/office/powerpoint/2010/main" val="716804621"/>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209"/>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childTnLst>
              </p:cTn>
              <p:nextCondLst>
                <p:cond evt="onClick" delay="0">
                  <p:tgtEl>
                    <p:spTgt spid="209"/>
                  </p:tgtEl>
                </p:cond>
              </p:nextCondLst>
            </p:seq>
            <p:seq concurrent="1" nextAc="seek">
              <p:cTn id="7" restart="whenNotActive" fill="hold" evtFilter="cancelBubble" nodeType="interactiveSeq">
                <p:stCondLst>
                  <p:cond evt="onClick" delay="0">
                    <p:tgtEl>
                      <p:spTgt spid="25"/>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nodeType="clickEffect">
                                  <p:stCondLst>
                                    <p:cond delay="0"/>
                                  </p:stCondLst>
                                  <p:childTnLst>
                                    <p:set>
                                      <p:cBhvr>
                                        <p:cTn id="11" dur="1" fill="hold">
                                          <p:stCondLst>
                                            <p:cond delay="0"/>
                                          </p:stCondLst>
                                        </p:cTn>
                                        <p:tgtEl>
                                          <p:spTgt spid="25"/>
                                        </p:tgtEl>
                                        <p:attrNameLst>
                                          <p:attrName>style.visibility</p:attrName>
                                        </p:attrNameLst>
                                      </p:cBhvr>
                                      <p:to>
                                        <p:strVal val="hidden"/>
                                      </p:to>
                                    </p:set>
                                  </p:childTnLst>
                                </p:cTn>
                              </p:par>
                            </p:childTnLst>
                          </p:cTn>
                        </p:par>
                      </p:childTnLst>
                    </p:cTn>
                  </p:par>
                </p:childTnLst>
              </p:cTn>
              <p:nextCondLst>
                <p:cond evt="onClick" delay="0">
                  <p:tgtEl>
                    <p:spTgt spid="25"/>
                  </p:tgtEl>
                </p:cond>
              </p:nextCondLst>
            </p:seq>
            <p:seq concurrent="1" nextAc="seek">
              <p:cTn id="12" restart="whenNotActive" fill="hold" evtFilter="cancelBubble" nodeType="interactiveSeq">
                <p:stCondLst>
                  <p:cond evt="onClick" delay="0">
                    <p:tgtEl>
                      <p:spTgt spid="113"/>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18"/>
                                        </p:tgtEl>
                                        <p:attrNameLst>
                                          <p:attrName>style.visibility</p:attrName>
                                        </p:attrNameLst>
                                      </p:cBhvr>
                                      <p:to>
                                        <p:strVal val="visible"/>
                                      </p:to>
                                    </p:set>
                                  </p:childTnLst>
                                </p:cTn>
                              </p:par>
                            </p:childTnLst>
                          </p:cTn>
                        </p:par>
                      </p:childTnLst>
                    </p:cTn>
                  </p:par>
                </p:childTnLst>
              </p:cTn>
              <p:nextCondLst>
                <p:cond evt="onClick" delay="0">
                  <p:tgtEl>
                    <p:spTgt spid="113"/>
                  </p:tgtEl>
                </p:cond>
              </p:nextCondLst>
            </p:seq>
            <p:seq concurrent="1" nextAc="seek">
              <p:cTn id="17" restart="whenNotActive" fill="hold" evtFilter="cancelBubble" nodeType="interactiveSeq">
                <p:stCondLst>
                  <p:cond evt="onClick" delay="0">
                    <p:tgtEl>
                      <p:spTgt spid="118"/>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nodeType="clickEffect">
                                  <p:stCondLst>
                                    <p:cond delay="0"/>
                                  </p:stCondLst>
                                  <p:childTnLst>
                                    <p:set>
                                      <p:cBhvr>
                                        <p:cTn id="21" dur="1" fill="hold">
                                          <p:stCondLst>
                                            <p:cond delay="0"/>
                                          </p:stCondLst>
                                        </p:cTn>
                                        <p:tgtEl>
                                          <p:spTgt spid="118"/>
                                        </p:tgtEl>
                                        <p:attrNameLst>
                                          <p:attrName>style.visibility</p:attrName>
                                        </p:attrNameLst>
                                      </p:cBhvr>
                                      <p:to>
                                        <p:strVal val="hidden"/>
                                      </p:to>
                                    </p:set>
                                  </p:childTnLst>
                                </p:cTn>
                              </p:par>
                            </p:childTnLst>
                          </p:cTn>
                        </p:par>
                      </p:childTnLst>
                    </p:cTn>
                  </p:par>
                </p:childTnLst>
              </p:cTn>
              <p:nextCondLst>
                <p:cond evt="onClick" delay="0">
                  <p:tgtEl>
                    <p:spTgt spid="118"/>
                  </p:tgtEl>
                </p:cond>
              </p:nextCondLst>
            </p:seq>
            <p:seq concurrent="1" nextAc="seek">
              <p:cTn id="22" restart="whenNotActive" fill="hold" evtFilter="cancelBubble" nodeType="interactiveSeq">
                <p:stCondLst>
                  <p:cond evt="onClick" delay="0">
                    <p:tgtEl>
                      <p:spTgt spid="51"/>
                    </p:tgtEl>
                  </p:cond>
                </p:stCondLst>
                <p:endSync evt="end" delay="0">
                  <p:rtn val="all"/>
                </p:endSync>
                <p:childTnLst>
                  <p:par>
                    <p:cTn id="23" fill="hold">
                      <p:stCondLst>
                        <p:cond delay="0"/>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78"/>
                                        </p:tgtEl>
                                        <p:attrNameLst>
                                          <p:attrName>style.visibility</p:attrName>
                                        </p:attrNameLst>
                                      </p:cBhvr>
                                      <p:to>
                                        <p:strVal val="visible"/>
                                      </p:to>
                                    </p:set>
                                  </p:childTnLst>
                                </p:cTn>
                              </p:par>
                            </p:childTnLst>
                          </p:cTn>
                        </p:par>
                      </p:childTnLst>
                    </p:cTn>
                  </p:par>
                </p:childTnLst>
              </p:cTn>
              <p:nextCondLst>
                <p:cond evt="onClick" delay="0">
                  <p:tgtEl>
                    <p:spTgt spid="51"/>
                  </p:tgtEl>
                </p:cond>
              </p:nextCondLst>
            </p:seq>
            <p:seq concurrent="1" nextAc="seek">
              <p:cTn id="27" restart="whenNotActive" fill="hold" evtFilter="cancelBubble" nodeType="interactiveSeq">
                <p:stCondLst>
                  <p:cond evt="onClick" delay="0">
                    <p:tgtEl>
                      <p:spTgt spid="178"/>
                    </p:tgtEl>
                  </p:cond>
                </p:stCondLst>
                <p:endSync evt="end" delay="0">
                  <p:rtn val="all"/>
                </p:endSync>
                <p:childTnLst>
                  <p:par>
                    <p:cTn id="28" fill="hold">
                      <p:stCondLst>
                        <p:cond delay="0"/>
                      </p:stCondLst>
                      <p:childTnLst>
                        <p:par>
                          <p:cTn id="29" fill="hold">
                            <p:stCondLst>
                              <p:cond delay="0"/>
                            </p:stCondLst>
                            <p:childTnLst>
                              <p:par>
                                <p:cTn id="30" presetID="1" presetClass="exit" presetSubtype="0" fill="hold" nodeType="clickEffect">
                                  <p:stCondLst>
                                    <p:cond delay="0"/>
                                  </p:stCondLst>
                                  <p:childTnLst>
                                    <p:set>
                                      <p:cBhvr>
                                        <p:cTn id="31" dur="1" fill="hold">
                                          <p:stCondLst>
                                            <p:cond delay="0"/>
                                          </p:stCondLst>
                                        </p:cTn>
                                        <p:tgtEl>
                                          <p:spTgt spid="178"/>
                                        </p:tgtEl>
                                        <p:attrNameLst>
                                          <p:attrName>style.visibility</p:attrName>
                                        </p:attrNameLst>
                                      </p:cBhvr>
                                      <p:to>
                                        <p:strVal val="hidden"/>
                                      </p:to>
                                    </p:set>
                                  </p:childTnLst>
                                </p:cTn>
                              </p:par>
                            </p:childTnLst>
                          </p:cTn>
                        </p:par>
                      </p:childTnLst>
                    </p:cTn>
                  </p:par>
                </p:childTnLst>
              </p:cTn>
              <p:nextCondLst>
                <p:cond evt="onClick" delay="0">
                  <p:tgtEl>
                    <p:spTgt spid="178"/>
                  </p:tgtEl>
                </p:cond>
              </p:nextCondLst>
            </p:seq>
            <p:seq concurrent="1" nextAc="seek">
              <p:cTn id="32" restart="whenNotActive" fill="hold" evtFilter="cancelBubble" nodeType="interactiveSeq">
                <p:stCondLst>
                  <p:cond evt="onClick" delay="0">
                    <p:tgtEl>
                      <p:spTgt spid="55"/>
                    </p:tgtEl>
                  </p:cond>
                </p:stCondLst>
                <p:endSync evt="end" delay="0">
                  <p:rtn val="all"/>
                </p:endSync>
                <p:childTnLst>
                  <p:par>
                    <p:cTn id="33" fill="hold">
                      <p:stCondLst>
                        <p:cond delay="0"/>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71"/>
                                        </p:tgtEl>
                                        <p:attrNameLst>
                                          <p:attrName>style.visibility</p:attrName>
                                        </p:attrNameLst>
                                      </p:cBhvr>
                                      <p:to>
                                        <p:strVal val="visible"/>
                                      </p:to>
                                    </p:set>
                                  </p:childTnLst>
                                </p:cTn>
                              </p:par>
                            </p:childTnLst>
                          </p:cTn>
                        </p:par>
                      </p:childTnLst>
                    </p:cTn>
                  </p:par>
                </p:childTnLst>
              </p:cTn>
              <p:nextCondLst>
                <p:cond evt="onClick" delay="0">
                  <p:tgtEl>
                    <p:spTgt spid="55"/>
                  </p:tgtEl>
                </p:cond>
              </p:nextCondLst>
            </p:seq>
            <p:seq concurrent="1" nextAc="seek">
              <p:cTn id="37" restart="whenNotActive" fill="hold" evtFilter="cancelBubble" nodeType="interactiveSeq">
                <p:stCondLst>
                  <p:cond evt="onClick" delay="0">
                    <p:tgtEl>
                      <p:spTgt spid="71"/>
                    </p:tgtEl>
                  </p:cond>
                </p:stCondLst>
                <p:endSync evt="end" delay="0">
                  <p:rtn val="all"/>
                </p:endSync>
                <p:childTnLst>
                  <p:par>
                    <p:cTn id="38" fill="hold">
                      <p:stCondLst>
                        <p:cond delay="0"/>
                      </p:stCondLst>
                      <p:childTnLst>
                        <p:par>
                          <p:cTn id="39" fill="hold">
                            <p:stCondLst>
                              <p:cond delay="0"/>
                            </p:stCondLst>
                            <p:childTnLst>
                              <p:par>
                                <p:cTn id="40" presetID="1" presetClass="exit" presetSubtype="0" fill="hold" nodeType="clickEffect">
                                  <p:stCondLst>
                                    <p:cond delay="0"/>
                                  </p:stCondLst>
                                  <p:childTnLst>
                                    <p:set>
                                      <p:cBhvr>
                                        <p:cTn id="41" dur="1" fill="hold">
                                          <p:stCondLst>
                                            <p:cond delay="0"/>
                                          </p:stCondLst>
                                        </p:cTn>
                                        <p:tgtEl>
                                          <p:spTgt spid="71"/>
                                        </p:tgtEl>
                                        <p:attrNameLst>
                                          <p:attrName>style.visibility</p:attrName>
                                        </p:attrNameLst>
                                      </p:cBhvr>
                                      <p:to>
                                        <p:strVal val="hidden"/>
                                      </p:to>
                                    </p:set>
                                  </p:childTnLst>
                                </p:cTn>
                              </p:par>
                            </p:childTnLst>
                          </p:cTn>
                        </p:par>
                      </p:childTnLst>
                    </p:cTn>
                  </p:par>
                </p:childTnLst>
              </p:cTn>
              <p:nextCondLst>
                <p:cond evt="onClick" delay="0">
                  <p:tgtEl>
                    <p:spTgt spid="71"/>
                  </p:tgtEl>
                </p:cond>
              </p:nextCondLst>
            </p:seq>
            <p:seq concurrent="1" nextAc="seek">
              <p:cTn id="42" restart="whenNotActive" fill="hold" evtFilter="cancelBubble" nodeType="interactiveSeq">
                <p:stCondLst>
                  <p:cond evt="onClick" delay="0">
                    <p:tgtEl>
                      <p:spTgt spid="135"/>
                    </p:tgtEl>
                  </p:cond>
                </p:stCondLst>
                <p:endSync evt="end" delay="0">
                  <p:rtn val="all"/>
                </p:endSync>
                <p:childTnLst>
                  <p:par>
                    <p:cTn id="43" fill="hold">
                      <p:stCondLst>
                        <p:cond delay="0"/>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39"/>
                                        </p:tgtEl>
                                        <p:attrNameLst>
                                          <p:attrName>style.visibility</p:attrName>
                                        </p:attrNameLst>
                                      </p:cBhvr>
                                      <p:to>
                                        <p:strVal val="visible"/>
                                      </p:to>
                                    </p:set>
                                  </p:childTnLst>
                                </p:cTn>
                              </p:par>
                            </p:childTnLst>
                          </p:cTn>
                        </p:par>
                      </p:childTnLst>
                    </p:cTn>
                  </p:par>
                </p:childTnLst>
              </p:cTn>
              <p:nextCondLst>
                <p:cond evt="onClick" delay="0">
                  <p:tgtEl>
                    <p:spTgt spid="135"/>
                  </p:tgtEl>
                </p:cond>
              </p:nextCondLst>
            </p:seq>
            <p:seq concurrent="1" nextAc="seek">
              <p:cTn id="47" restart="whenNotActive" fill="hold" evtFilter="cancelBubble" nodeType="interactiveSeq">
                <p:stCondLst>
                  <p:cond evt="onClick" delay="0">
                    <p:tgtEl>
                      <p:spTgt spid="139"/>
                    </p:tgtEl>
                  </p:cond>
                </p:stCondLst>
                <p:endSync evt="end" delay="0">
                  <p:rtn val="all"/>
                </p:endSync>
                <p:childTnLst>
                  <p:par>
                    <p:cTn id="48" fill="hold">
                      <p:stCondLst>
                        <p:cond delay="0"/>
                      </p:stCondLst>
                      <p:childTnLst>
                        <p:par>
                          <p:cTn id="49" fill="hold">
                            <p:stCondLst>
                              <p:cond delay="0"/>
                            </p:stCondLst>
                            <p:childTnLst>
                              <p:par>
                                <p:cTn id="50" presetID="1" presetClass="exit" presetSubtype="0" fill="hold" nodeType="clickEffect">
                                  <p:stCondLst>
                                    <p:cond delay="0"/>
                                  </p:stCondLst>
                                  <p:childTnLst>
                                    <p:set>
                                      <p:cBhvr>
                                        <p:cTn id="51" dur="1" fill="hold">
                                          <p:stCondLst>
                                            <p:cond delay="0"/>
                                          </p:stCondLst>
                                        </p:cTn>
                                        <p:tgtEl>
                                          <p:spTgt spid="139"/>
                                        </p:tgtEl>
                                        <p:attrNameLst>
                                          <p:attrName>style.visibility</p:attrName>
                                        </p:attrNameLst>
                                      </p:cBhvr>
                                      <p:to>
                                        <p:strVal val="hidden"/>
                                      </p:to>
                                    </p:set>
                                  </p:childTnLst>
                                </p:cTn>
                              </p:par>
                            </p:childTnLst>
                          </p:cTn>
                        </p:par>
                      </p:childTnLst>
                    </p:cTn>
                  </p:par>
                </p:childTnLst>
              </p:cTn>
              <p:nextCondLst>
                <p:cond evt="onClick" delay="0">
                  <p:tgtEl>
                    <p:spTgt spid="139"/>
                  </p:tgtEl>
                </p:cond>
              </p:nextCondLst>
            </p:seq>
            <p:seq concurrent="1" nextAc="seek">
              <p:cTn id="52" restart="whenNotActive" fill="hold" evtFilter="cancelBubble" nodeType="interactiveSeq">
                <p:stCondLst>
                  <p:cond evt="onClick" delay="0">
                    <p:tgtEl>
                      <p:spTgt spid="59"/>
                    </p:tgtEl>
                  </p:cond>
                </p:stCondLst>
                <p:endSync evt="end" delay="0">
                  <p:rtn val="all"/>
                </p:endSync>
                <p:childTnLst>
                  <p:par>
                    <p:cTn id="53" fill="hold">
                      <p:stCondLst>
                        <p:cond delay="0"/>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74"/>
                                        </p:tgtEl>
                                        <p:attrNameLst>
                                          <p:attrName>style.visibility</p:attrName>
                                        </p:attrNameLst>
                                      </p:cBhvr>
                                      <p:to>
                                        <p:strVal val="visible"/>
                                      </p:to>
                                    </p:set>
                                  </p:childTnLst>
                                </p:cTn>
                              </p:par>
                            </p:childTnLst>
                          </p:cTn>
                        </p:par>
                      </p:childTnLst>
                    </p:cTn>
                  </p:par>
                </p:childTnLst>
              </p:cTn>
              <p:nextCondLst>
                <p:cond evt="onClick" delay="0">
                  <p:tgtEl>
                    <p:spTgt spid="59"/>
                  </p:tgtEl>
                </p:cond>
              </p:nextCondLst>
            </p:seq>
            <p:seq concurrent="1" nextAc="seek">
              <p:cTn id="57" restart="whenNotActive" fill="hold" evtFilter="cancelBubble" nodeType="interactiveSeq">
                <p:stCondLst>
                  <p:cond evt="onClick" delay="0">
                    <p:tgtEl>
                      <p:spTgt spid="74"/>
                    </p:tgtEl>
                  </p:cond>
                </p:stCondLst>
                <p:endSync evt="end" delay="0">
                  <p:rtn val="all"/>
                </p:endSync>
                <p:childTnLst>
                  <p:par>
                    <p:cTn id="58" fill="hold">
                      <p:stCondLst>
                        <p:cond delay="0"/>
                      </p:stCondLst>
                      <p:childTnLst>
                        <p:par>
                          <p:cTn id="59" fill="hold">
                            <p:stCondLst>
                              <p:cond delay="0"/>
                            </p:stCondLst>
                            <p:childTnLst>
                              <p:par>
                                <p:cTn id="60" presetID="1" presetClass="exit" presetSubtype="0" fill="hold" nodeType="clickEffect">
                                  <p:stCondLst>
                                    <p:cond delay="0"/>
                                  </p:stCondLst>
                                  <p:childTnLst>
                                    <p:set>
                                      <p:cBhvr>
                                        <p:cTn id="61" dur="1" fill="hold">
                                          <p:stCondLst>
                                            <p:cond delay="0"/>
                                          </p:stCondLst>
                                        </p:cTn>
                                        <p:tgtEl>
                                          <p:spTgt spid="74"/>
                                        </p:tgtEl>
                                        <p:attrNameLst>
                                          <p:attrName>style.visibility</p:attrName>
                                        </p:attrNameLst>
                                      </p:cBhvr>
                                      <p:to>
                                        <p:strVal val="hidden"/>
                                      </p:to>
                                    </p:set>
                                  </p:childTnLst>
                                </p:cTn>
                              </p:par>
                            </p:childTnLst>
                          </p:cTn>
                        </p:par>
                      </p:childTnLst>
                    </p:cTn>
                  </p:par>
                </p:childTnLst>
              </p:cTn>
              <p:nextCondLst>
                <p:cond evt="onClick" delay="0">
                  <p:tgtEl>
                    <p:spTgt spid="74"/>
                  </p:tgtEl>
                </p:cond>
              </p:nextCondLst>
            </p:seq>
            <p:seq concurrent="1" nextAc="seek">
              <p:cTn id="62" restart="whenNotActive" fill="hold" evtFilter="cancelBubble" nodeType="interactiveSeq">
                <p:stCondLst>
                  <p:cond evt="onClick" delay="0">
                    <p:tgtEl>
                      <p:spTgt spid="142"/>
                    </p:tgtEl>
                  </p:cond>
                </p:stCondLst>
                <p:endSync evt="end" delay="0">
                  <p:rtn val="all"/>
                </p:endSync>
                <p:childTnLst>
                  <p:par>
                    <p:cTn id="63" fill="hold">
                      <p:stCondLst>
                        <p:cond delay="0"/>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146"/>
                                        </p:tgtEl>
                                        <p:attrNameLst>
                                          <p:attrName>style.visibility</p:attrName>
                                        </p:attrNameLst>
                                      </p:cBhvr>
                                      <p:to>
                                        <p:strVal val="visible"/>
                                      </p:to>
                                    </p:set>
                                  </p:childTnLst>
                                </p:cTn>
                              </p:par>
                            </p:childTnLst>
                          </p:cTn>
                        </p:par>
                      </p:childTnLst>
                    </p:cTn>
                  </p:par>
                </p:childTnLst>
              </p:cTn>
              <p:nextCondLst>
                <p:cond evt="onClick" delay="0">
                  <p:tgtEl>
                    <p:spTgt spid="142"/>
                  </p:tgtEl>
                </p:cond>
              </p:nextCondLst>
            </p:seq>
            <p:seq concurrent="1" nextAc="seek">
              <p:cTn id="67" restart="whenNotActive" fill="hold" evtFilter="cancelBubble" nodeType="interactiveSeq">
                <p:stCondLst>
                  <p:cond evt="onClick" delay="0">
                    <p:tgtEl>
                      <p:spTgt spid="146"/>
                    </p:tgtEl>
                  </p:cond>
                </p:stCondLst>
                <p:endSync evt="end" delay="0">
                  <p:rtn val="all"/>
                </p:endSync>
                <p:childTnLst>
                  <p:par>
                    <p:cTn id="68" fill="hold">
                      <p:stCondLst>
                        <p:cond delay="0"/>
                      </p:stCondLst>
                      <p:childTnLst>
                        <p:par>
                          <p:cTn id="69" fill="hold">
                            <p:stCondLst>
                              <p:cond delay="0"/>
                            </p:stCondLst>
                            <p:childTnLst>
                              <p:par>
                                <p:cTn id="70" presetID="1" presetClass="exit" presetSubtype="0" fill="hold" nodeType="clickEffect">
                                  <p:stCondLst>
                                    <p:cond delay="0"/>
                                  </p:stCondLst>
                                  <p:childTnLst>
                                    <p:set>
                                      <p:cBhvr>
                                        <p:cTn id="71" dur="1" fill="hold">
                                          <p:stCondLst>
                                            <p:cond delay="0"/>
                                          </p:stCondLst>
                                        </p:cTn>
                                        <p:tgtEl>
                                          <p:spTgt spid="146"/>
                                        </p:tgtEl>
                                        <p:attrNameLst>
                                          <p:attrName>style.visibility</p:attrName>
                                        </p:attrNameLst>
                                      </p:cBhvr>
                                      <p:to>
                                        <p:strVal val="hidden"/>
                                      </p:to>
                                    </p:set>
                                  </p:childTnLst>
                                </p:cTn>
                              </p:par>
                            </p:childTnLst>
                          </p:cTn>
                        </p:par>
                      </p:childTnLst>
                    </p:cTn>
                  </p:par>
                </p:childTnLst>
              </p:cTn>
              <p:nextCondLst>
                <p:cond evt="onClick" delay="0">
                  <p:tgtEl>
                    <p:spTgt spid="146"/>
                  </p:tgtEl>
                </p:cond>
              </p:nextCondLst>
            </p:seq>
            <p:seq concurrent="1" nextAc="seek">
              <p:cTn id="72" restart="whenNotActive" fill="hold" evtFilter="cancelBubble" nodeType="interactiveSeq">
                <p:stCondLst>
                  <p:cond evt="onClick" delay="0">
                    <p:tgtEl>
                      <p:spTgt spid="121"/>
                    </p:tgtEl>
                  </p:cond>
                </p:stCondLst>
                <p:endSync evt="end" delay="0">
                  <p:rtn val="all"/>
                </p:endSync>
                <p:childTnLst>
                  <p:par>
                    <p:cTn id="73" fill="hold">
                      <p:stCondLst>
                        <p:cond delay="0"/>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129"/>
                                        </p:tgtEl>
                                        <p:attrNameLst>
                                          <p:attrName>style.visibility</p:attrName>
                                        </p:attrNameLst>
                                      </p:cBhvr>
                                      <p:to>
                                        <p:strVal val="visible"/>
                                      </p:to>
                                    </p:set>
                                  </p:childTnLst>
                                </p:cTn>
                              </p:par>
                            </p:childTnLst>
                          </p:cTn>
                        </p:par>
                      </p:childTnLst>
                    </p:cTn>
                  </p:par>
                </p:childTnLst>
              </p:cTn>
              <p:nextCondLst>
                <p:cond evt="onClick" delay="0">
                  <p:tgtEl>
                    <p:spTgt spid="121"/>
                  </p:tgtEl>
                </p:cond>
              </p:nextCondLst>
            </p:seq>
            <p:seq concurrent="1" nextAc="seek">
              <p:cTn id="77" restart="whenNotActive" fill="hold" evtFilter="cancelBubble" nodeType="interactiveSeq">
                <p:stCondLst>
                  <p:cond evt="onClick" delay="0">
                    <p:tgtEl>
                      <p:spTgt spid="129"/>
                    </p:tgtEl>
                  </p:cond>
                </p:stCondLst>
                <p:endSync evt="end" delay="0">
                  <p:rtn val="all"/>
                </p:endSync>
                <p:childTnLst>
                  <p:par>
                    <p:cTn id="78" fill="hold">
                      <p:stCondLst>
                        <p:cond delay="0"/>
                      </p:stCondLst>
                      <p:childTnLst>
                        <p:par>
                          <p:cTn id="79" fill="hold">
                            <p:stCondLst>
                              <p:cond delay="0"/>
                            </p:stCondLst>
                            <p:childTnLst>
                              <p:par>
                                <p:cTn id="80" presetID="1" presetClass="exit" presetSubtype="0" fill="hold" nodeType="clickEffect">
                                  <p:stCondLst>
                                    <p:cond delay="0"/>
                                  </p:stCondLst>
                                  <p:childTnLst>
                                    <p:set>
                                      <p:cBhvr>
                                        <p:cTn id="81" dur="1" fill="hold">
                                          <p:stCondLst>
                                            <p:cond delay="0"/>
                                          </p:stCondLst>
                                        </p:cTn>
                                        <p:tgtEl>
                                          <p:spTgt spid="129"/>
                                        </p:tgtEl>
                                        <p:attrNameLst>
                                          <p:attrName>style.visibility</p:attrName>
                                        </p:attrNameLst>
                                      </p:cBhvr>
                                      <p:to>
                                        <p:strVal val="hidden"/>
                                      </p:to>
                                    </p:set>
                                  </p:childTnLst>
                                </p:cTn>
                              </p:par>
                            </p:childTnLst>
                          </p:cTn>
                        </p:par>
                      </p:childTnLst>
                    </p:cTn>
                  </p:par>
                </p:childTnLst>
              </p:cTn>
              <p:nextCondLst>
                <p:cond evt="onClick" delay="0">
                  <p:tgtEl>
                    <p:spTgt spid="129"/>
                  </p:tgtEl>
                </p:cond>
              </p:nextCondLst>
            </p:seq>
            <p:seq concurrent="1" nextAc="seek">
              <p:cTn id="82" restart="whenNotActive" fill="hold" evtFilter="cancelBubble" nodeType="interactiveSeq">
                <p:stCondLst>
                  <p:cond evt="onClick" delay="0">
                    <p:tgtEl>
                      <p:spTgt spid="149"/>
                    </p:tgtEl>
                  </p:cond>
                </p:stCondLst>
                <p:endSync evt="end" delay="0">
                  <p:rtn val="all"/>
                </p:endSync>
                <p:childTnLst>
                  <p:par>
                    <p:cTn id="83" fill="hold">
                      <p:stCondLst>
                        <p:cond delay="0"/>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153"/>
                                        </p:tgtEl>
                                        <p:attrNameLst>
                                          <p:attrName>style.visibility</p:attrName>
                                        </p:attrNameLst>
                                      </p:cBhvr>
                                      <p:to>
                                        <p:strVal val="visible"/>
                                      </p:to>
                                    </p:set>
                                  </p:childTnLst>
                                </p:cTn>
                              </p:par>
                            </p:childTnLst>
                          </p:cTn>
                        </p:par>
                      </p:childTnLst>
                    </p:cTn>
                  </p:par>
                </p:childTnLst>
              </p:cTn>
              <p:nextCondLst>
                <p:cond evt="onClick" delay="0">
                  <p:tgtEl>
                    <p:spTgt spid="149"/>
                  </p:tgtEl>
                </p:cond>
              </p:nextCondLst>
            </p:seq>
            <p:seq concurrent="1" nextAc="seek">
              <p:cTn id="87" restart="whenNotActive" fill="hold" evtFilter="cancelBubble" nodeType="interactiveSeq">
                <p:stCondLst>
                  <p:cond evt="onClick" delay="0">
                    <p:tgtEl>
                      <p:spTgt spid="153"/>
                    </p:tgtEl>
                  </p:cond>
                </p:stCondLst>
                <p:endSync evt="end" delay="0">
                  <p:rtn val="all"/>
                </p:endSync>
                <p:childTnLst>
                  <p:par>
                    <p:cTn id="88" fill="hold">
                      <p:stCondLst>
                        <p:cond delay="0"/>
                      </p:stCondLst>
                      <p:childTnLst>
                        <p:par>
                          <p:cTn id="89" fill="hold">
                            <p:stCondLst>
                              <p:cond delay="0"/>
                            </p:stCondLst>
                            <p:childTnLst>
                              <p:par>
                                <p:cTn id="90" presetID="1" presetClass="exit" presetSubtype="0" fill="hold" nodeType="clickEffect">
                                  <p:stCondLst>
                                    <p:cond delay="0"/>
                                  </p:stCondLst>
                                  <p:childTnLst>
                                    <p:set>
                                      <p:cBhvr>
                                        <p:cTn id="91" dur="1" fill="hold">
                                          <p:stCondLst>
                                            <p:cond delay="0"/>
                                          </p:stCondLst>
                                        </p:cTn>
                                        <p:tgtEl>
                                          <p:spTgt spid="153"/>
                                        </p:tgtEl>
                                        <p:attrNameLst>
                                          <p:attrName>style.visibility</p:attrName>
                                        </p:attrNameLst>
                                      </p:cBhvr>
                                      <p:to>
                                        <p:strVal val="hidden"/>
                                      </p:to>
                                    </p:set>
                                  </p:childTnLst>
                                </p:cTn>
                              </p:par>
                            </p:childTnLst>
                          </p:cTn>
                        </p:par>
                      </p:childTnLst>
                    </p:cTn>
                  </p:par>
                </p:childTnLst>
              </p:cTn>
              <p:nextCondLst>
                <p:cond evt="onClick" delay="0">
                  <p:tgtEl>
                    <p:spTgt spid="153"/>
                  </p:tgtEl>
                </p:cond>
              </p:nextCondLst>
            </p:seq>
            <p:seq concurrent="1" nextAc="seek">
              <p:cTn id="92" restart="whenNotActive" fill="hold" evtFilter="cancelBubble" nodeType="interactiveSeq">
                <p:stCondLst>
                  <p:cond evt="onClick" delay="0">
                    <p:tgtEl>
                      <p:spTgt spid="170"/>
                    </p:tgtEl>
                  </p:cond>
                </p:stCondLst>
                <p:endSync evt="end" delay="0">
                  <p:rtn val="all"/>
                </p:endSync>
                <p:childTnLst>
                  <p:par>
                    <p:cTn id="93" fill="hold">
                      <p:stCondLst>
                        <p:cond delay="0"/>
                      </p:stCondLst>
                      <p:childTnLst>
                        <p:par>
                          <p:cTn id="94" fill="hold">
                            <p:stCondLst>
                              <p:cond delay="0"/>
                            </p:stCondLst>
                            <p:childTnLst>
                              <p:par>
                                <p:cTn id="95" presetID="1" presetClass="entr" presetSubtype="0" fill="hold" nodeType="clickEffect">
                                  <p:stCondLst>
                                    <p:cond delay="0"/>
                                  </p:stCondLst>
                                  <p:childTnLst>
                                    <p:set>
                                      <p:cBhvr>
                                        <p:cTn id="96" dur="1" fill="hold">
                                          <p:stCondLst>
                                            <p:cond delay="0"/>
                                          </p:stCondLst>
                                        </p:cTn>
                                        <p:tgtEl>
                                          <p:spTgt spid="175"/>
                                        </p:tgtEl>
                                        <p:attrNameLst>
                                          <p:attrName>style.visibility</p:attrName>
                                        </p:attrNameLst>
                                      </p:cBhvr>
                                      <p:to>
                                        <p:strVal val="visible"/>
                                      </p:to>
                                    </p:set>
                                  </p:childTnLst>
                                </p:cTn>
                              </p:par>
                            </p:childTnLst>
                          </p:cTn>
                        </p:par>
                      </p:childTnLst>
                    </p:cTn>
                  </p:par>
                </p:childTnLst>
              </p:cTn>
              <p:nextCondLst>
                <p:cond evt="onClick" delay="0">
                  <p:tgtEl>
                    <p:spTgt spid="170"/>
                  </p:tgtEl>
                </p:cond>
              </p:nextCondLst>
            </p:seq>
            <p:seq concurrent="1" nextAc="seek">
              <p:cTn id="97" restart="whenNotActive" fill="hold" evtFilter="cancelBubble" nodeType="interactiveSeq">
                <p:stCondLst>
                  <p:cond evt="onClick" delay="0">
                    <p:tgtEl>
                      <p:spTgt spid="175"/>
                    </p:tgtEl>
                  </p:cond>
                </p:stCondLst>
                <p:endSync evt="end" delay="0">
                  <p:rtn val="all"/>
                </p:endSync>
                <p:childTnLst>
                  <p:par>
                    <p:cTn id="98" fill="hold">
                      <p:stCondLst>
                        <p:cond delay="0"/>
                      </p:stCondLst>
                      <p:childTnLst>
                        <p:par>
                          <p:cTn id="99" fill="hold">
                            <p:stCondLst>
                              <p:cond delay="0"/>
                            </p:stCondLst>
                            <p:childTnLst>
                              <p:par>
                                <p:cTn id="100" presetID="1" presetClass="exit" presetSubtype="0" fill="hold" nodeType="clickEffect">
                                  <p:stCondLst>
                                    <p:cond delay="0"/>
                                  </p:stCondLst>
                                  <p:childTnLst>
                                    <p:set>
                                      <p:cBhvr>
                                        <p:cTn id="101" dur="1" fill="hold">
                                          <p:stCondLst>
                                            <p:cond delay="0"/>
                                          </p:stCondLst>
                                        </p:cTn>
                                        <p:tgtEl>
                                          <p:spTgt spid="175"/>
                                        </p:tgtEl>
                                        <p:attrNameLst>
                                          <p:attrName>style.visibility</p:attrName>
                                        </p:attrNameLst>
                                      </p:cBhvr>
                                      <p:to>
                                        <p:strVal val="hidden"/>
                                      </p:to>
                                    </p:set>
                                  </p:childTnLst>
                                </p:cTn>
                              </p:par>
                            </p:childTnLst>
                          </p:cTn>
                        </p:par>
                      </p:childTnLst>
                    </p:cTn>
                  </p:par>
                </p:childTnLst>
              </p:cTn>
              <p:nextCondLst>
                <p:cond evt="onClick" delay="0">
                  <p:tgtEl>
                    <p:spTgt spid="175"/>
                  </p:tgtEl>
                </p:cond>
              </p:nextCondLst>
            </p:seq>
            <p:seq concurrent="1" nextAc="seek">
              <p:cTn id="102" restart="whenNotActive" fill="hold" evtFilter="cancelBubble" nodeType="interactiveSeq">
                <p:stCondLst>
                  <p:cond evt="onClick" delay="0">
                    <p:tgtEl>
                      <p:spTgt spid="67"/>
                    </p:tgtEl>
                  </p:cond>
                </p:stCondLst>
                <p:endSync evt="end" delay="0">
                  <p:rtn val="all"/>
                </p:endSync>
                <p:childTnLst>
                  <p:par>
                    <p:cTn id="103" fill="hold">
                      <p:stCondLst>
                        <p:cond delay="0"/>
                      </p:stCondLst>
                      <p:childTnLst>
                        <p:par>
                          <p:cTn id="104" fill="hold">
                            <p:stCondLst>
                              <p:cond delay="0"/>
                            </p:stCondLst>
                            <p:childTnLst>
                              <p:par>
                                <p:cTn id="105" presetID="1" presetClass="entr" presetSubtype="0" fill="hold" nodeType="clickEffect">
                                  <p:stCondLst>
                                    <p:cond delay="0"/>
                                  </p:stCondLst>
                                  <p:childTnLst>
                                    <p:set>
                                      <p:cBhvr>
                                        <p:cTn id="106" dur="1" fill="hold">
                                          <p:stCondLst>
                                            <p:cond delay="0"/>
                                          </p:stCondLst>
                                        </p:cTn>
                                        <p:tgtEl>
                                          <p:spTgt spid="80"/>
                                        </p:tgtEl>
                                        <p:attrNameLst>
                                          <p:attrName>style.visibility</p:attrName>
                                        </p:attrNameLst>
                                      </p:cBhvr>
                                      <p:to>
                                        <p:strVal val="visible"/>
                                      </p:to>
                                    </p:set>
                                  </p:childTnLst>
                                </p:cTn>
                              </p:par>
                            </p:childTnLst>
                          </p:cTn>
                        </p:par>
                      </p:childTnLst>
                    </p:cTn>
                  </p:par>
                </p:childTnLst>
              </p:cTn>
              <p:nextCondLst>
                <p:cond evt="onClick" delay="0">
                  <p:tgtEl>
                    <p:spTgt spid="67"/>
                  </p:tgtEl>
                </p:cond>
              </p:nextCondLst>
            </p:seq>
            <p:seq concurrent="1" nextAc="seek">
              <p:cTn id="107" restart="whenNotActive" fill="hold" evtFilter="cancelBubble" nodeType="interactiveSeq">
                <p:stCondLst>
                  <p:cond evt="onClick" delay="0">
                    <p:tgtEl>
                      <p:spTgt spid="80"/>
                    </p:tgtEl>
                  </p:cond>
                </p:stCondLst>
                <p:endSync evt="end" delay="0">
                  <p:rtn val="all"/>
                </p:endSync>
                <p:childTnLst>
                  <p:par>
                    <p:cTn id="108" fill="hold">
                      <p:stCondLst>
                        <p:cond delay="0"/>
                      </p:stCondLst>
                      <p:childTnLst>
                        <p:par>
                          <p:cTn id="109" fill="hold">
                            <p:stCondLst>
                              <p:cond delay="0"/>
                            </p:stCondLst>
                            <p:childTnLst>
                              <p:par>
                                <p:cTn id="110" presetID="1" presetClass="exit" presetSubtype="0" fill="hold" nodeType="clickEffect">
                                  <p:stCondLst>
                                    <p:cond delay="0"/>
                                  </p:stCondLst>
                                  <p:childTnLst>
                                    <p:set>
                                      <p:cBhvr>
                                        <p:cTn id="111" dur="1" fill="hold">
                                          <p:stCondLst>
                                            <p:cond delay="0"/>
                                          </p:stCondLst>
                                        </p:cTn>
                                        <p:tgtEl>
                                          <p:spTgt spid="80"/>
                                        </p:tgtEl>
                                        <p:attrNameLst>
                                          <p:attrName>style.visibility</p:attrName>
                                        </p:attrNameLst>
                                      </p:cBhvr>
                                      <p:to>
                                        <p:strVal val="hidden"/>
                                      </p:to>
                                    </p:set>
                                  </p:childTnLst>
                                </p:cTn>
                              </p:par>
                            </p:childTnLst>
                          </p:cTn>
                        </p:par>
                      </p:childTnLst>
                    </p:cTn>
                  </p:par>
                </p:childTnLst>
              </p:cTn>
              <p:nextCondLst>
                <p:cond evt="onClick" delay="0">
                  <p:tgtEl>
                    <p:spTgt spid="80"/>
                  </p:tgtEl>
                </p:cond>
              </p:nextCondLst>
            </p:seq>
            <p:seq concurrent="1" nextAc="seek">
              <p:cTn id="112" restart="whenNotActive" fill="hold" evtFilter="cancelBubble" nodeType="interactiveSeq">
                <p:stCondLst>
                  <p:cond evt="onClick" delay="0">
                    <p:tgtEl>
                      <p:spTgt spid="156"/>
                    </p:tgtEl>
                  </p:cond>
                </p:stCondLst>
                <p:endSync evt="end" delay="0">
                  <p:rtn val="all"/>
                </p:endSync>
                <p:childTnLst>
                  <p:par>
                    <p:cTn id="113" fill="hold">
                      <p:stCondLst>
                        <p:cond delay="0"/>
                      </p:stCondLst>
                      <p:childTnLst>
                        <p:par>
                          <p:cTn id="114" fill="hold">
                            <p:stCondLst>
                              <p:cond delay="0"/>
                            </p:stCondLst>
                            <p:childTnLst>
                              <p:par>
                                <p:cTn id="115" presetID="1" presetClass="entr" presetSubtype="0" fill="hold" nodeType="clickEffect">
                                  <p:stCondLst>
                                    <p:cond delay="0"/>
                                  </p:stCondLst>
                                  <p:childTnLst>
                                    <p:set>
                                      <p:cBhvr>
                                        <p:cTn id="116" dur="1" fill="hold">
                                          <p:stCondLst>
                                            <p:cond delay="0"/>
                                          </p:stCondLst>
                                        </p:cTn>
                                        <p:tgtEl>
                                          <p:spTgt spid="160"/>
                                        </p:tgtEl>
                                        <p:attrNameLst>
                                          <p:attrName>style.visibility</p:attrName>
                                        </p:attrNameLst>
                                      </p:cBhvr>
                                      <p:to>
                                        <p:strVal val="visible"/>
                                      </p:to>
                                    </p:set>
                                  </p:childTnLst>
                                </p:cTn>
                              </p:par>
                            </p:childTnLst>
                          </p:cTn>
                        </p:par>
                      </p:childTnLst>
                    </p:cTn>
                  </p:par>
                </p:childTnLst>
              </p:cTn>
              <p:nextCondLst>
                <p:cond evt="onClick" delay="0">
                  <p:tgtEl>
                    <p:spTgt spid="156"/>
                  </p:tgtEl>
                </p:cond>
              </p:nextCondLst>
            </p:seq>
            <p:seq concurrent="1" nextAc="seek">
              <p:cTn id="117" restart="whenNotActive" fill="hold" evtFilter="cancelBubble" nodeType="interactiveSeq">
                <p:stCondLst>
                  <p:cond evt="onClick" delay="0">
                    <p:tgtEl>
                      <p:spTgt spid="160"/>
                    </p:tgtEl>
                  </p:cond>
                </p:stCondLst>
                <p:endSync evt="end" delay="0">
                  <p:rtn val="all"/>
                </p:endSync>
                <p:childTnLst>
                  <p:par>
                    <p:cTn id="118" fill="hold">
                      <p:stCondLst>
                        <p:cond delay="0"/>
                      </p:stCondLst>
                      <p:childTnLst>
                        <p:par>
                          <p:cTn id="119" fill="hold">
                            <p:stCondLst>
                              <p:cond delay="0"/>
                            </p:stCondLst>
                            <p:childTnLst>
                              <p:par>
                                <p:cTn id="120" presetID="1" presetClass="exit" presetSubtype="0" fill="hold" nodeType="clickEffect">
                                  <p:stCondLst>
                                    <p:cond delay="0"/>
                                  </p:stCondLst>
                                  <p:childTnLst>
                                    <p:set>
                                      <p:cBhvr>
                                        <p:cTn id="121" dur="1" fill="hold">
                                          <p:stCondLst>
                                            <p:cond delay="0"/>
                                          </p:stCondLst>
                                        </p:cTn>
                                        <p:tgtEl>
                                          <p:spTgt spid="160"/>
                                        </p:tgtEl>
                                        <p:attrNameLst>
                                          <p:attrName>style.visibility</p:attrName>
                                        </p:attrNameLst>
                                      </p:cBhvr>
                                      <p:to>
                                        <p:strVal val="hidden"/>
                                      </p:to>
                                    </p:set>
                                  </p:childTnLst>
                                </p:cTn>
                              </p:par>
                            </p:childTnLst>
                          </p:cTn>
                        </p:par>
                      </p:childTnLst>
                    </p:cTn>
                  </p:par>
                </p:childTnLst>
              </p:cTn>
              <p:nextCondLst>
                <p:cond evt="onClick" delay="0">
                  <p:tgtEl>
                    <p:spTgt spid="160"/>
                  </p:tgtEl>
                </p:cond>
              </p:nextCondLst>
            </p:seq>
            <p:seq concurrent="1" nextAc="seek">
              <p:cTn id="122" restart="whenNotActive" fill="hold" evtFilter="cancelBubble" nodeType="interactiveSeq">
                <p:stCondLst>
                  <p:cond evt="onClick" delay="0">
                    <p:tgtEl>
                      <p:spTgt spid="163"/>
                    </p:tgtEl>
                  </p:cond>
                </p:stCondLst>
                <p:endSync evt="end" delay="0">
                  <p:rtn val="all"/>
                </p:endSync>
                <p:childTnLst>
                  <p:par>
                    <p:cTn id="123" fill="hold">
                      <p:stCondLst>
                        <p:cond delay="0"/>
                      </p:stCondLst>
                      <p:childTnLst>
                        <p:par>
                          <p:cTn id="124" fill="hold">
                            <p:stCondLst>
                              <p:cond delay="0"/>
                            </p:stCondLst>
                            <p:childTnLst>
                              <p:par>
                                <p:cTn id="125" presetID="1" presetClass="entr" presetSubtype="0" fill="hold" nodeType="clickEffect">
                                  <p:stCondLst>
                                    <p:cond delay="0"/>
                                  </p:stCondLst>
                                  <p:childTnLst>
                                    <p:set>
                                      <p:cBhvr>
                                        <p:cTn id="126" dur="1" fill="hold">
                                          <p:stCondLst>
                                            <p:cond delay="0"/>
                                          </p:stCondLst>
                                        </p:cTn>
                                        <p:tgtEl>
                                          <p:spTgt spid="167"/>
                                        </p:tgtEl>
                                        <p:attrNameLst>
                                          <p:attrName>style.visibility</p:attrName>
                                        </p:attrNameLst>
                                      </p:cBhvr>
                                      <p:to>
                                        <p:strVal val="visible"/>
                                      </p:to>
                                    </p:set>
                                  </p:childTnLst>
                                </p:cTn>
                              </p:par>
                            </p:childTnLst>
                          </p:cTn>
                        </p:par>
                      </p:childTnLst>
                    </p:cTn>
                  </p:par>
                </p:childTnLst>
              </p:cTn>
              <p:nextCondLst>
                <p:cond evt="onClick" delay="0">
                  <p:tgtEl>
                    <p:spTgt spid="163"/>
                  </p:tgtEl>
                </p:cond>
              </p:nextCondLst>
            </p:seq>
            <p:seq concurrent="1" nextAc="seek">
              <p:cTn id="127" restart="whenNotActive" fill="hold" evtFilter="cancelBubble" nodeType="interactiveSeq">
                <p:stCondLst>
                  <p:cond evt="onClick" delay="0">
                    <p:tgtEl>
                      <p:spTgt spid="167"/>
                    </p:tgtEl>
                  </p:cond>
                </p:stCondLst>
                <p:endSync evt="end" delay="0">
                  <p:rtn val="all"/>
                </p:endSync>
                <p:childTnLst>
                  <p:par>
                    <p:cTn id="128" fill="hold">
                      <p:stCondLst>
                        <p:cond delay="0"/>
                      </p:stCondLst>
                      <p:childTnLst>
                        <p:par>
                          <p:cTn id="129" fill="hold">
                            <p:stCondLst>
                              <p:cond delay="0"/>
                            </p:stCondLst>
                            <p:childTnLst>
                              <p:par>
                                <p:cTn id="130" presetID="1" presetClass="exit" presetSubtype="0" fill="hold" nodeType="clickEffect">
                                  <p:stCondLst>
                                    <p:cond delay="0"/>
                                  </p:stCondLst>
                                  <p:childTnLst>
                                    <p:set>
                                      <p:cBhvr>
                                        <p:cTn id="131" dur="1" fill="hold">
                                          <p:stCondLst>
                                            <p:cond delay="0"/>
                                          </p:stCondLst>
                                        </p:cTn>
                                        <p:tgtEl>
                                          <p:spTgt spid="167"/>
                                        </p:tgtEl>
                                        <p:attrNameLst>
                                          <p:attrName>style.visibility</p:attrName>
                                        </p:attrNameLst>
                                      </p:cBhvr>
                                      <p:to>
                                        <p:strVal val="hidden"/>
                                      </p:to>
                                    </p:set>
                                  </p:childTnLst>
                                </p:cTn>
                              </p:par>
                            </p:childTnLst>
                          </p:cTn>
                        </p:par>
                      </p:childTnLst>
                    </p:cTn>
                  </p:par>
                </p:childTnLst>
              </p:cTn>
              <p:nextCondLst>
                <p:cond evt="onClick" delay="0">
                  <p:tgtEl>
                    <p:spTgt spid="167"/>
                  </p:tgtEl>
                </p:cond>
              </p:nextCondLst>
            </p:seq>
            <p:seq concurrent="1" nextAc="seek">
              <p:cTn id="132" restart="whenNotActive" fill="hold" evtFilter="cancelBubble" nodeType="interactiveSeq">
                <p:stCondLst>
                  <p:cond evt="onClick" delay="0">
                    <p:tgtEl>
                      <p:spTgt spid="125"/>
                    </p:tgtEl>
                  </p:cond>
                </p:stCondLst>
                <p:endSync evt="end" delay="0">
                  <p:rtn val="all"/>
                </p:endSync>
                <p:childTnLst>
                  <p:par>
                    <p:cTn id="133" fill="hold">
                      <p:stCondLst>
                        <p:cond delay="0"/>
                      </p:stCondLst>
                      <p:childTnLst>
                        <p:par>
                          <p:cTn id="134" fill="hold">
                            <p:stCondLst>
                              <p:cond delay="0"/>
                            </p:stCondLst>
                            <p:childTnLst>
                              <p:par>
                                <p:cTn id="135" presetID="1" presetClass="entr" presetSubtype="0" fill="hold" nodeType="clickEffect">
                                  <p:stCondLst>
                                    <p:cond delay="0"/>
                                  </p:stCondLst>
                                  <p:childTnLst>
                                    <p:set>
                                      <p:cBhvr>
                                        <p:cTn id="136" dur="1" fill="hold">
                                          <p:stCondLst>
                                            <p:cond delay="0"/>
                                          </p:stCondLst>
                                        </p:cTn>
                                        <p:tgtEl>
                                          <p:spTgt spid="132"/>
                                        </p:tgtEl>
                                        <p:attrNameLst>
                                          <p:attrName>style.visibility</p:attrName>
                                        </p:attrNameLst>
                                      </p:cBhvr>
                                      <p:to>
                                        <p:strVal val="visible"/>
                                      </p:to>
                                    </p:set>
                                  </p:childTnLst>
                                </p:cTn>
                              </p:par>
                            </p:childTnLst>
                          </p:cTn>
                        </p:par>
                      </p:childTnLst>
                    </p:cTn>
                  </p:par>
                </p:childTnLst>
              </p:cTn>
              <p:nextCondLst>
                <p:cond evt="onClick" delay="0">
                  <p:tgtEl>
                    <p:spTgt spid="125"/>
                  </p:tgtEl>
                </p:cond>
              </p:nextCondLst>
            </p:seq>
            <p:seq concurrent="1" nextAc="seek">
              <p:cTn id="137" restart="whenNotActive" fill="hold" evtFilter="cancelBubble" nodeType="interactiveSeq">
                <p:stCondLst>
                  <p:cond evt="onClick" delay="0">
                    <p:tgtEl>
                      <p:spTgt spid="132"/>
                    </p:tgtEl>
                  </p:cond>
                </p:stCondLst>
                <p:endSync evt="end" delay="0">
                  <p:rtn val="all"/>
                </p:endSync>
                <p:childTnLst>
                  <p:par>
                    <p:cTn id="138" fill="hold">
                      <p:stCondLst>
                        <p:cond delay="0"/>
                      </p:stCondLst>
                      <p:childTnLst>
                        <p:par>
                          <p:cTn id="139" fill="hold">
                            <p:stCondLst>
                              <p:cond delay="0"/>
                            </p:stCondLst>
                            <p:childTnLst>
                              <p:par>
                                <p:cTn id="140" presetID="1" presetClass="exit" presetSubtype="0" fill="hold" nodeType="clickEffect">
                                  <p:stCondLst>
                                    <p:cond delay="0"/>
                                  </p:stCondLst>
                                  <p:childTnLst>
                                    <p:set>
                                      <p:cBhvr>
                                        <p:cTn id="141" dur="1" fill="hold">
                                          <p:stCondLst>
                                            <p:cond delay="0"/>
                                          </p:stCondLst>
                                        </p:cTn>
                                        <p:tgtEl>
                                          <p:spTgt spid="132"/>
                                        </p:tgtEl>
                                        <p:attrNameLst>
                                          <p:attrName>style.visibility</p:attrName>
                                        </p:attrNameLst>
                                      </p:cBhvr>
                                      <p:to>
                                        <p:strVal val="hidden"/>
                                      </p:to>
                                    </p:set>
                                  </p:childTnLst>
                                </p:cTn>
                              </p:par>
                            </p:childTnLst>
                          </p:cTn>
                        </p:par>
                      </p:childTnLst>
                    </p:cTn>
                  </p:par>
                </p:childTnLst>
              </p:cTn>
              <p:nextCondLst>
                <p:cond evt="onClick" delay="0">
                  <p:tgtEl>
                    <p:spTgt spid="132"/>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Footer Placeholder 2">
            <a:extLst>
              <a:ext uri="{FF2B5EF4-FFF2-40B4-BE49-F238E27FC236}">
                <a16:creationId xmlns:a16="http://schemas.microsoft.com/office/drawing/2014/main" id="{F14E786C-E4AB-2E4E-990F-75A5562B29A3}"/>
              </a:ext>
            </a:extLst>
          </p:cNvPr>
          <p:cNvSpPr txBox="1">
            <a:spLocks/>
          </p:cNvSpPr>
          <p:nvPr/>
        </p:nvSpPr>
        <p:spPr>
          <a:xfrm>
            <a:off x="131426" y="6399550"/>
            <a:ext cx="4409661" cy="365125"/>
          </a:xfrm>
          <a:prstGeom prst="rect">
            <a:avLst/>
          </a:prstGeom>
        </p:spPr>
        <p:txBody>
          <a:bodyPr/>
          <a:lstStyle>
            <a:defPPr>
              <a:defRPr lang="en-US"/>
            </a:defPPr>
            <a:lvl1pPr marL="0" algn="l" defTabSz="914400" rtl="0" eaLnBrk="1" latinLnBrk="0" hangingPunct="1">
              <a:defRPr sz="1800" kern="1200">
                <a:solidFill>
                  <a:schemeClr val="accent4"/>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dirty="0" err="1">
                <a:solidFill>
                  <a:schemeClr val="tx2"/>
                </a:solidFill>
              </a:rPr>
              <a:t>agrodiv.org</a:t>
            </a:r>
            <a:r>
              <a:rPr lang="en-US" sz="1100" b="1" dirty="0">
                <a:solidFill>
                  <a:schemeClr val="tx2"/>
                </a:solidFill>
              </a:rPr>
              <a:t>  </a:t>
            </a:r>
            <a:r>
              <a:rPr lang="en-US" sz="1100" dirty="0">
                <a:solidFill>
                  <a:schemeClr val="tx2"/>
                </a:solidFill>
              </a:rPr>
              <a:t>|  AGRO is a division of the American Chemical Society</a:t>
            </a:r>
          </a:p>
        </p:txBody>
      </p:sp>
      <p:sp>
        <p:nvSpPr>
          <p:cNvPr id="15" name="overview button">
            <a:hlinkClick r:id="rId3" action="ppaction://hlinksldjump"/>
            <a:extLst>
              <a:ext uri="{FF2B5EF4-FFF2-40B4-BE49-F238E27FC236}">
                <a16:creationId xmlns:a16="http://schemas.microsoft.com/office/drawing/2014/main" id="{128DFDA2-9AC5-D14E-B61D-41F66B254136}"/>
              </a:ext>
            </a:extLst>
          </p:cNvPr>
          <p:cNvSpPr/>
          <p:nvPr/>
        </p:nvSpPr>
        <p:spPr>
          <a:xfrm>
            <a:off x="9140545" y="6384880"/>
            <a:ext cx="1066800" cy="276225"/>
          </a:xfrm>
          <a:prstGeom prst="roundRect">
            <a:avLst/>
          </a:prstGeom>
          <a:solidFill>
            <a:schemeClr val="bg1">
              <a:lumMod val="65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OVERVIEW</a:t>
            </a:r>
          </a:p>
        </p:txBody>
      </p:sp>
      <p:sp>
        <p:nvSpPr>
          <p:cNvPr id="116" name="next text">
            <a:extLst>
              <a:ext uri="{FF2B5EF4-FFF2-40B4-BE49-F238E27FC236}">
                <a16:creationId xmlns:a16="http://schemas.microsoft.com/office/drawing/2014/main" id="{DDE1F8F0-5201-C343-9D9A-FB52AEBBD69F}"/>
              </a:ext>
            </a:extLst>
          </p:cNvPr>
          <p:cNvSpPr txBox="1"/>
          <p:nvPr/>
        </p:nvSpPr>
        <p:spPr>
          <a:xfrm>
            <a:off x="6109051" y="6373907"/>
            <a:ext cx="600635" cy="307777"/>
          </a:xfrm>
          <a:prstGeom prst="rect">
            <a:avLst/>
          </a:prstGeom>
          <a:noFill/>
        </p:spPr>
        <p:txBody>
          <a:bodyPr wrap="square" rtlCol="0">
            <a:spAutoFit/>
          </a:bodyPr>
          <a:lstStyle/>
          <a:p>
            <a:pPr algn="ctr"/>
            <a:r>
              <a:rPr lang="en-US" sz="1400" b="1" dirty="0">
                <a:solidFill>
                  <a:schemeClr val="tx1">
                    <a:lumMod val="50000"/>
                    <a:lumOff val="50000"/>
                  </a:schemeClr>
                </a:solidFill>
              </a:rPr>
              <a:t>NEXT</a:t>
            </a:r>
          </a:p>
        </p:txBody>
      </p:sp>
      <p:sp>
        <p:nvSpPr>
          <p:cNvPr id="13" name="back text">
            <a:extLst>
              <a:ext uri="{FF2B5EF4-FFF2-40B4-BE49-F238E27FC236}">
                <a16:creationId xmlns:a16="http://schemas.microsoft.com/office/drawing/2014/main" id="{08415AFA-2831-3349-AE9E-17531B284D20}"/>
              </a:ext>
            </a:extLst>
          </p:cNvPr>
          <p:cNvSpPr txBox="1"/>
          <p:nvPr/>
        </p:nvSpPr>
        <p:spPr>
          <a:xfrm>
            <a:off x="5482220" y="6373907"/>
            <a:ext cx="600635" cy="307777"/>
          </a:xfrm>
          <a:prstGeom prst="rect">
            <a:avLst/>
          </a:prstGeom>
          <a:noFill/>
        </p:spPr>
        <p:txBody>
          <a:bodyPr wrap="square" rtlCol="0">
            <a:spAutoFit/>
          </a:bodyPr>
          <a:lstStyle/>
          <a:p>
            <a:pPr algn="ctr"/>
            <a:r>
              <a:rPr lang="en-US" sz="1400" b="1" dirty="0">
                <a:solidFill>
                  <a:schemeClr val="tx1">
                    <a:lumMod val="50000"/>
                    <a:lumOff val="50000"/>
                  </a:schemeClr>
                </a:solidFill>
              </a:rPr>
              <a:t>BACK</a:t>
            </a:r>
          </a:p>
        </p:txBody>
      </p:sp>
      <p:sp>
        <p:nvSpPr>
          <p:cNvPr id="21" name="Action Button: Back or Previous 20">
            <a:hlinkClick r:id="" action="ppaction://hlinkshowjump?jump=previousslide" highlightClick="1"/>
            <a:extLst>
              <a:ext uri="{FF2B5EF4-FFF2-40B4-BE49-F238E27FC236}">
                <a16:creationId xmlns:a16="http://schemas.microsoft.com/office/drawing/2014/main" id="{C13068D7-B52D-B642-B74B-DA84E68D93E8}"/>
              </a:ext>
            </a:extLst>
          </p:cNvPr>
          <p:cNvSpPr/>
          <p:nvPr/>
        </p:nvSpPr>
        <p:spPr>
          <a:xfrm>
            <a:off x="5177418" y="6364941"/>
            <a:ext cx="313765" cy="313765"/>
          </a:xfrm>
          <a:prstGeom prst="actionButtonBackPrevious">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ction Button: Forward or Next 21">
            <a:hlinkClick r:id="" action="ppaction://hlinkshowjump?jump=nextslide" highlightClick="1"/>
            <a:extLst>
              <a:ext uri="{FF2B5EF4-FFF2-40B4-BE49-F238E27FC236}">
                <a16:creationId xmlns:a16="http://schemas.microsoft.com/office/drawing/2014/main" id="{ADB8E94E-507F-944A-8EE0-CC00030BFBF4}"/>
              </a:ext>
            </a:extLst>
          </p:cNvPr>
          <p:cNvSpPr/>
          <p:nvPr/>
        </p:nvSpPr>
        <p:spPr>
          <a:xfrm>
            <a:off x="6705601" y="6363547"/>
            <a:ext cx="318347" cy="318347"/>
          </a:xfrm>
          <a:prstGeom prst="actionButtonForwardNex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background">
            <a:extLst>
              <a:ext uri="{FF2B5EF4-FFF2-40B4-BE49-F238E27FC236}">
                <a16:creationId xmlns:a16="http://schemas.microsoft.com/office/drawing/2014/main" id="{902701EB-259E-DA46-8327-52E0724AB0F7}"/>
              </a:ext>
            </a:extLst>
          </p:cNvPr>
          <p:cNvSpPr/>
          <p:nvPr/>
        </p:nvSpPr>
        <p:spPr>
          <a:xfrm>
            <a:off x="0" y="1000518"/>
            <a:ext cx="12192000" cy="4409682"/>
          </a:xfrm>
          <a:prstGeom prst="rect">
            <a:avLst/>
          </a:prstGeom>
          <a:solidFill>
            <a:schemeClr val="accent1">
              <a:lumMod val="20000"/>
              <a:lumOff val="8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vertical lines">
            <a:extLst>
              <a:ext uri="{FF2B5EF4-FFF2-40B4-BE49-F238E27FC236}">
                <a16:creationId xmlns:a16="http://schemas.microsoft.com/office/drawing/2014/main" id="{4A2F9796-4256-BA40-8C1F-BEA06EF4CED8}"/>
              </a:ext>
            </a:extLst>
          </p:cNvPr>
          <p:cNvGrpSpPr/>
          <p:nvPr/>
        </p:nvGrpSpPr>
        <p:grpSpPr>
          <a:xfrm>
            <a:off x="1186777" y="852055"/>
            <a:ext cx="9160260" cy="4672445"/>
            <a:chOff x="1389977" y="852055"/>
            <a:chExt cx="9160260" cy="4672445"/>
          </a:xfrm>
        </p:grpSpPr>
        <p:cxnSp>
          <p:nvCxnSpPr>
            <p:cNvPr id="32" name="Straight Connector 31">
              <a:extLst>
                <a:ext uri="{FF2B5EF4-FFF2-40B4-BE49-F238E27FC236}">
                  <a16:creationId xmlns:a16="http://schemas.microsoft.com/office/drawing/2014/main" id="{77D1CFB5-23E4-EC48-A8FE-54DD46D2A168}"/>
                </a:ext>
              </a:extLst>
            </p:cNvPr>
            <p:cNvCxnSpPr/>
            <p:nvPr/>
          </p:nvCxnSpPr>
          <p:spPr>
            <a:xfrm>
              <a:off x="1389977" y="872101"/>
              <a:ext cx="0" cy="4652399"/>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A9DBB8F9-FE3B-A04D-9EAE-E4344AECA7BD}"/>
                </a:ext>
              </a:extLst>
            </p:cNvPr>
            <p:cNvCxnSpPr/>
            <p:nvPr/>
          </p:nvCxnSpPr>
          <p:spPr>
            <a:xfrm>
              <a:off x="3222029" y="872101"/>
              <a:ext cx="0" cy="4652399"/>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C1340D65-830C-2248-88F5-BE038E5075B5}"/>
                </a:ext>
              </a:extLst>
            </p:cNvPr>
            <p:cNvCxnSpPr/>
            <p:nvPr/>
          </p:nvCxnSpPr>
          <p:spPr>
            <a:xfrm>
              <a:off x="5054081" y="872101"/>
              <a:ext cx="0" cy="4652399"/>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63BA75DE-5294-6D46-895E-184AC4EE87F6}"/>
                </a:ext>
              </a:extLst>
            </p:cNvPr>
            <p:cNvCxnSpPr>
              <a:cxnSpLocks/>
            </p:cNvCxnSpPr>
            <p:nvPr/>
          </p:nvCxnSpPr>
          <p:spPr>
            <a:xfrm>
              <a:off x="6886133" y="872101"/>
              <a:ext cx="0" cy="4652399"/>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5F0BB644-032B-9141-BF77-D83F0E4937AC}"/>
                </a:ext>
              </a:extLst>
            </p:cNvPr>
            <p:cNvCxnSpPr>
              <a:cxnSpLocks/>
            </p:cNvCxnSpPr>
            <p:nvPr/>
          </p:nvCxnSpPr>
          <p:spPr>
            <a:xfrm>
              <a:off x="8718185" y="852055"/>
              <a:ext cx="0" cy="4672445"/>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5FBDF92B-A78A-FD41-95A1-1E65125F918E}"/>
                </a:ext>
              </a:extLst>
            </p:cNvPr>
            <p:cNvCxnSpPr>
              <a:cxnSpLocks/>
            </p:cNvCxnSpPr>
            <p:nvPr/>
          </p:nvCxnSpPr>
          <p:spPr>
            <a:xfrm>
              <a:off x="10550237" y="852055"/>
              <a:ext cx="0" cy="4672445"/>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0" name="dates">
            <a:extLst>
              <a:ext uri="{FF2B5EF4-FFF2-40B4-BE49-F238E27FC236}">
                <a16:creationId xmlns:a16="http://schemas.microsoft.com/office/drawing/2014/main" id="{A31F02A9-C8DB-544C-913F-9891548FEB62}"/>
              </a:ext>
            </a:extLst>
          </p:cNvPr>
          <p:cNvGrpSpPr/>
          <p:nvPr/>
        </p:nvGrpSpPr>
        <p:grpSpPr>
          <a:xfrm>
            <a:off x="846197" y="539234"/>
            <a:ext cx="9831203" cy="369332"/>
            <a:chOff x="1049397" y="539234"/>
            <a:chExt cx="9831203" cy="369332"/>
          </a:xfrm>
        </p:grpSpPr>
        <p:sp>
          <p:nvSpPr>
            <p:cNvPr id="41" name="1985">
              <a:extLst>
                <a:ext uri="{FF2B5EF4-FFF2-40B4-BE49-F238E27FC236}">
                  <a16:creationId xmlns:a16="http://schemas.microsoft.com/office/drawing/2014/main" id="{01592235-71EE-D541-9691-CE8EADC5BF87}"/>
                </a:ext>
              </a:extLst>
            </p:cNvPr>
            <p:cNvSpPr txBox="1"/>
            <p:nvPr/>
          </p:nvSpPr>
          <p:spPr>
            <a:xfrm>
              <a:off x="1049397" y="539234"/>
              <a:ext cx="652743" cy="369332"/>
            </a:xfrm>
            <a:prstGeom prst="rect">
              <a:avLst/>
            </a:prstGeom>
            <a:noFill/>
          </p:spPr>
          <p:txBody>
            <a:bodyPr wrap="none" rtlCol="0">
              <a:spAutoFit/>
            </a:bodyPr>
            <a:lstStyle/>
            <a:p>
              <a:r>
                <a:rPr lang="en-US" dirty="0"/>
                <a:t>2005</a:t>
              </a:r>
            </a:p>
          </p:txBody>
        </p:sp>
        <p:sp>
          <p:nvSpPr>
            <p:cNvPr id="42" name="1986">
              <a:extLst>
                <a:ext uri="{FF2B5EF4-FFF2-40B4-BE49-F238E27FC236}">
                  <a16:creationId xmlns:a16="http://schemas.microsoft.com/office/drawing/2014/main" id="{615D93FE-5593-F74F-BA18-995EA25BE4B7}"/>
                </a:ext>
              </a:extLst>
            </p:cNvPr>
            <p:cNvSpPr txBox="1"/>
            <p:nvPr/>
          </p:nvSpPr>
          <p:spPr>
            <a:xfrm>
              <a:off x="2884125" y="539234"/>
              <a:ext cx="652743" cy="369332"/>
            </a:xfrm>
            <a:prstGeom prst="rect">
              <a:avLst/>
            </a:prstGeom>
            <a:noFill/>
          </p:spPr>
          <p:txBody>
            <a:bodyPr wrap="none" rtlCol="0">
              <a:spAutoFit/>
            </a:bodyPr>
            <a:lstStyle/>
            <a:p>
              <a:r>
                <a:rPr lang="en-US" dirty="0"/>
                <a:t>2006</a:t>
              </a:r>
            </a:p>
          </p:txBody>
        </p:sp>
        <p:sp>
          <p:nvSpPr>
            <p:cNvPr id="43" name="1987">
              <a:extLst>
                <a:ext uri="{FF2B5EF4-FFF2-40B4-BE49-F238E27FC236}">
                  <a16:creationId xmlns:a16="http://schemas.microsoft.com/office/drawing/2014/main" id="{1C136E6D-81CC-5145-9995-1F9DD6F21D8C}"/>
                </a:ext>
              </a:extLst>
            </p:cNvPr>
            <p:cNvSpPr txBox="1"/>
            <p:nvPr/>
          </p:nvSpPr>
          <p:spPr>
            <a:xfrm>
              <a:off x="4733074" y="539234"/>
              <a:ext cx="652743" cy="369332"/>
            </a:xfrm>
            <a:prstGeom prst="rect">
              <a:avLst/>
            </a:prstGeom>
            <a:noFill/>
          </p:spPr>
          <p:txBody>
            <a:bodyPr wrap="none" rtlCol="0">
              <a:spAutoFit/>
            </a:bodyPr>
            <a:lstStyle/>
            <a:p>
              <a:r>
                <a:rPr lang="en-US" dirty="0"/>
                <a:t>2007</a:t>
              </a:r>
            </a:p>
          </p:txBody>
        </p:sp>
        <p:sp>
          <p:nvSpPr>
            <p:cNvPr id="44" name="1988">
              <a:extLst>
                <a:ext uri="{FF2B5EF4-FFF2-40B4-BE49-F238E27FC236}">
                  <a16:creationId xmlns:a16="http://schemas.microsoft.com/office/drawing/2014/main" id="{24650943-84F1-1B42-B4E4-C1BBA6D4CC28}"/>
                </a:ext>
              </a:extLst>
            </p:cNvPr>
            <p:cNvSpPr txBox="1"/>
            <p:nvPr/>
          </p:nvSpPr>
          <p:spPr>
            <a:xfrm>
              <a:off x="6566347" y="539234"/>
              <a:ext cx="652743" cy="369332"/>
            </a:xfrm>
            <a:prstGeom prst="rect">
              <a:avLst/>
            </a:prstGeom>
            <a:noFill/>
          </p:spPr>
          <p:txBody>
            <a:bodyPr wrap="none" rtlCol="0">
              <a:spAutoFit/>
            </a:bodyPr>
            <a:lstStyle/>
            <a:p>
              <a:r>
                <a:rPr lang="en-US" dirty="0"/>
                <a:t>2008</a:t>
              </a:r>
            </a:p>
          </p:txBody>
        </p:sp>
        <p:sp>
          <p:nvSpPr>
            <p:cNvPr id="45" name="1989">
              <a:extLst>
                <a:ext uri="{FF2B5EF4-FFF2-40B4-BE49-F238E27FC236}">
                  <a16:creationId xmlns:a16="http://schemas.microsoft.com/office/drawing/2014/main" id="{CF1C7843-5A8A-424A-8C88-E436CDF67B4A}"/>
                </a:ext>
              </a:extLst>
            </p:cNvPr>
            <p:cNvSpPr txBox="1"/>
            <p:nvPr/>
          </p:nvSpPr>
          <p:spPr>
            <a:xfrm>
              <a:off x="8389704" y="539234"/>
              <a:ext cx="652743" cy="369332"/>
            </a:xfrm>
            <a:prstGeom prst="rect">
              <a:avLst/>
            </a:prstGeom>
            <a:noFill/>
          </p:spPr>
          <p:txBody>
            <a:bodyPr wrap="none" rtlCol="0">
              <a:spAutoFit/>
            </a:bodyPr>
            <a:lstStyle/>
            <a:p>
              <a:r>
                <a:rPr lang="en-US" dirty="0"/>
                <a:t>2009</a:t>
              </a:r>
            </a:p>
          </p:txBody>
        </p:sp>
        <p:sp>
          <p:nvSpPr>
            <p:cNvPr id="46" name="1990">
              <a:extLst>
                <a:ext uri="{FF2B5EF4-FFF2-40B4-BE49-F238E27FC236}">
                  <a16:creationId xmlns:a16="http://schemas.microsoft.com/office/drawing/2014/main" id="{C556A74C-EE90-7948-8A5E-64E7EA41AB29}"/>
                </a:ext>
              </a:extLst>
            </p:cNvPr>
            <p:cNvSpPr txBox="1"/>
            <p:nvPr/>
          </p:nvSpPr>
          <p:spPr>
            <a:xfrm>
              <a:off x="10227857" y="539234"/>
              <a:ext cx="652743" cy="369332"/>
            </a:xfrm>
            <a:prstGeom prst="rect">
              <a:avLst/>
            </a:prstGeom>
            <a:noFill/>
          </p:spPr>
          <p:txBody>
            <a:bodyPr wrap="none" rtlCol="0">
              <a:spAutoFit/>
            </a:bodyPr>
            <a:lstStyle/>
            <a:p>
              <a:r>
                <a:rPr lang="en-US" dirty="0"/>
                <a:t>2010</a:t>
              </a:r>
            </a:p>
          </p:txBody>
        </p:sp>
      </p:grpSp>
      <p:grpSp>
        <p:nvGrpSpPr>
          <p:cNvPr id="59" name="2010 gold">
            <a:extLst>
              <a:ext uri="{FF2B5EF4-FFF2-40B4-BE49-F238E27FC236}">
                <a16:creationId xmlns:a16="http://schemas.microsoft.com/office/drawing/2014/main" id="{A3F0ED01-9277-6748-9515-6B85CDCB2470}"/>
              </a:ext>
            </a:extLst>
          </p:cNvPr>
          <p:cNvGrpSpPr/>
          <p:nvPr/>
        </p:nvGrpSpPr>
        <p:grpSpPr>
          <a:xfrm>
            <a:off x="10261122" y="3715679"/>
            <a:ext cx="1459703" cy="707886"/>
            <a:chOff x="3801979" y="2662872"/>
            <a:chExt cx="1459703" cy="707886"/>
          </a:xfrm>
        </p:grpSpPr>
        <p:sp>
          <p:nvSpPr>
            <p:cNvPr id="60" name="Oval 59">
              <a:extLst>
                <a:ext uri="{FF2B5EF4-FFF2-40B4-BE49-F238E27FC236}">
                  <a16:creationId xmlns:a16="http://schemas.microsoft.com/office/drawing/2014/main" id="{58906B2A-B9D7-D047-BD34-2153BC12D8F4}"/>
                </a:ext>
              </a:extLst>
            </p:cNvPr>
            <p:cNvSpPr/>
            <p:nvPr/>
          </p:nvSpPr>
          <p:spPr>
            <a:xfrm>
              <a:off x="3801979" y="2695875"/>
              <a:ext cx="163630" cy="16363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a:extLst>
                <a:ext uri="{FF2B5EF4-FFF2-40B4-BE49-F238E27FC236}">
                  <a16:creationId xmlns:a16="http://schemas.microsoft.com/office/drawing/2014/main" id="{CB0C97B8-A970-EB42-89EA-E4F41B10E818}"/>
                </a:ext>
              </a:extLst>
            </p:cNvPr>
            <p:cNvSpPr txBox="1"/>
            <p:nvPr/>
          </p:nvSpPr>
          <p:spPr>
            <a:xfrm>
              <a:off x="3891053" y="2662872"/>
              <a:ext cx="1370629" cy="707886"/>
            </a:xfrm>
            <a:prstGeom prst="rect">
              <a:avLst/>
            </a:prstGeom>
            <a:noFill/>
          </p:spPr>
          <p:txBody>
            <a:bodyPr wrap="square" lIns="182880" rtlCol="0">
              <a:spAutoFit/>
            </a:bodyPr>
            <a:lstStyle/>
            <a:p>
              <a:r>
                <a:rPr lang="en-US" sz="1000" dirty="0"/>
                <a:t>Symposium: Assessing Exposure of Pollinators to Systemic Pesticides</a:t>
              </a:r>
            </a:p>
          </p:txBody>
        </p:sp>
        <p:cxnSp>
          <p:nvCxnSpPr>
            <p:cNvPr id="62" name="Straight Connector 61">
              <a:extLst>
                <a:ext uri="{FF2B5EF4-FFF2-40B4-BE49-F238E27FC236}">
                  <a16:creationId xmlns:a16="http://schemas.microsoft.com/office/drawing/2014/main" id="{B5181266-9AFB-EC4A-B4A0-5D0B84099029}"/>
                </a:ext>
              </a:extLst>
            </p:cNvPr>
            <p:cNvCxnSpPr>
              <a:cxnSpLocks/>
            </p:cNvCxnSpPr>
            <p:nvPr/>
          </p:nvCxnSpPr>
          <p:spPr>
            <a:xfrm>
              <a:off x="3930650" y="2784475"/>
              <a:ext cx="92075"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115" name="2009 teal ">
            <a:extLst>
              <a:ext uri="{FF2B5EF4-FFF2-40B4-BE49-F238E27FC236}">
                <a16:creationId xmlns:a16="http://schemas.microsoft.com/office/drawing/2014/main" id="{94581539-A6EB-7942-87CD-FE2F9A7AEC04}"/>
              </a:ext>
            </a:extLst>
          </p:cNvPr>
          <p:cNvGrpSpPr/>
          <p:nvPr/>
        </p:nvGrpSpPr>
        <p:grpSpPr>
          <a:xfrm>
            <a:off x="8447442" y="3726160"/>
            <a:ext cx="1740049" cy="374461"/>
            <a:chOff x="5191225" y="2672397"/>
            <a:chExt cx="1740049" cy="374461"/>
          </a:xfrm>
        </p:grpSpPr>
        <p:sp>
          <p:nvSpPr>
            <p:cNvPr id="117" name="Oval 116">
              <a:extLst>
                <a:ext uri="{FF2B5EF4-FFF2-40B4-BE49-F238E27FC236}">
                  <a16:creationId xmlns:a16="http://schemas.microsoft.com/office/drawing/2014/main" id="{1ABAC316-4C8D-1A45-A096-DD458EF8930D}"/>
                </a:ext>
              </a:extLst>
            </p:cNvPr>
            <p:cNvSpPr/>
            <p:nvPr/>
          </p:nvSpPr>
          <p:spPr>
            <a:xfrm>
              <a:off x="5191225" y="2695875"/>
              <a:ext cx="163630" cy="16363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8" name="TextBox 117">
              <a:extLst>
                <a:ext uri="{FF2B5EF4-FFF2-40B4-BE49-F238E27FC236}">
                  <a16:creationId xmlns:a16="http://schemas.microsoft.com/office/drawing/2014/main" id="{2EC40286-35E3-304C-B3D0-DF012155ED0D}"/>
                </a:ext>
              </a:extLst>
            </p:cNvPr>
            <p:cNvSpPr txBox="1"/>
            <p:nvPr/>
          </p:nvSpPr>
          <p:spPr>
            <a:xfrm>
              <a:off x="5285505" y="2672397"/>
              <a:ext cx="1645769" cy="374461"/>
            </a:xfrm>
            <a:prstGeom prst="rect">
              <a:avLst/>
            </a:prstGeom>
            <a:noFill/>
          </p:spPr>
          <p:txBody>
            <a:bodyPr wrap="square" lIns="182880" rtlCol="0">
              <a:spAutoFit/>
            </a:bodyPr>
            <a:lstStyle/>
            <a:p>
              <a:pPr>
                <a:lnSpc>
                  <a:spcPts val="1050"/>
                </a:lnSpc>
              </a:pPr>
              <a:r>
                <a:rPr lang="en-US" sz="1000" dirty="0"/>
                <a:t>Syngenta launches "Operation Pollinator"</a:t>
              </a:r>
              <a:endParaRPr lang="en-US" sz="1000" i="1" dirty="0"/>
            </a:p>
          </p:txBody>
        </p:sp>
        <p:cxnSp>
          <p:nvCxnSpPr>
            <p:cNvPr id="119" name="Straight Connector 118">
              <a:extLst>
                <a:ext uri="{FF2B5EF4-FFF2-40B4-BE49-F238E27FC236}">
                  <a16:creationId xmlns:a16="http://schemas.microsoft.com/office/drawing/2014/main" id="{F3DE0507-9596-9540-A11E-CCCD7337A81E}"/>
                </a:ext>
              </a:extLst>
            </p:cNvPr>
            <p:cNvCxnSpPr>
              <a:cxnSpLocks/>
            </p:cNvCxnSpPr>
            <p:nvPr/>
          </p:nvCxnSpPr>
          <p:spPr>
            <a:xfrm>
              <a:off x="5316285" y="2778125"/>
              <a:ext cx="92075" cy="0"/>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grpSp>
      <p:grpSp>
        <p:nvGrpSpPr>
          <p:cNvPr id="101" name="2009 orange">
            <a:extLst>
              <a:ext uri="{FF2B5EF4-FFF2-40B4-BE49-F238E27FC236}">
                <a16:creationId xmlns:a16="http://schemas.microsoft.com/office/drawing/2014/main" id="{3FFA9FE7-D814-BF48-851F-65C8AD6F29FD}"/>
              </a:ext>
            </a:extLst>
          </p:cNvPr>
          <p:cNvGrpSpPr/>
          <p:nvPr/>
        </p:nvGrpSpPr>
        <p:grpSpPr>
          <a:xfrm>
            <a:off x="8448261" y="1963347"/>
            <a:ext cx="1459703" cy="553998"/>
            <a:chOff x="3801979" y="2662872"/>
            <a:chExt cx="1459703" cy="553998"/>
          </a:xfrm>
        </p:grpSpPr>
        <p:sp>
          <p:nvSpPr>
            <p:cNvPr id="102" name="Oval 101">
              <a:extLst>
                <a:ext uri="{FF2B5EF4-FFF2-40B4-BE49-F238E27FC236}">
                  <a16:creationId xmlns:a16="http://schemas.microsoft.com/office/drawing/2014/main" id="{2F5544DB-F85A-C04F-B12F-26739939E8C8}"/>
                </a:ext>
              </a:extLst>
            </p:cNvPr>
            <p:cNvSpPr/>
            <p:nvPr/>
          </p:nvSpPr>
          <p:spPr>
            <a:xfrm>
              <a:off x="3801979" y="2695875"/>
              <a:ext cx="163630" cy="16363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TextBox 102">
              <a:extLst>
                <a:ext uri="{FF2B5EF4-FFF2-40B4-BE49-F238E27FC236}">
                  <a16:creationId xmlns:a16="http://schemas.microsoft.com/office/drawing/2014/main" id="{B8340C44-E7BD-7941-8C42-994C7FF6924B}"/>
                </a:ext>
              </a:extLst>
            </p:cNvPr>
            <p:cNvSpPr txBox="1"/>
            <p:nvPr/>
          </p:nvSpPr>
          <p:spPr>
            <a:xfrm>
              <a:off x="3891053" y="2662872"/>
              <a:ext cx="1370629" cy="553998"/>
            </a:xfrm>
            <a:prstGeom prst="rect">
              <a:avLst/>
            </a:prstGeom>
            <a:noFill/>
          </p:spPr>
          <p:txBody>
            <a:bodyPr wrap="square" lIns="182880" rtlCol="0">
              <a:spAutoFit/>
            </a:bodyPr>
            <a:lstStyle/>
            <a:p>
              <a:r>
                <a:rPr lang="en-US" sz="1000" dirty="0"/>
                <a:t>EPA Issues EDSP </a:t>
              </a:r>
              <a:br>
                <a:rPr lang="en-US" sz="1000" dirty="0"/>
              </a:br>
              <a:r>
                <a:rPr lang="en-US" sz="1000" dirty="0"/>
                <a:t>Tier 1 Screening </a:t>
              </a:r>
              <a:br>
                <a:rPr lang="en-US" sz="1000" dirty="0"/>
              </a:br>
              <a:r>
                <a:rPr lang="en-US" sz="1000" dirty="0"/>
                <a:t>Test Orders</a:t>
              </a:r>
            </a:p>
          </p:txBody>
        </p:sp>
        <p:cxnSp>
          <p:nvCxnSpPr>
            <p:cNvPr id="104" name="Straight Connector 103">
              <a:extLst>
                <a:ext uri="{FF2B5EF4-FFF2-40B4-BE49-F238E27FC236}">
                  <a16:creationId xmlns:a16="http://schemas.microsoft.com/office/drawing/2014/main" id="{3D282458-778D-574B-BE3B-6572294879B8}"/>
                </a:ext>
              </a:extLst>
            </p:cNvPr>
            <p:cNvCxnSpPr>
              <a:cxnSpLocks/>
            </p:cNvCxnSpPr>
            <p:nvPr/>
          </p:nvCxnSpPr>
          <p:spPr>
            <a:xfrm>
              <a:off x="3930650" y="2784475"/>
              <a:ext cx="92075"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51" name="2008 blue">
            <a:extLst>
              <a:ext uri="{FF2B5EF4-FFF2-40B4-BE49-F238E27FC236}">
                <a16:creationId xmlns:a16="http://schemas.microsoft.com/office/drawing/2014/main" id="{E48CD899-81C4-804C-8017-81C4602C4562}"/>
              </a:ext>
            </a:extLst>
          </p:cNvPr>
          <p:cNvGrpSpPr/>
          <p:nvPr/>
        </p:nvGrpSpPr>
        <p:grpSpPr>
          <a:xfrm>
            <a:off x="6603522" y="4477947"/>
            <a:ext cx="1459703" cy="400110"/>
            <a:chOff x="3801979" y="2662872"/>
            <a:chExt cx="1459703" cy="400110"/>
          </a:xfrm>
        </p:grpSpPr>
        <p:sp>
          <p:nvSpPr>
            <p:cNvPr id="52" name="Oval 51">
              <a:extLst>
                <a:ext uri="{FF2B5EF4-FFF2-40B4-BE49-F238E27FC236}">
                  <a16:creationId xmlns:a16="http://schemas.microsoft.com/office/drawing/2014/main" id="{0263C8D7-CC4B-0645-B37B-7914915654E5}"/>
                </a:ext>
              </a:extLst>
            </p:cNvPr>
            <p:cNvSpPr/>
            <p:nvPr/>
          </p:nvSpPr>
          <p:spPr>
            <a:xfrm>
              <a:off x="3801979" y="2695875"/>
              <a:ext cx="163630" cy="16363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a:extLst>
                <a:ext uri="{FF2B5EF4-FFF2-40B4-BE49-F238E27FC236}">
                  <a16:creationId xmlns:a16="http://schemas.microsoft.com/office/drawing/2014/main" id="{F6A131ED-FB2F-C64B-A5F3-575FA731BDA7}"/>
                </a:ext>
              </a:extLst>
            </p:cNvPr>
            <p:cNvSpPr txBox="1"/>
            <p:nvPr/>
          </p:nvSpPr>
          <p:spPr>
            <a:xfrm>
              <a:off x="3891053" y="2662872"/>
              <a:ext cx="1370629" cy="400110"/>
            </a:xfrm>
            <a:prstGeom prst="rect">
              <a:avLst/>
            </a:prstGeom>
            <a:noFill/>
          </p:spPr>
          <p:txBody>
            <a:bodyPr wrap="square" lIns="182880" rtlCol="0">
              <a:spAutoFit/>
            </a:bodyPr>
            <a:lstStyle/>
            <a:p>
              <a:r>
                <a:rPr lang="en-US" sz="1000" dirty="0" err="1"/>
                <a:t>Chlorantroniliprole</a:t>
              </a:r>
              <a:r>
                <a:rPr lang="en-US" sz="1000" dirty="0"/>
                <a:t> first joint registration</a:t>
              </a:r>
            </a:p>
          </p:txBody>
        </p:sp>
        <p:cxnSp>
          <p:nvCxnSpPr>
            <p:cNvPr id="54" name="Straight Connector 53">
              <a:extLst>
                <a:ext uri="{FF2B5EF4-FFF2-40B4-BE49-F238E27FC236}">
                  <a16:creationId xmlns:a16="http://schemas.microsoft.com/office/drawing/2014/main" id="{ED63044E-0848-634B-B665-A528CF6399D7}"/>
                </a:ext>
              </a:extLst>
            </p:cNvPr>
            <p:cNvCxnSpPr>
              <a:cxnSpLocks/>
            </p:cNvCxnSpPr>
            <p:nvPr/>
          </p:nvCxnSpPr>
          <p:spPr>
            <a:xfrm>
              <a:off x="3930650" y="2784475"/>
              <a:ext cx="92075" cy="0"/>
            </a:xfrm>
            <a:prstGeom prst="line">
              <a:avLst/>
            </a:prstGeom>
            <a:ln w="12700">
              <a:solidFill>
                <a:srgbClr val="7030A0"/>
              </a:solidFill>
            </a:ln>
          </p:spPr>
          <p:style>
            <a:lnRef idx="1">
              <a:schemeClr val="accent1"/>
            </a:lnRef>
            <a:fillRef idx="0">
              <a:schemeClr val="accent1"/>
            </a:fillRef>
            <a:effectRef idx="0">
              <a:schemeClr val="accent1"/>
            </a:effectRef>
            <a:fontRef idx="minor">
              <a:schemeClr val="tx1"/>
            </a:fontRef>
          </p:style>
        </p:cxnSp>
      </p:grpSp>
      <p:grpSp>
        <p:nvGrpSpPr>
          <p:cNvPr id="108" name="2007 teal ">
            <a:extLst>
              <a:ext uri="{FF2B5EF4-FFF2-40B4-BE49-F238E27FC236}">
                <a16:creationId xmlns:a16="http://schemas.microsoft.com/office/drawing/2014/main" id="{1124F751-79E3-AC4A-9658-7AAFF49432B4}"/>
              </a:ext>
            </a:extLst>
          </p:cNvPr>
          <p:cNvGrpSpPr/>
          <p:nvPr/>
        </p:nvGrpSpPr>
        <p:grpSpPr>
          <a:xfrm>
            <a:off x="4779084" y="3726160"/>
            <a:ext cx="1740049" cy="656590"/>
            <a:chOff x="5191225" y="2672397"/>
            <a:chExt cx="1740049" cy="656590"/>
          </a:xfrm>
        </p:grpSpPr>
        <p:sp>
          <p:nvSpPr>
            <p:cNvPr id="109" name="Oval 108">
              <a:extLst>
                <a:ext uri="{FF2B5EF4-FFF2-40B4-BE49-F238E27FC236}">
                  <a16:creationId xmlns:a16="http://schemas.microsoft.com/office/drawing/2014/main" id="{12736572-0979-7547-A462-8BC4DCA66B89}"/>
                </a:ext>
              </a:extLst>
            </p:cNvPr>
            <p:cNvSpPr/>
            <p:nvPr/>
          </p:nvSpPr>
          <p:spPr>
            <a:xfrm>
              <a:off x="5191225" y="2695875"/>
              <a:ext cx="163630" cy="16363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0" name="TextBox 109">
              <a:extLst>
                <a:ext uri="{FF2B5EF4-FFF2-40B4-BE49-F238E27FC236}">
                  <a16:creationId xmlns:a16="http://schemas.microsoft.com/office/drawing/2014/main" id="{78801677-83B2-FC43-A112-4097A4C1845A}"/>
                </a:ext>
              </a:extLst>
            </p:cNvPr>
            <p:cNvSpPr txBox="1"/>
            <p:nvPr/>
          </p:nvSpPr>
          <p:spPr>
            <a:xfrm>
              <a:off x="5285505" y="2672397"/>
              <a:ext cx="1645769" cy="656590"/>
            </a:xfrm>
            <a:prstGeom prst="rect">
              <a:avLst/>
            </a:prstGeom>
            <a:noFill/>
          </p:spPr>
          <p:txBody>
            <a:bodyPr wrap="square" lIns="182880" rtlCol="0">
              <a:spAutoFit/>
            </a:bodyPr>
            <a:lstStyle/>
            <a:p>
              <a:pPr>
                <a:lnSpc>
                  <a:spcPts val="1050"/>
                </a:lnSpc>
              </a:pPr>
              <a:r>
                <a:rPr lang="en-US" sz="1000" dirty="0"/>
                <a:t>Syngenta and the Royal Society of Chemistry create the Pan Africa Chemistry Network</a:t>
              </a:r>
              <a:endParaRPr lang="en-US" sz="1000" i="1" dirty="0"/>
            </a:p>
          </p:txBody>
        </p:sp>
        <p:cxnSp>
          <p:nvCxnSpPr>
            <p:cNvPr id="111" name="Straight Connector 110">
              <a:extLst>
                <a:ext uri="{FF2B5EF4-FFF2-40B4-BE49-F238E27FC236}">
                  <a16:creationId xmlns:a16="http://schemas.microsoft.com/office/drawing/2014/main" id="{5EC99AB1-157D-FC4B-81C8-5EDC61604A15}"/>
                </a:ext>
              </a:extLst>
            </p:cNvPr>
            <p:cNvCxnSpPr>
              <a:cxnSpLocks/>
            </p:cNvCxnSpPr>
            <p:nvPr/>
          </p:nvCxnSpPr>
          <p:spPr>
            <a:xfrm>
              <a:off x="5316285" y="2778125"/>
              <a:ext cx="92075" cy="0"/>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grpSp>
      <p:grpSp>
        <p:nvGrpSpPr>
          <p:cNvPr id="94" name="2007 orange">
            <a:extLst>
              <a:ext uri="{FF2B5EF4-FFF2-40B4-BE49-F238E27FC236}">
                <a16:creationId xmlns:a16="http://schemas.microsoft.com/office/drawing/2014/main" id="{008CEB73-90CF-DF43-8F2B-A92013F76FBF}"/>
              </a:ext>
            </a:extLst>
          </p:cNvPr>
          <p:cNvGrpSpPr/>
          <p:nvPr/>
        </p:nvGrpSpPr>
        <p:grpSpPr>
          <a:xfrm>
            <a:off x="4774095" y="1963347"/>
            <a:ext cx="1459703" cy="707886"/>
            <a:chOff x="3801979" y="2662872"/>
            <a:chExt cx="1459703" cy="707886"/>
          </a:xfrm>
        </p:grpSpPr>
        <p:sp>
          <p:nvSpPr>
            <p:cNvPr id="95" name="Oval 94">
              <a:extLst>
                <a:ext uri="{FF2B5EF4-FFF2-40B4-BE49-F238E27FC236}">
                  <a16:creationId xmlns:a16="http://schemas.microsoft.com/office/drawing/2014/main" id="{5D2E86CE-012B-2440-93AC-F451AC145477}"/>
                </a:ext>
              </a:extLst>
            </p:cNvPr>
            <p:cNvSpPr/>
            <p:nvPr/>
          </p:nvSpPr>
          <p:spPr>
            <a:xfrm>
              <a:off x="3801979" y="2695875"/>
              <a:ext cx="163630" cy="16363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TextBox 95">
              <a:extLst>
                <a:ext uri="{FF2B5EF4-FFF2-40B4-BE49-F238E27FC236}">
                  <a16:creationId xmlns:a16="http://schemas.microsoft.com/office/drawing/2014/main" id="{CF16F0D1-8AB0-1642-8414-E304C0C5CF9D}"/>
                </a:ext>
              </a:extLst>
            </p:cNvPr>
            <p:cNvSpPr txBox="1"/>
            <p:nvPr/>
          </p:nvSpPr>
          <p:spPr>
            <a:xfrm>
              <a:off x="3891053" y="2662872"/>
              <a:ext cx="1370629" cy="707886"/>
            </a:xfrm>
            <a:prstGeom prst="rect">
              <a:avLst/>
            </a:prstGeom>
            <a:noFill/>
          </p:spPr>
          <p:txBody>
            <a:bodyPr wrap="square" lIns="182880" rtlCol="0">
              <a:spAutoFit/>
            </a:bodyPr>
            <a:lstStyle/>
            <a:p>
              <a:r>
                <a:rPr lang="en-US" sz="1000" dirty="0"/>
                <a:t>NRC publishes </a:t>
              </a:r>
              <a:r>
                <a:rPr lang="en-US" sz="1000" i="1" dirty="0"/>
                <a:t>Toxicity Testing in the 21st Century: A Vision and Strategy</a:t>
              </a:r>
            </a:p>
          </p:txBody>
        </p:sp>
        <p:cxnSp>
          <p:nvCxnSpPr>
            <p:cNvPr id="97" name="Straight Connector 96">
              <a:extLst>
                <a:ext uri="{FF2B5EF4-FFF2-40B4-BE49-F238E27FC236}">
                  <a16:creationId xmlns:a16="http://schemas.microsoft.com/office/drawing/2014/main" id="{46EDA7CF-8948-D94B-ABDA-A4FBC1FB63EC}"/>
                </a:ext>
              </a:extLst>
            </p:cNvPr>
            <p:cNvCxnSpPr>
              <a:cxnSpLocks/>
            </p:cNvCxnSpPr>
            <p:nvPr/>
          </p:nvCxnSpPr>
          <p:spPr>
            <a:xfrm>
              <a:off x="3930650" y="2784475"/>
              <a:ext cx="92075"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47" name="2007 green">
            <a:extLst>
              <a:ext uri="{FF2B5EF4-FFF2-40B4-BE49-F238E27FC236}">
                <a16:creationId xmlns:a16="http://schemas.microsoft.com/office/drawing/2014/main" id="{9F867D47-7C90-ED45-B1BD-956E666FCEBA}"/>
              </a:ext>
            </a:extLst>
          </p:cNvPr>
          <p:cNvGrpSpPr/>
          <p:nvPr/>
        </p:nvGrpSpPr>
        <p:grpSpPr>
          <a:xfrm>
            <a:off x="4776157" y="1155222"/>
            <a:ext cx="1459703" cy="553998"/>
            <a:chOff x="3801979" y="2662872"/>
            <a:chExt cx="1459703" cy="553998"/>
          </a:xfrm>
        </p:grpSpPr>
        <p:sp>
          <p:nvSpPr>
            <p:cNvPr id="48" name="Oval 47">
              <a:extLst>
                <a:ext uri="{FF2B5EF4-FFF2-40B4-BE49-F238E27FC236}">
                  <a16:creationId xmlns:a16="http://schemas.microsoft.com/office/drawing/2014/main" id="{D1652304-2E9C-B349-9E97-91CFEE10F5AE}"/>
                </a:ext>
              </a:extLst>
            </p:cNvPr>
            <p:cNvSpPr/>
            <p:nvPr/>
          </p:nvSpPr>
          <p:spPr>
            <a:xfrm>
              <a:off x="3801979" y="2695875"/>
              <a:ext cx="163630" cy="16363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a:extLst>
                <a:ext uri="{FF2B5EF4-FFF2-40B4-BE49-F238E27FC236}">
                  <a16:creationId xmlns:a16="http://schemas.microsoft.com/office/drawing/2014/main" id="{F7C63F99-8399-054C-9DDF-568DBE9E7B18}"/>
                </a:ext>
              </a:extLst>
            </p:cNvPr>
            <p:cNvSpPr txBox="1"/>
            <p:nvPr/>
          </p:nvSpPr>
          <p:spPr>
            <a:xfrm>
              <a:off x="3891053" y="2662872"/>
              <a:ext cx="1370629" cy="553998"/>
            </a:xfrm>
            <a:prstGeom prst="rect">
              <a:avLst/>
            </a:prstGeom>
            <a:noFill/>
          </p:spPr>
          <p:txBody>
            <a:bodyPr wrap="square" lIns="182880" rtlCol="0">
              <a:spAutoFit/>
            </a:bodyPr>
            <a:lstStyle/>
            <a:p>
              <a:r>
                <a:rPr lang="en-US" sz="1000" dirty="0"/>
                <a:t>Farmland in the USA  is consolidated into larger farms</a:t>
              </a:r>
            </a:p>
          </p:txBody>
        </p:sp>
        <p:cxnSp>
          <p:nvCxnSpPr>
            <p:cNvPr id="50" name="Straight Connector 49">
              <a:extLst>
                <a:ext uri="{FF2B5EF4-FFF2-40B4-BE49-F238E27FC236}">
                  <a16:creationId xmlns:a16="http://schemas.microsoft.com/office/drawing/2014/main" id="{4BA38AEA-A681-684B-8E1E-B75D4AD0D177}"/>
                </a:ext>
              </a:extLst>
            </p:cNvPr>
            <p:cNvCxnSpPr>
              <a:cxnSpLocks/>
            </p:cNvCxnSpPr>
            <p:nvPr/>
          </p:nvCxnSpPr>
          <p:spPr>
            <a:xfrm>
              <a:off x="3930650" y="2784475"/>
              <a:ext cx="92075"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209" name="2006 orange">
            <a:extLst>
              <a:ext uri="{FF2B5EF4-FFF2-40B4-BE49-F238E27FC236}">
                <a16:creationId xmlns:a16="http://schemas.microsoft.com/office/drawing/2014/main" id="{7D0A675C-1047-0E4F-A922-F116E3657B48}"/>
              </a:ext>
            </a:extLst>
          </p:cNvPr>
          <p:cNvGrpSpPr/>
          <p:nvPr/>
        </p:nvGrpSpPr>
        <p:grpSpPr>
          <a:xfrm>
            <a:off x="2944531" y="1963347"/>
            <a:ext cx="1459703" cy="553998"/>
            <a:chOff x="3801979" y="2662872"/>
            <a:chExt cx="1459703" cy="553998"/>
          </a:xfrm>
        </p:grpSpPr>
        <p:sp>
          <p:nvSpPr>
            <p:cNvPr id="210" name="Oval 209">
              <a:extLst>
                <a:ext uri="{FF2B5EF4-FFF2-40B4-BE49-F238E27FC236}">
                  <a16:creationId xmlns:a16="http://schemas.microsoft.com/office/drawing/2014/main" id="{8EC8BD4E-441B-D541-82D4-EC6ECA8DA970}"/>
                </a:ext>
              </a:extLst>
            </p:cNvPr>
            <p:cNvSpPr/>
            <p:nvPr/>
          </p:nvSpPr>
          <p:spPr>
            <a:xfrm>
              <a:off x="3801979" y="2695875"/>
              <a:ext cx="163630" cy="16363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1" name="TextBox 210">
              <a:extLst>
                <a:ext uri="{FF2B5EF4-FFF2-40B4-BE49-F238E27FC236}">
                  <a16:creationId xmlns:a16="http://schemas.microsoft.com/office/drawing/2014/main" id="{CD73107B-3DE6-A64D-AC1D-4B7CE562AE87}"/>
                </a:ext>
              </a:extLst>
            </p:cNvPr>
            <p:cNvSpPr txBox="1"/>
            <p:nvPr/>
          </p:nvSpPr>
          <p:spPr>
            <a:xfrm>
              <a:off x="3891053" y="2662872"/>
              <a:ext cx="1370629" cy="553998"/>
            </a:xfrm>
            <a:prstGeom prst="rect">
              <a:avLst/>
            </a:prstGeom>
            <a:noFill/>
          </p:spPr>
          <p:txBody>
            <a:bodyPr wrap="square" lIns="182880" rtlCol="0">
              <a:spAutoFit/>
            </a:bodyPr>
            <a:lstStyle/>
            <a:p>
              <a:r>
                <a:rPr lang="en-US" sz="1000" dirty="0"/>
                <a:t>Common Rule applied to pesticide studies</a:t>
              </a:r>
            </a:p>
          </p:txBody>
        </p:sp>
        <p:cxnSp>
          <p:nvCxnSpPr>
            <p:cNvPr id="212" name="Straight Connector 211">
              <a:extLst>
                <a:ext uri="{FF2B5EF4-FFF2-40B4-BE49-F238E27FC236}">
                  <a16:creationId xmlns:a16="http://schemas.microsoft.com/office/drawing/2014/main" id="{696A6431-3687-BD44-BF0F-A1F40D6C9445}"/>
                </a:ext>
              </a:extLst>
            </p:cNvPr>
            <p:cNvCxnSpPr>
              <a:cxnSpLocks/>
            </p:cNvCxnSpPr>
            <p:nvPr/>
          </p:nvCxnSpPr>
          <p:spPr>
            <a:xfrm>
              <a:off x="3930650" y="2784475"/>
              <a:ext cx="92075"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90" name="2005 orange">
            <a:extLst>
              <a:ext uri="{FF2B5EF4-FFF2-40B4-BE49-F238E27FC236}">
                <a16:creationId xmlns:a16="http://schemas.microsoft.com/office/drawing/2014/main" id="{EE304D09-A270-C64A-B69E-661B16E63C65}"/>
              </a:ext>
            </a:extLst>
          </p:cNvPr>
          <p:cNvGrpSpPr/>
          <p:nvPr/>
        </p:nvGrpSpPr>
        <p:grpSpPr>
          <a:xfrm>
            <a:off x="1103243" y="1967740"/>
            <a:ext cx="1670601" cy="553998"/>
            <a:chOff x="3801979" y="2662872"/>
            <a:chExt cx="1670601" cy="553998"/>
          </a:xfrm>
        </p:grpSpPr>
        <p:sp>
          <p:nvSpPr>
            <p:cNvPr id="91" name="Oval 90">
              <a:extLst>
                <a:ext uri="{FF2B5EF4-FFF2-40B4-BE49-F238E27FC236}">
                  <a16:creationId xmlns:a16="http://schemas.microsoft.com/office/drawing/2014/main" id="{530D6D11-AF68-C34A-8F46-023A843B3AB2}"/>
                </a:ext>
              </a:extLst>
            </p:cNvPr>
            <p:cNvSpPr/>
            <p:nvPr/>
          </p:nvSpPr>
          <p:spPr>
            <a:xfrm>
              <a:off x="3801979" y="2695875"/>
              <a:ext cx="163630" cy="16363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TextBox 91">
              <a:extLst>
                <a:ext uri="{FF2B5EF4-FFF2-40B4-BE49-F238E27FC236}">
                  <a16:creationId xmlns:a16="http://schemas.microsoft.com/office/drawing/2014/main" id="{F510BDFC-6789-4040-BB87-310658B7041A}"/>
                </a:ext>
              </a:extLst>
            </p:cNvPr>
            <p:cNvSpPr txBox="1"/>
            <p:nvPr/>
          </p:nvSpPr>
          <p:spPr>
            <a:xfrm>
              <a:off x="3891053" y="2662872"/>
              <a:ext cx="1581527" cy="553998"/>
            </a:xfrm>
            <a:prstGeom prst="rect">
              <a:avLst/>
            </a:prstGeom>
            <a:noFill/>
          </p:spPr>
          <p:txBody>
            <a:bodyPr wrap="square" lIns="182880" rtlCol="0">
              <a:spAutoFit/>
            </a:bodyPr>
            <a:lstStyle/>
            <a:p>
              <a:r>
                <a:rPr lang="en-US" sz="1000" dirty="0"/>
                <a:t>EPA Published the final approach for Initial Screening for EDSP</a:t>
              </a:r>
            </a:p>
          </p:txBody>
        </p:sp>
        <p:cxnSp>
          <p:nvCxnSpPr>
            <p:cNvPr id="93" name="Straight Connector 92">
              <a:extLst>
                <a:ext uri="{FF2B5EF4-FFF2-40B4-BE49-F238E27FC236}">
                  <a16:creationId xmlns:a16="http://schemas.microsoft.com/office/drawing/2014/main" id="{C4B0572C-3B2C-C447-B93E-FFA8837F1B80}"/>
                </a:ext>
              </a:extLst>
            </p:cNvPr>
            <p:cNvCxnSpPr>
              <a:cxnSpLocks/>
            </p:cNvCxnSpPr>
            <p:nvPr/>
          </p:nvCxnSpPr>
          <p:spPr>
            <a:xfrm>
              <a:off x="3930650" y="2784475"/>
              <a:ext cx="92075"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87" name="2005 Orange Box">
            <a:extLst>
              <a:ext uri="{FF2B5EF4-FFF2-40B4-BE49-F238E27FC236}">
                <a16:creationId xmlns:a16="http://schemas.microsoft.com/office/drawing/2014/main" id="{5D3C7CE1-E456-E442-AEEE-7A05DA5D2D6E}"/>
              </a:ext>
            </a:extLst>
          </p:cNvPr>
          <p:cNvGrpSpPr/>
          <p:nvPr/>
        </p:nvGrpSpPr>
        <p:grpSpPr>
          <a:xfrm>
            <a:off x="8365064" y="1075267"/>
            <a:ext cx="3386667" cy="4222045"/>
            <a:chOff x="8365064" y="1075267"/>
            <a:chExt cx="3386667" cy="4222045"/>
          </a:xfrm>
        </p:grpSpPr>
        <p:sp>
          <p:nvSpPr>
            <p:cNvPr id="88" name="1985 Orange Box">
              <a:extLst>
                <a:ext uri="{FF2B5EF4-FFF2-40B4-BE49-F238E27FC236}">
                  <a16:creationId xmlns:a16="http://schemas.microsoft.com/office/drawing/2014/main" id="{91CA09F6-23AC-8749-9267-16AC11652A30}"/>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Federal Register Notice describes </a:t>
              </a:r>
              <a:br>
                <a:rPr lang="en-US" sz="1400" dirty="0">
                  <a:solidFill>
                    <a:schemeClr val="tx1">
                      <a:lumMod val="75000"/>
                      <a:lumOff val="25000"/>
                    </a:schemeClr>
                  </a:solidFill>
                </a:rPr>
              </a:br>
              <a:r>
                <a:rPr lang="en-US" sz="1400" dirty="0">
                  <a:solidFill>
                    <a:schemeClr val="tx1">
                      <a:lumMod val="75000"/>
                      <a:lumOff val="25000"/>
                    </a:schemeClr>
                  </a:solidFill>
                </a:rPr>
                <a:t>EPA's chemical selection approach  </a:t>
              </a:r>
              <a:br>
                <a:rPr lang="en-US" sz="1400" dirty="0">
                  <a:solidFill>
                    <a:schemeClr val="tx1">
                      <a:lumMod val="75000"/>
                      <a:lumOff val="25000"/>
                    </a:schemeClr>
                  </a:solidFill>
                </a:rPr>
              </a:br>
              <a:r>
                <a:rPr lang="en-US" sz="1400" dirty="0">
                  <a:solidFill>
                    <a:schemeClr val="tx1">
                      <a:lumMod val="75000"/>
                      <a:lumOff val="25000"/>
                    </a:schemeClr>
                  </a:solidFill>
                </a:rPr>
                <a:t>for selecting 50 to 100 chemicals for initial endocrine disruptor screening under the Federal Food, Drug and Cosmetic Act.</a:t>
              </a:r>
            </a:p>
            <a:p>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4"/>
                </a:rPr>
                <a:t>https://www.epa.gov/endocrine-disruption/endocrine-disruptor-screening-program-timeline</a:t>
              </a:r>
              <a:endParaRPr lang="en-US" sz="1050" dirty="0">
                <a:solidFill>
                  <a:schemeClr val="tx1">
                    <a:lumMod val="75000"/>
                    <a:lumOff val="25000"/>
                  </a:schemeClr>
                </a:solidFill>
              </a:endParaRPr>
            </a:p>
            <a:p>
              <a:endParaRPr lang="en-US" sz="1050" dirty="0">
                <a:solidFill>
                  <a:schemeClr val="tx1">
                    <a:lumMod val="75000"/>
                    <a:lumOff val="25000"/>
                  </a:schemeClr>
                </a:solidFill>
              </a:endParaRPr>
            </a:p>
          </p:txBody>
        </p:sp>
        <p:sp>
          <p:nvSpPr>
            <p:cNvPr id="89" name="done">
              <a:extLst>
                <a:ext uri="{FF2B5EF4-FFF2-40B4-BE49-F238E27FC236}">
                  <a16:creationId xmlns:a16="http://schemas.microsoft.com/office/drawing/2014/main" id="{99D06012-8DD3-554B-A582-021589E204B9}"/>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25" name="2006 Orange Box">
            <a:extLst>
              <a:ext uri="{FF2B5EF4-FFF2-40B4-BE49-F238E27FC236}">
                <a16:creationId xmlns:a16="http://schemas.microsoft.com/office/drawing/2014/main" id="{015EF2E6-A022-104A-955A-991A70E901D0}"/>
              </a:ext>
            </a:extLst>
          </p:cNvPr>
          <p:cNvGrpSpPr/>
          <p:nvPr/>
        </p:nvGrpSpPr>
        <p:grpSpPr>
          <a:xfrm>
            <a:off x="8365064" y="1075267"/>
            <a:ext cx="3386667" cy="4222045"/>
            <a:chOff x="8365064" y="1075267"/>
            <a:chExt cx="3386667" cy="4222045"/>
          </a:xfrm>
        </p:grpSpPr>
        <p:sp>
          <p:nvSpPr>
            <p:cNvPr id="23" name="1985 Orange Box">
              <a:extLst>
                <a:ext uri="{FF2B5EF4-FFF2-40B4-BE49-F238E27FC236}">
                  <a16:creationId xmlns:a16="http://schemas.microsoft.com/office/drawing/2014/main" id="{8B80D11C-B0F4-674D-A7F9-BF7574BD715C}"/>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New requirements for studies involving the use of human subjects.</a:t>
              </a:r>
            </a:p>
            <a:p>
              <a:r>
                <a:rPr lang="en-US" sz="1050" b="1" dirty="0">
                  <a:solidFill>
                    <a:schemeClr val="tx1">
                      <a:lumMod val="75000"/>
                      <a:lumOff val="25000"/>
                    </a:schemeClr>
                  </a:solidFill>
                </a:rPr>
                <a:t>Source: </a:t>
              </a:r>
            </a:p>
            <a:p>
              <a:r>
                <a:rPr lang="en-US" sz="1050" dirty="0">
                  <a:solidFill>
                    <a:schemeClr val="tx1">
                      <a:lumMod val="75000"/>
                      <a:lumOff val="25000"/>
                    </a:schemeClr>
                  </a:solidFill>
                </a:rPr>
                <a:t>71 FR 6138</a:t>
              </a:r>
              <a:endParaRPr lang="en-US" dirty="0"/>
            </a:p>
          </p:txBody>
        </p:sp>
        <p:sp>
          <p:nvSpPr>
            <p:cNvPr id="288" name="done">
              <a:extLst>
                <a:ext uri="{FF2B5EF4-FFF2-40B4-BE49-F238E27FC236}">
                  <a16:creationId xmlns:a16="http://schemas.microsoft.com/office/drawing/2014/main" id="{236DA90C-2BB3-F54A-A181-BD0D7E8029FD}"/>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58" name="2007 Green Box">
            <a:extLst>
              <a:ext uri="{FF2B5EF4-FFF2-40B4-BE49-F238E27FC236}">
                <a16:creationId xmlns:a16="http://schemas.microsoft.com/office/drawing/2014/main" id="{3BC5B65D-13A1-7B49-B7C6-27B370C3F2D6}"/>
              </a:ext>
            </a:extLst>
          </p:cNvPr>
          <p:cNvGrpSpPr/>
          <p:nvPr/>
        </p:nvGrpSpPr>
        <p:grpSpPr>
          <a:xfrm>
            <a:off x="8365064" y="1075267"/>
            <a:ext cx="3386667" cy="4222045"/>
            <a:chOff x="8365064" y="1075267"/>
            <a:chExt cx="3386667" cy="4222045"/>
          </a:xfrm>
        </p:grpSpPr>
        <p:sp>
          <p:nvSpPr>
            <p:cNvPr id="63" name="1985 Orange Box">
              <a:extLst>
                <a:ext uri="{FF2B5EF4-FFF2-40B4-BE49-F238E27FC236}">
                  <a16:creationId xmlns:a16="http://schemas.microsoft.com/office/drawing/2014/main" id="{CA0DD090-561C-7F49-A2AC-2CF6744C7407}"/>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The midpoint acreage for U.S. cropland was &gt;1100 acres in 2007 (up from </a:t>
              </a:r>
              <a:br>
                <a:rPr lang="en-US" sz="1400" dirty="0">
                  <a:solidFill>
                    <a:schemeClr val="tx1">
                      <a:lumMod val="75000"/>
                      <a:lumOff val="25000"/>
                    </a:schemeClr>
                  </a:solidFill>
                </a:rPr>
              </a:br>
              <a:r>
                <a:rPr lang="en-US" sz="1400" dirty="0">
                  <a:solidFill>
                    <a:schemeClr val="tx1">
                      <a:lumMod val="75000"/>
                      <a:lumOff val="25000"/>
                    </a:schemeClr>
                  </a:solidFill>
                </a:rPr>
                <a:t>&lt;600 acres in 1982).</a:t>
              </a:r>
            </a:p>
            <a:p>
              <a:r>
                <a:rPr lang="en-US" sz="1050" b="1" dirty="0">
                  <a:solidFill>
                    <a:schemeClr val="tx1">
                      <a:lumMod val="75000"/>
                      <a:lumOff val="25000"/>
                    </a:schemeClr>
                  </a:solidFill>
                </a:rPr>
                <a:t>Source: </a:t>
              </a:r>
            </a:p>
            <a:p>
              <a:r>
                <a:rPr lang="en-US" sz="1050" dirty="0">
                  <a:solidFill>
                    <a:schemeClr val="tx1">
                      <a:lumMod val="75000"/>
                      <a:lumOff val="25000"/>
                    </a:schemeClr>
                  </a:solidFill>
                  <a:hlinkClick r:id="rId5"/>
                </a:rPr>
                <a:t>https://www.ers.usda.gov/webdocs/publications/45108/39359_err152.pdf</a:t>
              </a:r>
              <a:endParaRPr lang="en-US" sz="1050" dirty="0">
                <a:solidFill>
                  <a:schemeClr val="tx1">
                    <a:lumMod val="75000"/>
                    <a:lumOff val="25000"/>
                  </a:schemeClr>
                </a:solidFill>
              </a:endParaRPr>
            </a:p>
            <a:p>
              <a:endParaRPr lang="en-US" dirty="0"/>
            </a:p>
          </p:txBody>
        </p:sp>
        <p:sp>
          <p:nvSpPr>
            <p:cNvPr id="64" name="done">
              <a:extLst>
                <a:ext uri="{FF2B5EF4-FFF2-40B4-BE49-F238E27FC236}">
                  <a16:creationId xmlns:a16="http://schemas.microsoft.com/office/drawing/2014/main" id="{E7509B31-0872-CD40-AB13-ED6CC27F837F}"/>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98" name="2007 Orange Box">
            <a:extLst>
              <a:ext uri="{FF2B5EF4-FFF2-40B4-BE49-F238E27FC236}">
                <a16:creationId xmlns:a16="http://schemas.microsoft.com/office/drawing/2014/main" id="{53709C9A-3624-554C-AD42-CFD2EA0B2E4F}"/>
              </a:ext>
            </a:extLst>
          </p:cNvPr>
          <p:cNvGrpSpPr/>
          <p:nvPr/>
        </p:nvGrpSpPr>
        <p:grpSpPr>
          <a:xfrm>
            <a:off x="8365064" y="1075267"/>
            <a:ext cx="3386667" cy="4222045"/>
            <a:chOff x="8365064" y="1075267"/>
            <a:chExt cx="3386667" cy="4222045"/>
          </a:xfrm>
        </p:grpSpPr>
        <p:sp>
          <p:nvSpPr>
            <p:cNvPr id="99" name="1985 Orange Box">
              <a:extLst>
                <a:ext uri="{FF2B5EF4-FFF2-40B4-BE49-F238E27FC236}">
                  <a16:creationId xmlns:a16="http://schemas.microsoft.com/office/drawing/2014/main" id="{6AE01922-D5B3-0440-9B4D-50A513606031}"/>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EPA requested the National Research Council (NRC) to  review and propose a long-range vision/strategy for toxicity testing based on emerging methods and technologies. The NRC of the National Academy of Sciences published a bold, new vision of toxicology in the 21st century. </a:t>
              </a:r>
            </a:p>
            <a:p>
              <a:pPr>
                <a:spcAft>
                  <a:spcPts val="600"/>
                </a:spcAft>
              </a:pPr>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6"/>
                </a:rPr>
                <a:t>https://www.nap.edu/catalog/11970/toxicity-testing-in-the-21st-century-a-vision-and-a</a:t>
              </a:r>
              <a:endParaRPr lang="en-US" sz="1050" dirty="0">
                <a:solidFill>
                  <a:schemeClr val="tx1">
                    <a:lumMod val="75000"/>
                    <a:lumOff val="25000"/>
                  </a:schemeClr>
                </a:solidFill>
              </a:endParaRPr>
            </a:p>
            <a:p>
              <a:pPr>
                <a:spcAft>
                  <a:spcPts val="600"/>
                </a:spcAft>
              </a:pPr>
              <a:endParaRPr lang="en-US" sz="1050" dirty="0">
                <a:solidFill>
                  <a:schemeClr val="tx1">
                    <a:lumMod val="75000"/>
                    <a:lumOff val="25000"/>
                  </a:schemeClr>
                </a:solidFill>
              </a:endParaRPr>
            </a:p>
            <a:p>
              <a:pPr>
                <a:spcAft>
                  <a:spcPts val="600"/>
                </a:spcAft>
              </a:pPr>
              <a:endParaRPr lang="en-US" dirty="0"/>
            </a:p>
          </p:txBody>
        </p:sp>
        <p:sp>
          <p:nvSpPr>
            <p:cNvPr id="100" name="done">
              <a:extLst>
                <a:ext uri="{FF2B5EF4-FFF2-40B4-BE49-F238E27FC236}">
                  <a16:creationId xmlns:a16="http://schemas.microsoft.com/office/drawing/2014/main" id="{75B7C884-EECF-B749-9EE6-DD6940890D35}"/>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12" name="2007 Teal Box">
            <a:extLst>
              <a:ext uri="{FF2B5EF4-FFF2-40B4-BE49-F238E27FC236}">
                <a16:creationId xmlns:a16="http://schemas.microsoft.com/office/drawing/2014/main" id="{C109E267-A4E6-6B4D-92D9-BA08E34E1B01}"/>
              </a:ext>
            </a:extLst>
          </p:cNvPr>
          <p:cNvGrpSpPr/>
          <p:nvPr/>
        </p:nvGrpSpPr>
        <p:grpSpPr>
          <a:xfrm>
            <a:off x="8365064" y="1075267"/>
            <a:ext cx="3386667" cy="4222045"/>
            <a:chOff x="8365064" y="1075267"/>
            <a:chExt cx="3386667" cy="4222045"/>
          </a:xfrm>
        </p:grpSpPr>
        <p:sp>
          <p:nvSpPr>
            <p:cNvPr id="113" name="1985 Orange Box">
              <a:extLst>
                <a:ext uri="{FF2B5EF4-FFF2-40B4-BE49-F238E27FC236}">
                  <a16:creationId xmlns:a16="http://schemas.microsoft.com/office/drawing/2014/main" id="{A47C9890-E33F-CA49-A753-8687644E1660}"/>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PAN Africa Chemistry Network's purpose is to connect African chemists more effectively and to enable them to achieve greater levels of innovation and scientific development to help promote the economic and social development of the continent. </a:t>
              </a:r>
            </a:p>
            <a:p>
              <a:pPr>
                <a:spcAft>
                  <a:spcPts val="600"/>
                </a:spcAft>
              </a:pPr>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7"/>
                </a:rPr>
                <a:t>https://www.chemeurope.com/en/news/74788/syngenta-and-the-royal-society-of-chemistry-launch-african-science-initiative.html</a:t>
              </a:r>
              <a:endParaRPr lang="en-US" sz="1050" dirty="0">
                <a:solidFill>
                  <a:schemeClr val="tx1">
                    <a:lumMod val="75000"/>
                    <a:lumOff val="25000"/>
                  </a:schemeClr>
                </a:solidFill>
              </a:endParaRPr>
            </a:p>
            <a:p>
              <a:pPr>
                <a:spcAft>
                  <a:spcPts val="600"/>
                </a:spcAft>
              </a:pPr>
              <a:endParaRPr lang="en-US" dirty="0"/>
            </a:p>
          </p:txBody>
        </p:sp>
        <p:sp>
          <p:nvSpPr>
            <p:cNvPr id="114" name="done">
              <a:extLst>
                <a:ext uri="{FF2B5EF4-FFF2-40B4-BE49-F238E27FC236}">
                  <a16:creationId xmlns:a16="http://schemas.microsoft.com/office/drawing/2014/main" id="{CFFC8446-3755-8A48-A4EF-93455746C426}"/>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27" name="2008 Blue Box">
            <a:extLst>
              <a:ext uri="{FF2B5EF4-FFF2-40B4-BE49-F238E27FC236}">
                <a16:creationId xmlns:a16="http://schemas.microsoft.com/office/drawing/2014/main" id="{3EF8F64F-A682-B84A-9C26-4258EC47FFB8}"/>
              </a:ext>
            </a:extLst>
          </p:cNvPr>
          <p:cNvGrpSpPr/>
          <p:nvPr/>
        </p:nvGrpSpPr>
        <p:grpSpPr>
          <a:xfrm>
            <a:off x="8365064" y="1075267"/>
            <a:ext cx="3386667" cy="4222045"/>
            <a:chOff x="8365064" y="1075267"/>
            <a:chExt cx="3386667" cy="4222045"/>
          </a:xfrm>
        </p:grpSpPr>
        <p:sp>
          <p:nvSpPr>
            <p:cNvPr id="128" name="1985 Orange Box">
              <a:extLst>
                <a:ext uri="{FF2B5EF4-FFF2-40B4-BE49-F238E27FC236}">
                  <a16:creationId xmlns:a16="http://schemas.microsoft.com/office/drawing/2014/main" id="{E685B9EF-38D2-004B-8DD6-3D801E521DBE}"/>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DuPont completes first joint pesticide submission across Canada, US, Australia and Ireland. </a:t>
              </a:r>
            </a:p>
            <a:p>
              <a:pPr>
                <a:spcAft>
                  <a:spcPts val="600"/>
                </a:spcAft>
              </a:pPr>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8"/>
                </a:rPr>
                <a:t>https://apvma.gov.au/sites/default/files/publication/13651-prs-chlorantraniliprole.pdf</a:t>
              </a:r>
              <a:endParaRPr lang="en-US" sz="1050" dirty="0">
                <a:solidFill>
                  <a:schemeClr val="tx1">
                    <a:lumMod val="75000"/>
                    <a:lumOff val="25000"/>
                  </a:schemeClr>
                </a:solidFill>
              </a:endParaRPr>
            </a:p>
            <a:p>
              <a:pPr>
                <a:spcAft>
                  <a:spcPts val="600"/>
                </a:spcAft>
              </a:pPr>
              <a:endParaRPr lang="en-US" dirty="0"/>
            </a:p>
          </p:txBody>
        </p:sp>
        <p:sp>
          <p:nvSpPr>
            <p:cNvPr id="129" name="done">
              <a:extLst>
                <a:ext uri="{FF2B5EF4-FFF2-40B4-BE49-F238E27FC236}">
                  <a16:creationId xmlns:a16="http://schemas.microsoft.com/office/drawing/2014/main" id="{F90977E7-F7AC-D040-BC44-D77F5DA48480}"/>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05" name="2009 Orange Box">
            <a:extLst>
              <a:ext uri="{FF2B5EF4-FFF2-40B4-BE49-F238E27FC236}">
                <a16:creationId xmlns:a16="http://schemas.microsoft.com/office/drawing/2014/main" id="{8E5BFA77-A285-2D45-AAA1-0E9A1847F6B4}"/>
              </a:ext>
            </a:extLst>
          </p:cNvPr>
          <p:cNvGrpSpPr/>
          <p:nvPr/>
        </p:nvGrpSpPr>
        <p:grpSpPr>
          <a:xfrm>
            <a:off x="8365064" y="1075267"/>
            <a:ext cx="3386667" cy="4222045"/>
            <a:chOff x="8365064" y="1075267"/>
            <a:chExt cx="3386667" cy="4222045"/>
          </a:xfrm>
        </p:grpSpPr>
        <p:sp>
          <p:nvSpPr>
            <p:cNvPr id="106" name="1985 Orange Box">
              <a:extLst>
                <a:ext uri="{FF2B5EF4-FFF2-40B4-BE49-F238E27FC236}">
                  <a16:creationId xmlns:a16="http://schemas.microsoft.com/office/drawing/2014/main" id="{3A11426E-341E-F646-930D-F6A4B360E914}"/>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Federal Register Notice announces EPA  test orders to conduct Tier 1 screening for the first group of 67 chemicals in the Endocrine Disruptor Screening Program (EDSP). </a:t>
              </a:r>
            </a:p>
            <a:p>
              <a:pPr>
                <a:spcAft>
                  <a:spcPts val="600"/>
                </a:spcAft>
              </a:pPr>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4"/>
                </a:rPr>
                <a:t>https://www.epa.gov/endocrine-disruption/endocrine-disruptor-screening-program-timeline</a:t>
              </a:r>
              <a:endParaRPr lang="en-US" sz="1050" dirty="0">
                <a:solidFill>
                  <a:schemeClr val="tx1">
                    <a:lumMod val="75000"/>
                    <a:lumOff val="25000"/>
                  </a:schemeClr>
                </a:solidFill>
              </a:endParaRPr>
            </a:p>
            <a:p>
              <a:pPr>
                <a:spcAft>
                  <a:spcPts val="600"/>
                </a:spcAft>
              </a:pPr>
              <a:endParaRPr lang="en-US" dirty="0"/>
            </a:p>
          </p:txBody>
        </p:sp>
        <p:sp>
          <p:nvSpPr>
            <p:cNvPr id="107" name="done">
              <a:extLst>
                <a:ext uri="{FF2B5EF4-FFF2-40B4-BE49-F238E27FC236}">
                  <a16:creationId xmlns:a16="http://schemas.microsoft.com/office/drawing/2014/main" id="{EE50E6A4-9E4C-6748-8782-6E3331A50508}"/>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20" name="2009 Teal Box">
            <a:extLst>
              <a:ext uri="{FF2B5EF4-FFF2-40B4-BE49-F238E27FC236}">
                <a16:creationId xmlns:a16="http://schemas.microsoft.com/office/drawing/2014/main" id="{0ACE6904-C097-D44B-BF5E-9FEB82073706}"/>
              </a:ext>
            </a:extLst>
          </p:cNvPr>
          <p:cNvGrpSpPr/>
          <p:nvPr/>
        </p:nvGrpSpPr>
        <p:grpSpPr>
          <a:xfrm>
            <a:off x="8365064" y="1075267"/>
            <a:ext cx="3386667" cy="4222045"/>
            <a:chOff x="8365064" y="1075267"/>
            <a:chExt cx="3386667" cy="4222045"/>
          </a:xfrm>
        </p:grpSpPr>
        <p:sp>
          <p:nvSpPr>
            <p:cNvPr id="121" name="1985 Orange Box">
              <a:extLst>
                <a:ext uri="{FF2B5EF4-FFF2-40B4-BE49-F238E27FC236}">
                  <a16:creationId xmlns:a16="http://schemas.microsoft.com/office/drawing/2014/main" id="{442CE295-E4CE-0D42-8279-8A152D31C2C7}"/>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Operation Pollinator is a program to provide essential habitat and food sources for pollinating insects across Europe.  It is based on eight years of research and the success of Operation Bumblebee in the United Kingdom. </a:t>
              </a:r>
              <a:br>
                <a:rPr lang="en-US" sz="1400" dirty="0">
                  <a:solidFill>
                    <a:schemeClr val="tx1">
                      <a:lumMod val="75000"/>
                      <a:lumOff val="25000"/>
                    </a:schemeClr>
                  </a:solidFill>
                </a:rPr>
              </a:br>
              <a:r>
                <a:rPr lang="en-US" sz="1400" dirty="0">
                  <a:solidFill>
                    <a:schemeClr val="tx1">
                      <a:lumMod val="75000"/>
                      <a:lumOff val="25000"/>
                    </a:schemeClr>
                  </a:solidFill>
                </a:rPr>
                <a:t>It is a 5-year EUR 1 million program, launched by Syngenta in July 2009.  The project aims to boost the numbers of pollinating insects in order to protect biodiversity and improve </a:t>
              </a:r>
              <a:br>
                <a:rPr lang="en-US" sz="1400" dirty="0">
                  <a:solidFill>
                    <a:schemeClr val="tx1">
                      <a:lumMod val="75000"/>
                      <a:lumOff val="25000"/>
                    </a:schemeClr>
                  </a:solidFill>
                </a:rPr>
              </a:br>
              <a:r>
                <a:rPr lang="en-US" sz="1400" dirty="0">
                  <a:solidFill>
                    <a:schemeClr val="tx1">
                      <a:lumMod val="75000"/>
                      <a:lumOff val="25000"/>
                    </a:schemeClr>
                  </a:solidFill>
                </a:rPr>
                <a:t>crop yields and crop quality. </a:t>
              </a:r>
            </a:p>
            <a:p>
              <a:pPr>
                <a:spcAft>
                  <a:spcPts val="600"/>
                </a:spcAft>
              </a:pPr>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9"/>
                </a:rPr>
                <a:t>https://farmingfirst.org</a:t>
              </a:r>
              <a:endParaRPr lang="en-US" sz="1050" dirty="0">
                <a:solidFill>
                  <a:schemeClr val="tx1">
                    <a:lumMod val="75000"/>
                    <a:lumOff val="25000"/>
                  </a:schemeClr>
                </a:solidFill>
              </a:endParaRPr>
            </a:p>
            <a:p>
              <a:pPr>
                <a:spcAft>
                  <a:spcPts val="600"/>
                </a:spcAft>
              </a:pPr>
              <a:endParaRPr lang="en-US" dirty="0"/>
            </a:p>
          </p:txBody>
        </p:sp>
        <p:sp>
          <p:nvSpPr>
            <p:cNvPr id="122" name="done">
              <a:extLst>
                <a:ext uri="{FF2B5EF4-FFF2-40B4-BE49-F238E27FC236}">
                  <a16:creationId xmlns:a16="http://schemas.microsoft.com/office/drawing/2014/main" id="{C2ED3ACD-5491-2442-8D38-E32959C1D485}"/>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68" name="2010 Gold Box">
            <a:extLst>
              <a:ext uri="{FF2B5EF4-FFF2-40B4-BE49-F238E27FC236}">
                <a16:creationId xmlns:a16="http://schemas.microsoft.com/office/drawing/2014/main" id="{D2CD5B99-646C-8243-BE43-EE361D6C606D}"/>
              </a:ext>
            </a:extLst>
          </p:cNvPr>
          <p:cNvGrpSpPr/>
          <p:nvPr/>
        </p:nvGrpSpPr>
        <p:grpSpPr>
          <a:xfrm>
            <a:off x="8365064" y="1075267"/>
            <a:ext cx="3386667" cy="4222045"/>
            <a:chOff x="8365064" y="1075267"/>
            <a:chExt cx="3386667" cy="4222045"/>
          </a:xfrm>
        </p:grpSpPr>
        <p:sp>
          <p:nvSpPr>
            <p:cNvPr id="69" name="1985 Orange Box">
              <a:extLst>
                <a:ext uri="{FF2B5EF4-FFF2-40B4-BE49-F238E27FC236}">
                  <a16:creationId xmlns:a16="http://schemas.microsoft.com/office/drawing/2014/main" id="{234600FC-104C-974A-A5AC-E008A4D4521B}"/>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First AGRO Division symposium on pesticides and pollinators. </a:t>
              </a:r>
            </a:p>
            <a:p>
              <a:pPr>
                <a:spcAft>
                  <a:spcPts val="600"/>
                </a:spcAft>
              </a:pPr>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rPr>
                <a:t>Meeting program</a:t>
              </a:r>
              <a:endParaRPr lang="en-US" dirty="0"/>
            </a:p>
          </p:txBody>
        </p:sp>
        <p:sp>
          <p:nvSpPr>
            <p:cNvPr id="70" name="done">
              <a:extLst>
                <a:ext uri="{FF2B5EF4-FFF2-40B4-BE49-F238E27FC236}">
                  <a16:creationId xmlns:a16="http://schemas.microsoft.com/office/drawing/2014/main" id="{35089F90-3857-7941-ABFB-05F59C9DAD52}"/>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71" name="legend">
            <a:extLst>
              <a:ext uri="{FF2B5EF4-FFF2-40B4-BE49-F238E27FC236}">
                <a16:creationId xmlns:a16="http://schemas.microsoft.com/office/drawing/2014/main" id="{9681A078-2ACE-2C47-BCB1-D6F3AD721C83}"/>
              </a:ext>
            </a:extLst>
          </p:cNvPr>
          <p:cNvGrpSpPr/>
          <p:nvPr/>
        </p:nvGrpSpPr>
        <p:grpSpPr>
          <a:xfrm>
            <a:off x="1077351" y="5745011"/>
            <a:ext cx="8895576" cy="256480"/>
            <a:chOff x="1077351" y="5745011"/>
            <a:chExt cx="8895576" cy="256480"/>
          </a:xfrm>
        </p:grpSpPr>
        <p:grpSp>
          <p:nvGrpSpPr>
            <p:cNvPr id="72" name="legend green">
              <a:extLst>
                <a:ext uri="{FF2B5EF4-FFF2-40B4-BE49-F238E27FC236}">
                  <a16:creationId xmlns:a16="http://schemas.microsoft.com/office/drawing/2014/main" id="{6D011CB3-7112-D940-B7B9-7578B0EC9003}"/>
                </a:ext>
              </a:extLst>
            </p:cNvPr>
            <p:cNvGrpSpPr/>
            <p:nvPr/>
          </p:nvGrpSpPr>
          <p:grpSpPr>
            <a:xfrm>
              <a:off x="1077351" y="5745011"/>
              <a:ext cx="1557565" cy="256480"/>
              <a:chOff x="1280551" y="5745011"/>
              <a:chExt cx="1557565" cy="256480"/>
            </a:xfrm>
          </p:grpSpPr>
          <p:sp>
            <p:nvSpPr>
              <p:cNvPr id="85" name="Oval 84">
                <a:extLst>
                  <a:ext uri="{FF2B5EF4-FFF2-40B4-BE49-F238E27FC236}">
                    <a16:creationId xmlns:a16="http://schemas.microsoft.com/office/drawing/2014/main" id="{27C7AA3C-276A-634D-9599-A85C54B0E1C7}"/>
                  </a:ext>
                </a:extLst>
              </p:cNvPr>
              <p:cNvSpPr/>
              <p:nvPr/>
            </p:nvSpPr>
            <p:spPr>
              <a:xfrm>
                <a:off x="1280551" y="5768476"/>
                <a:ext cx="209550" cy="20955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TextBox 85">
                <a:extLst>
                  <a:ext uri="{FF2B5EF4-FFF2-40B4-BE49-F238E27FC236}">
                    <a16:creationId xmlns:a16="http://schemas.microsoft.com/office/drawing/2014/main" id="{35DF4589-885C-E845-A968-BF77731EBFA9}"/>
                  </a:ext>
                </a:extLst>
              </p:cNvPr>
              <p:cNvSpPr txBox="1"/>
              <p:nvPr/>
            </p:nvSpPr>
            <p:spPr>
              <a:xfrm>
                <a:off x="1588980" y="5745011"/>
                <a:ext cx="1249136" cy="256480"/>
              </a:xfrm>
              <a:prstGeom prst="rect">
                <a:avLst/>
              </a:prstGeom>
              <a:noFill/>
            </p:spPr>
            <p:txBody>
              <a:bodyPr wrap="square" lIns="0" tIns="0" rIns="0" bIns="0" rtlCol="0">
                <a:spAutoFit/>
              </a:bodyPr>
              <a:lstStyle/>
              <a:p>
                <a:pPr>
                  <a:lnSpc>
                    <a:spcPts val="980"/>
                  </a:lnSpc>
                </a:pPr>
                <a:r>
                  <a:rPr lang="en-US" sz="900" dirty="0"/>
                  <a:t>Agrichemical Industry </a:t>
                </a:r>
                <a:br>
                  <a:rPr lang="en-US" sz="900" dirty="0"/>
                </a:br>
                <a:r>
                  <a:rPr lang="en-US" sz="900" dirty="0"/>
                  <a:t>Food Production</a:t>
                </a:r>
              </a:p>
            </p:txBody>
          </p:sp>
        </p:grpSp>
        <p:grpSp>
          <p:nvGrpSpPr>
            <p:cNvPr id="73" name="Group 72">
              <a:extLst>
                <a:ext uri="{FF2B5EF4-FFF2-40B4-BE49-F238E27FC236}">
                  <a16:creationId xmlns:a16="http://schemas.microsoft.com/office/drawing/2014/main" id="{91FA8B93-BB46-4846-AE6E-362D30CC58EE}"/>
                </a:ext>
              </a:extLst>
            </p:cNvPr>
            <p:cNvGrpSpPr/>
            <p:nvPr/>
          </p:nvGrpSpPr>
          <p:grpSpPr>
            <a:xfrm>
              <a:off x="2914225" y="5745011"/>
              <a:ext cx="1557565" cy="256480"/>
              <a:chOff x="2914225" y="5745011"/>
              <a:chExt cx="1557565" cy="256480"/>
            </a:xfrm>
          </p:grpSpPr>
          <p:sp>
            <p:nvSpPr>
              <p:cNvPr id="83" name="Oval 82">
                <a:extLst>
                  <a:ext uri="{FF2B5EF4-FFF2-40B4-BE49-F238E27FC236}">
                    <a16:creationId xmlns:a16="http://schemas.microsoft.com/office/drawing/2014/main" id="{40299187-965A-4846-9F7A-B97F1B9E5419}"/>
                  </a:ext>
                </a:extLst>
              </p:cNvPr>
              <p:cNvSpPr/>
              <p:nvPr/>
            </p:nvSpPr>
            <p:spPr>
              <a:xfrm>
                <a:off x="2914225" y="5768476"/>
                <a:ext cx="209550" cy="20955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TextBox 83">
                <a:extLst>
                  <a:ext uri="{FF2B5EF4-FFF2-40B4-BE49-F238E27FC236}">
                    <a16:creationId xmlns:a16="http://schemas.microsoft.com/office/drawing/2014/main" id="{17B4F904-D4EF-264B-9D0C-9EBA74B1B73D}"/>
                  </a:ext>
                </a:extLst>
              </p:cNvPr>
              <p:cNvSpPr txBox="1"/>
              <p:nvPr/>
            </p:nvSpPr>
            <p:spPr>
              <a:xfrm>
                <a:off x="3222654" y="5745011"/>
                <a:ext cx="1249136" cy="256480"/>
              </a:xfrm>
              <a:prstGeom prst="rect">
                <a:avLst/>
              </a:prstGeom>
              <a:noFill/>
            </p:spPr>
            <p:txBody>
              <a:bodyPr wrap="square" lIns="0" tIns="0" rIns="0" bIns="0" rtlCol="0">
                <a:spAutoFit/>
              </a:bodyPr>
              <a:lstStyle/>
              <a:p>
                <a:pPr>
                  <a:lnSpc>
                    <a:spcPts val="980"/>
                  </a:lnSpc>
                </a:pPr>
                <a:r>
                  <a:rPr lang="en-US" sz="900" dirty="0"/>
                  <a:t>Agrichemical </a:t>
                </a:r>
                <a:br>
                  <a:rPr lang="en-US" sz="900" dirty="0"/>
                </a:br>
                <a:r>
                  <a:rPr lang="en-US" sz="900" dirty="0"/>
                  <a:t>Regulation</a:t>
                </a:r>
              </a:p>
            </p:txBody>
          </p:sp>
        </p:grpSp>
        <p:grpSp>
          <p:nvGrpSpPr>
            <p:cNvPr id="74" name="legend yellow">
              <a:extLst>
                <a:ext uri="{FF2B5EF4-FFF2-40B4-BE49-F238E27FC236}">
                  <a16:creationId xmlns:a16="http://schemas.microsoft.com/office/drawing/2014/main" id="{7804F1BB-EEE6-3E42-ABD2-E19D8B1FF4D9}"/>
                </a:ext>
              </a:extLst>
            </p:cNvPr>
            <p:cNvGrpSpPr/>
            <p:nvPr/>
          </p:nvGrpSpPr>
          <p:grpSpPr>
            <a:xfrm>
              <a:off x="4747205" y="5768476"/>
              <a:ext cx="1557565" cy="209550"/>
              <a:chOff x="4950405" y="5768476"/>
              <a:chExt cx="1557565" cy="209550"/>
            </a:xfrm>
          </p:grpSpPr>
          <p:sp>
            <p:nvSpPr>
              <p:cNvPr id="81" name="Oval 80">
                <a:extLst>
                  <a:ext uri="{FF2B5EF4-FFF2-40B4-BE49-F238E27FC236}">
                    <a16:creationId xmlns:a16="http://schemas.microsoft.com/office/drawing/2014/main" id="{94FB80D2-7525-5845-AC3F-2B5C85B8E613}"/>
                  </a:ext>
                </a:extLst>
              </p:cNvPr>
              <p:cNvSpPr/>
              <p:nvPr/>
            </p:nvSpPr>
            <p:spPr>
              <a:xfrm>
                <a:off x="4950405" y="5768476"/>
                <a:ext cx="209550" cy="20955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TextBox 81">
                <a:extLst>
                  <a:ext uri="{FF2B5EF4-FFF2-40B4-BE49-F238E27FC236}">
                    <a16:creationId xmlns:a16="http://schemas.microsoft.com/office/drawing/2014/main" id="{D24C5A8D-4296-AB46-B67A-9B33C781DEBC}"/>
                  </a:ext>
                </a:extLst>
              </p:cNvPr>
              <p:cNvSpPr txBox="1"/>
              <p:nvPr/>
            </p:nvSpPr>
            <p:spPr>
              <a:xfrm>
                <a:off x="5258834" y="5809131"/>
                <a:ext cx="1249136" cy="128240"/>
              </a:xfrm>
              <a:prstGeom prst="rect">
                <a:avLst/>
              </a:prstGeom>
              <a:noFill/>
            </p:spPr>
            <p:txBody>
              <a:bodyPr wrap="square" lIns="0" tIns="0" rIns="0" bIns="0" rtlCol="0">
                <a:spAutoFit/>
              </a:bodyPr>
              <a:lstStyle/>
              <a:p>
                <a:pPr>
                  <a:lnSpc>
                    <a:spcPts val="980"/>
                  </a:lnSpc>
                </a:pPr>
                <a:r>
                  <a:rPr lang="en-US" sz="900" dirty="0"/>
                  <a:t>AGRO History</a:t>
                </a:r>
              </a:p>
            </p:txBody>
          </p:sp>
        </p:grpSp>
        <p:grpSp>
          <p:nvGrpSpPr>
            <p:cNvPr id="75" name="Group 74">
              <a:extLst>
                <a:ext uri="{FF2B5EF4-FFF2-40B4-BE49-F238E27FC236}">
                  <a16:creationId xmlns:a16="http://schemas.microsoft.com/office/drawing/2014/main" id="{5CFE7116-E18D-FE44-BDC3-DD23028DC260}"/>
                </a:ext>
              </a:extLst>
            </p:cNvPr>
            <p:cNvGrpSpPr/>
            <p:nvPr/>
          </p:nvGrpSpPr>
          <p:grpSpPr>
            <a:xfrm>
              <a:off x="6587327" y="5745011"/>
              <a:ext cx="1557565" cy="256480"/>
              <a:chOff x="6587327" y="5745011"/>
              <a:chExt cx="1557565" cy="256480"/>
            </a:xfrm>
          </p:grpSpPr>
          <p:sp>
            <p:nvSpPr>
              <p:cNvPr id="79" name="Oval 78">
                <a:extLst>
                  <a:ext uri="{FF2B5EF4-FFF2-40B4-BE49-F238E27FC236}">
                    <a16:creationId xmlns:a16="http://schemas.microsoft.com/office/drawing/2014/main" id="{CAC3F609-0FAE-D146-9E30-345E5BD8D033}"/>
                  </a:ext>
                </a:extLst>
              </p:cNvPr>
              <p:cNvSpPr/>
              <p:nvPr/>
            </p:nvSpPr>
            <p:spPr>
              <a:xfrm>
                <a:off x="6587327" y="5768476"/>
                <a:ext cx="209550" cy="20955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TextBox 79">
                <a:extLst>
                  <a:ext uri="{FF2B5EF4-FFF2-40B4-BE49-F238E27FC236}">
                    <a16:creationId xmlns:a16="http://schemas.microsoft.com/office/drawing/2014/main" id="{8DB3EE41-D210-284A-AEF7-3A5821E48B1F}"/>
                  </a:ext>
                </a:extLst>
              </p:cNvPr>
              <p:cNvSpPr txBox="1"/>
              <p:nvPr/>
            </p:nvSpPr>
            <p:spPr>
              <a:xfrm>
                <a:off x="6895756" y="5745011"/>
                <a:ext cx="1249136" cy="256480"/>
              </a:xfrm>
              <a:prstGeom prst="rect">
                <a:avLst/>
              </a:prstGeom>
              <a:noFill/>
            </p:spPr>
            <p:txBody>
              <a:bodyPr wrap="square" lIns="0" tIns="0" rIns="0" bIns="0" rtlCol="0">
                <a:spAutoFit/>
              </a:bodyPr>
              <a:lstStyle/>
              <a:p>
                <a:pPr>
                  <a:lnSpc>
                    <a:spcPts val="980"/>
                  </a:lnSpc>
                </a:pPr>
                <a:r>
                  <a:rPr lang="en-US" sz="900" dirty="0"/>
                  <a:t>Technologies and Challenges</a:t>
                </a:r>
              </a:p>
            </p:txBody>
          </p:sp>
        </p:grpSp>
        <p:grpSp>
          <p:nvGrpSpPr>
            <p:cNvPr id="76" name="legend dk blue">
              <a:extLst>
                <a:ext uri="{FF2B5EF4-FFF2-40B4-BE49-F238E27FC236}">
                  <a16:creationId xmlns:a16="http://schemas.microsoft.com/office/drawing/2014/main" id="{F7B4447D-753B-8642-86B3-D718E1BB7783}"/>
                </a:ext>
              </a:extLst>
            </p:cNvPr>
            <p:cNvGrpSpPr/>
            <p:nvPr/>
          </p:nvGrpSpPr>
          <p:grpSpPr>
            <a:xfrm>
              <a:off x="8415362" y="5768476"/>
              <a:ext cx="1557565" cy="209550"/>
              <a:chOff x="8568556" y="5768476"/>
              <a:chExt cx="1557565" cy="209550"/>
            </a:xfrm>
          </p:grpSpPr>
          <p:sp>
            <p:nvSpPr>
              <p:cNvPr id="77" name="Oval 76">
                <a:extLst>
                  <a:ext uri="{FF2B5EF4-FFF2-40B4-BE49-F238E27FC236}">
                    <a16:creationId xmlns:a16="http://schemas.microsoft.com/office/drawing/2014/main" id="{C9672C81-757C-634C-8BF2-96A868098A03}"/>
                  </a:ext>
                </a:extLst>
              </p:cNvPr>
              <p:cNvSpPr/>
              <p:nvPr/>
            </p:nvSpPr>
            <p:spPr>
              <a:xfrm>
                <a:off x="8568556" y="5768476"/>
                <a:ext cx="209550" cy="20955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TextBox 77">
                <a:extLst>
                  <a:ext uri="{FF2B5EF4-FFF2-40B4-BE49-F238E27FC236}">
                    <a16:creationId xmlns:a16="http://schemas.microsoft.com/office/drawing/2014/main" id="{B51DB8D5-BCE9-734E-9186-8277E7BE2351}"/>
                  </a:ext>
                </a:extLst>
              </p:cNvPr>
              <p:cNvSpPr txBox="1"/>
              <p:nvPr/>
            </p:nvSpPr>
            <p:spPr>
              <a:xfrm>
                <a:off x="8876985" y="5809131"/>
                <a:ext cx="1249136" cy="128240"/>
              </a:xfrm>
              <a:prstGeom prst="rect">
                <a:avLst/>
              </a:prstGeom>
              <a:noFill/>
            </p:spPr>
            <p:txBody>
              <a:bodyPr wrap="square" lIns="0" tIns="0" rIns="0" bIns="0" rtlCol="0">
                <a:spAutoFit/>
              </a:bodyPr>
              <a:lstStyle/>
              <a:p>
                <a:pPr>
                  <a:lnSpc>
                    <a:spcPts val="980"/>
                  </a:lnSpc>
                </a:pPr>
                <a:r>
                  <a:rPr lang="en-US" sz="900" dirty="0"/>
                  <a:t>Products</a:t>
                </a:r>
              </a:p>
            </p:txBody>
          </p:sp>
        </p:grpSp>
      </p:grpSp>
    </p:spTree>
    <p:extLst>
      <p:ext uri="{BB962C8B-B14F-4D97-AF65-F5344CB8AC3E}">
        <p14:creationId xmlns:p14="http://schemas.microsoft.com/office/powerpoint/2010/main" val="1583139715"/>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90"/>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7"/>
                                        </p:tgtEl>
                                        <p:attrNameLst>
                                          <p:attrName>style.visibility</p:attrName>
                                        </p:attrNameLst>
                                      </p:cBhvr>
                                      <p:to>
                                        <p:strVal val="visible"/>
                                      </p:to>
                                    </p:set>
                                  </p:childTnLst>
                                </p:cTn>
                              </p:par>
                            </p:childTnLst>
                          </p:cTn>
                        </p:par>
                      </p:childTnLst>
                    </p:cTn>
                  </p:par>
                </p:childTnLst>
              </p:cTn>
              <p:nextCondLst>
                <p:cond evt="onClick" delay="0">
                  <p:tgtEl>
                    <p:spTgt spid="90"/>
                  </p:tgtEl>
                </p:cond>
              </p:nextCondLst>
            </p:seq>
            <p:seq concurrent="1" nextAc="seek">
              <p:cTn id="7" restart="whenNotActive" fill="hold" evtFilter="cancelBubble" nodeType="interactiveSeq">
                <p:stCondLst>
                  <p:cond evt="onClick" delay="0">
                    <p:tgtEl>
                      <p:spTgt spid="87"/>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nodeType="clickEffect">
                                  <p:stCondLst>
                                    <p:cond delay="0"/>
                                  </p:stCondLst>
                                  <p:childTnLst>
                                    <p:set>
                                      <p:cBhvr>
                                        <p:cTn id="11" dur="1" fill="hold">
                                          <p:stCondLst>
                                            <p:cond delay="0"/>
                                          </p:stCondLst>
                                        </p:cTn>
                                        <p:tgtEl>
                                          <p:spTgt spid="87"/>
                                        </p:tgtEl>
                                        <p:attrNameLst>
                                          <p:attrName>style.visibility</p:attrName>
                                        </p:attrNameLst>
                                      </p:cBhvr>
                                      <p:to>
                                        <p:strVal val="hidden"/>
                                      </p:to>
                                    </p:set>
                                  </p:childTnLst>
                                </p:cTn>
                              </p:par>
                            </p:childTnLst>
                          </p:cTn>
                        </p:par>
                      </p:childTnLst>
                    </p:cTn>
                  </p:par>
                </p:childTnLst>
              </p:cTn>
              <p:nextCondLst>
                <p:cond evt="onClick" delay="0">
                  <p:tgtEl>
                    <p:spTgt spid="87"/>
                  </p:tgtEl>
                </p:cond>
              </p:nextCondLst>
            </p:seq>
            <p:seq concurrent="1" nextAc="seek">
              <p:cTn id="12" restart="whenNotActive" fill="hold" evtFilter="cancelBubble" nodeType="interactiveSeq">
                <p:stCondLst>
                  <p:cond evt="onClick" delay="0">
                    <p:tgtEl>
                      <p:spTgt spid="209"/>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5"/>
                                        </p:tgtEl>
                                        <p:attrNameLst>
                                          <p:attrName>style.visibility</p:attrName>
                                        </p:attrNameLst>
                                      </p:cBhvr>
                                      <p:to>
                                        <p:strVal val="visible"/>
                                      </p:to>
                                    </p:set>
                                  </p:childTnLst>
                                </p:cTn>
                              </p:par>
                            </p:childTnLst>
                          </p:cTn>
                        </p:par>
                      </p:childTnLst>
                    </p:cTn>
                  </p:par>
                </p:childTnLst>
              </p:cTn>
              <p:nextCondLst>
                <p:cond evt="onClick" delay="0">
                  <p:tgtEl>
                    <p:spTgt spid="209"/>
                  </p:tgtEl>
                </p:cond>
              </p:nextCondLst>
            </p:seq>
            <p:seq concurrent="1" nextAc="seek">
              <p:cTn id="17" restart="whenNotActive" fill="hold" evtFilter="cancelBubble" nodeType="interactiveSeq">
                <p:stCondLst>
                  <p:cond evt="onClick" delay="0">
                    <p:tgtEl>
                      <p:spTgt spid="25"/>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nodeType="clickEffect">
                                  <p:stCondLst>
                                    <p:cond delay="0"/>
                                  </p:stCondLst>
                                  <p:childTnLst>
                                    <p:set>
                                      <p:cBhvr>
                                        <p:cTn id="21" dur="1" fill="hold">
                                          <p:stCondLst>
                                            <p:cond delay="0"/>
                                          </p:stCondLst>
                                        </p:cTn>
                                        <p:tgtEl>
                                          <p:spTgt spid="25"/>
                                        </p:tgtEl>
                                        <p:attrNameLst>
                                          <p:attrName>style.visibility</p:attrName>
                                        </p:attrNameLst>
                                      </p:cBhvr>
                                      <p:to>
                                        <p:strVal val="hidden"/>
                                      </p:to>
                                    </p:set>
                                  </p:childTnLst>
                                </p:cTn>
                              </p:par>
                            </p:childTnLst>
                          </p:cTn>
                        </p:par>
                      </p:childTnLst>
                    </p:cTn>
                  </p:par>
                </p:childTnLst>
              </p:cTn>
              <p:nextCondLst>
                <p:cond evt="onClick" delay="0">
                  <p:tgtEl>
                    <p:spTgt spid="25"/>
                  </p:tgtEl>
                </p:cond>
              </p:nextCondLst>
            </p:seq>
            <p:seq concurrent="1" nextAc="seek">
              <p:cTn id="22" restart="whenNotActive" fill="hold" evtFilter="cancelBubble" nodeType="interactiveSeq">
                <p:stCondLst>
                  <p:cond evt="onClick" delay="0">
                    <p:tgtEl>
                      <p:spTgt spid="47"/>
                    </p:tgtEl>
                  </p:cond>
                </p:stCondLst>
                <p:endSync evt="end" delay="0">
                  <p:rtn val="all"/>
                </p:endSync>
                <p:childTnLst>
                  <p:par>
                    <p:cTn id="23" fill="hold">
                      <p:stCondLst>
                        <p:cond delay="0"/>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8"/>
                                        </p:tgtEl>
                                        <p:attrNameLst>
                                          <p:attrName>style.visibility</p:attrName>
                                        </p:attrNameLst>
                                      </p:cBhvr>
                                      <p:to>
                                        <p:strVal val="visible"/>
                                      </p:to>
                                    </p:set>
                                  </p:childTnLst>
                                </p:cTn>
                              </p:par>
                            </p:childTnLst>
                          </p:cTn>
                        </p:par>
                      </p:childTnLst>
                    </p:cTn>
                  </p:par>
                </p:childTnLst>
              </p:cTn>
              <p:nextCondLst>
                <p:cond evt="onClick" delay="0">
                  <p:tgtEl>
                    <p:spTgt spid="47"/>
                  </p:tgtEl>
                </p:cond>
              </p:nextCondLst>
            </p:seq>
            <p:seq concurrent="1" nextAc="seek">
              <p:cTn id="27" restart="whenNotActive" fill="hold" evtFilter="cancelBubble" nodeType="interactiveSeq">
                <p:stCondLst>
                  <p:cond evt="onClick" delay="0">
                    <p:tgtEl>
                      <p:spTgt spid="58"/>
                    </p:tgtEl>
                  </p:cond>
                </p:stCondLst>
                <p:endSync evt="end" delay="0">
                  <p:rtn val="all"/>
                </p:endSync>
                <p:childTnLst>
                  <p:par>
                    <p:cTn id="28" fill="hold">
                      <p:stCondLst>
                        <p:cond delay="0"/>
                      </p:stCondLst>
                      <p:childTnLst>
                        <p:par>
                          <p:cTn id="29" fill="hold">
                            <p:stCondLst>
                              <p:cond delay="0"/>
                            </p:stCondLst>
                            <p:childTnLst>
                              <p:par>
                                <p:cTn id="30" presetID="1" presetClass="exit" presetSubtype="0" fill="hold" nodeType="clickEffect">
                                  <p:stCondLst>
                                    <p:cond delay="0"/>
                                  </p:stCondLst>
                                  <p:childTnLst>
                                    <p:set>
                                      <p:cBhvr>
                                        <p:cTn id="31" dur="1" fill="hold">
                                          <p:stCondLst>
                                            <p:cond delay="0"/>
                                          </p:stCondLst>
                                        </p:cTn>
                                        <p:tgtEl>
                                          <p:spTgt spid="58"/>
                                        </p:tgtEl>
                                        <p:attrNameLst>
                                          <p:attrName>style.visibility</p:attrName>
                                        </p:attrNameLst>
                                      </p:cBhvr>
                                      <p:to>
                                        <p:strVal val="hidden"/>
                                      </p:to>
                                    </p:set>
                                  </p:childTnLst>
                                </p:cTn>
                              </p:par>
                            </p:childTnLst>
                          </p:cTn>
                        </p:par>
                      </p:childTnLst>
                    </p:cTn>
                  </p:par>
                </p:childTnLst>
              </p:cTn>
              <p:nextCondLst>
                <p:cond evt="onClick" delay="0">
                  <p:tgtEl>
                    <p:spTgt spid="58"/>
                  </p:tgtEl>
                </p:cond>
              </p:nextCondLst>
            </p:seq>
            <p:seq concurrent="1" nextAc="seek">
              <p:cTn id="32" restart="whenNotActive" fill="hold" evtFilter="cancelBubble" nodeType="interactiveSeq">
                <p:stCondLst>
                  <p:cond evt="onClick" delay="0">
                    <p:tgtEl>
                      <p:spTgt spid="108"/>
                    </p:tgtEl>
                  </p:cond>
                </p:stCondLst>
                <p:endSync evt="end" delay="0">
                  <p:rtn val="all"/>
                </p:endSync>
                <p:childTnLst>
                  <p:par>
                    <p:cTn id="33" fill="hold">
                      <p:stCondLst>
                        <p:cond delay="0"/>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12"/>
                                        </p:tgtEl>
                                        <p:attrNameLst>
                                          <p:attrName>style.visibility</p:attrName>
                                        </p:attrNameLst>
                                      </p:cBhvr>
                                      <p:to>
                                        <p:strVal val="visible"/>
                                      </p:to>
                                    </p:set>
                                  </p:childTnLst>
                                </p:cTn>
                              </p:par>
                            </p:childTnLst>
                          </p:cTn>
                        </p:par>
                      </p:childTnLst>
                    </p:cTn>
                  </p:par>
                </p:childTnLst>
              </p:cTn>
              <p:nextCondLst>
                <p:cond evt="onClick" delay="0">
                  <p:tgtEl>
                    <p:spTgt spid="108"/>
                  </p:tgtEl>
                </p:cond>
              </p:nextCondLst>
            </p:seq>
            <p:seq concurrent="1" nextAc="seek">
              <p:cTn id="37" restart="whenNotActive" fill="hold" evtFilter="cancelBubble" nodeType="interactiveSeq">
                <p:stCondLst>
                  <p:cond evt="onClick" delay="0">
                    <p:tgtEl>
                      <p:spTgt spid="112"/>
                    </p:tgtEl>
                  </p:cond>
                </p:stCondLst>
                <p:endSync evt="end" delay="0">
                  <p:rtn val="all"/>
                </p:endSync>
                <p:childTnLst>
                  <p:par>
                    <p:cTn id="38" fill="hold">
                      <p:stCondLst>
                        <p:cond delay="0"/>
                      </p:stCondLst>
                      <p:childTnLst>
                        <p:par>
                          <p:cTn id="39" fill="hold">
                            <p:stCondLst>
                              <p:cond delay="0"/>
                            </p:stCondLst>
                            <p:childTnLst>
                              <p:par>
                                <p:cTn id="40" presetID="1" presetClass="exit" presetSubtype="0" fill="hold" nodeType="clickEffect">
                                  <p:stCondLst>
                                    <p:cond delay="0"/>
                                  </p:stCondLst>
                                  <p:childTnLst>
                                    <p:set>
                                      <p:cBhvr>
                                        <p:cTn id="41" dur="1" fill="hold">
                                          <p:stCondLst>
                                            <p:cond delay="0"/>
                                          </p:stCondLst>
                                        </p:cTn>
                                        <p:tgtEl>
                                          <p:spTgt spid="112"/>
                                        </p:tgtEl>
                                        <p:attrNameLst>
                                          <p:attrName>style.visibility</p:attrName>
                                        </p:attrNameLst>
                                      </p:cBhvr>
                                      <p:to>
                                        <p:strVal val="hidden"/>
                                      </p:to>
                                    </p:set>
                                  </p:childTnLst>
                                </p:cTn>
                              </p:par>
                            </p:childTnLst>
                          </p:cTn>
                        </p:par>
                      </p:childTnLst>
                    </p:cTn>
                  </p:par>
                </p:childTnLst>
              </p:cTn>
              <p:nextCondLst>
                <p:cond evt="onClick" delay="0">
                  <p:tgtEl>
                    <p:spTgt spid="112"/>
                  </p:tgtEl>
                </p:cond>
              </p:nextCondLst>
            </p:seq>
            <p:seq concurrent="1" nextAc="seek">
              <p:cTn id="42" restart="whenNotActive" fill="hold" evtFilter="cancelBubble" nodeType="interactiveSeq">
                <p:stCondLst>
                  <p:cond evt="onClick" delay="0">
                    <p:tgtEl>
                      <p:spTgt spid="51"/>
                    </p:tgtEl>
                  </p:cond>
                </p:stCondLst>
                <p:endSync evt="end" delay="0">
                  <p:rtn val="all"/>
                </p:endSync>
                <p:childTnLst>
                  <p:par>
                    <p:cTn id="43" fill="hold">
                      <p:stCondLst>
                        <p:cond delay="0"/>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27"/>
                                        </p:tgtEl>
                                        <p:attrNameLst>
                                          <p:attrName>style.visibility</p:attrName>
                                        </p:attrNameLst>
                                      </p:cBhvr>
                                      <p:to>
                                        <p:strVal val="visible"/>
                                      </p:to>
                                    </p:set>
                                  </p:childTnLst>
                                </p:cTn>
                              </p:par>
                            </p:childTnLst>
                          </p:cTn>
                        </p:par>
                      </p:childTnLst>
                    </p:cTn>
                  </p:par>
                </p:childTnLst>
              </p:cTn>
              <p:nextCondLst>
                <p:cond evt="onClick" delay="0">
                  <p:tgtEl>
                    <p:spTgt spid="51"/>
                  </p:tgtEl>
                </p:cond>
              </p:nextCondLst>
            </p:seq>
            <p:seq concurrent="1" nextAc="seek">
              <p:cTn id="47" restart="whenNotActive" fill="hold" evtFilter="cancelBubble" nodeType="interactiveSeq">
                <p:stCondLst>
                  <p:cond evt="onClick" delay="0">
                    <p:tgtEl>
                      <p:spTgt spid="127"/>
                    </p:tgtEl>
                  </p:cond>
                </p:stCondLst>
                <p:endSync evt="end" delay="0">
                  <p:rtn val="all"/>
                </p:endSync>
                <p:childTnLst>
                  <p:par>
                    <p:cTn id="48" fill="hold">
                      <p:stCondLst>
                        <p:cond delay="0"/>
                      </p:stCondLst>
                      <p:childTnLst>
                        <p:par>
                          <p:cTn id="49" fill="hold">
                            <p:stCondLst>
                              <p:cond delay="0"/>
                            </p:stCondLst>
                            <p:childTnLst>
                              <p:par>
                                <p:cTn id="50" presetID="1" presetClass="exit" presetSubtype="0" fill="hold" nodeType="clickEffect">
                                  <p:stCondLst>
                                    <p:cond delay="0"/>
                                  </p:stCondLst>
                                  <p:childTnLst>
                                    <p:set>
                                      <p:cBhvr>
                                        <p:cTn id="51" dur="1" fill="hold">
                                          <p:stCondLst>
                                            <p:cond delay="0"/>
                                          </p:stCondLst>
                                        </p:cTn>
                                        <p:tgtEl>
                                          <p:spTgt spid="127"/>
                                        </p:tgtEl>
                                        <p:attrNameLst>
                                          <p:attrName>style.visibility</p:attrName>
                                        </p:attrNameLst>
                                      </p:cBhvr>
                                      <p:to>
                                        <p:strVal val="hidden"/>
                                      </p:to>
                                    </p:set>
                                  </p:childTnLst>
                                </p:cTn>
                              </p:par>
                            </p:childTnLst>
                          </p:cTn>
                        </p:par>
                      </p:childTnLst>
                    </p:cTn>
                  </p:par>
                </p:childTnLst>
              </p:cTn>
              <p:nextCondLst>
                <p:cond evt="onClick" delay="0">
                  <p:tgtEl>
                    <p:spTgt spid="127"/>
                  </p:tgtEl>
                </p:cond>
              </p:nextCondLst>
            </p:seq>
            <p:seq concurrent="1" nextAc="seek">
              <p:cTn id="52" restart="whenNotActive" fill="hold" evtFilter="cancelBubble" nodeType="interactiveSeq">
                <p:stCondLst>
                  <p:cond evt="onClick" delay="0">
                    <p:tgtEl>
                      <p:spTgt spid="101"/>
                    </p:tgtEl>
                  </p:cond>
                </p:stCondLst>
                <p:endSync evt="end" delay="0">
                  <p:rtn val="all"/>
                </p:endSync>
                <p:childTnLst>
                  <p:par>
                    <p:cTn id="53" fill="hold">
                      <p:stCondLst>
                        <p:cond delay="0"/>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105"/>
                                        </p:tgtEl>
                                        <p:attrNameLst>
                                          <p:attrName>style.visibility</p:attrName>
                                        </p:attrNameLst>
                                      </p:cBhvr>
                                      <p:to>
                                        <p:strVal val="visible"/>
                                      </p:to>
                                    </p:set>
                                  </p:childTnLst>
                                </p:cTn>
                              </p:par>
                            </p:childTnLst>
                          </p:cTn>
                        </p:par>
                      </p:childTnLst>
                    </p:cTn>
                  </p:par>
                </p:childTnLst>
              </p:cTn>
              <p:nextCondLst>
                <p:cond evt="onClick" delay="0">
                  <p:tgtEl>
                    <p:spTgt spid="101"/>
                  </p:tgtEl>
                </p:cond>
              </p:nextCondLst>
            </p:seq>
            <p:seq concurrent="1" nextAc="seek">
              <p:cTn id="57" restart="whenNotActive" fill="hold" evtFilter="cancelBubble" nodeType="interactiveSeq">
                <p:stCondLst>
                  <p:cond evt="onClick" delay="0">
                    <p:tgtEl>
                      <p:spTgt spid="105"/>
                    </p:tgtEl>
                  </p:cond>
                </p:stCondLst>
                <p:endSync evt="end" delay="0">
                  <p:rtn val="all"/>
                </p:endSync>
                <p:childTnLst>
                  <p:par>
                    <p:cTn id="58" fill="hold">
                      <p:stCondLst>
                        <p:cond delay="0"/>
                      </p:stCondLst>
                      <p:childTnLst>
                        <p:par>
                          <p:cTn id="59" fill="hold">
                            <p:stCondLst>
                              <p:cond delay="0"/>
                            </p:stCondLst>
                            <p:childTnLst>
                              <p:par>
                                <p:cTn id="60" presetID="1" presetClass="exit" presetSubtype="0" fill="hold" nodeType="clickEffect">
                                  <p:stCondLst>
                                    <p:cond delay="0"/>
                                  </p:stCondLst>
                                  <p:childTnLst>
                                    <p:set>
                                      <p:cBhvr>
                                        <p:cTn id="61" dur="1" fill="hold">
                                          <p:stCondLst>
                                            <p:cond delay="0"/>
                                          </p:stCondLst>
                                        </p:cTn>
                                        <p:tgtEl>
                                          <p:spTgt spid="105"/>
                                        </p:tgtEl>
                                        <p:attrNameLst>
                                          <p:attrName>style.visibility</p:attrName>
                                        </p:attrNameLst>
                                      </p:cBhvr>
                                      <p:to>
                                        <p:strVal val="hidden"/>
                                      </p:to>
                                    </p:set>
                                  </p:childTnLst>
                                </p:cTn>
                              </p:par>
                            </p:childTnLst>
                          </p:cTn>
                        </p:par>
                      </p:childTnLst>
                    </p:cTn>
                  </p:par>
                </p:childTnLst>
              </p:cTn>
              <p:nextCondLst>
                <p:cond evt="onClick" delay="0">
                  <p:tgtEl>
                    <p:spTgt spid="105"/>
                  </p:tgtEl>
                </p:cond>
              </p:nextCondLst>
            </p:seq>
            <p:seq concurrent="1" nextAc="seek">
              <p:cTn id="62" restart="whenNotActive" fill="hold" evtFilter="cancelBubble" nodeType="interactiveSeq">
                <p:stCondLst>
                  <p:cond evt="onClick" delay="0">
                    <p:tgtEl>
                      <p:spTgt spid="115"/>
                    </p:tgtEl>
                  </p:cond>
                </p:stCondLst>
                <p:endSync evt="end" delay="0">
                  <p:rtn val="all"/>
                </p:endSync>
                <p:childTnLst>
                  <p:par>
                    <p:cTn id="63" fill="hold">
                      <p:stCondLst>
                        <p:cond delay="0"/>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120"/>
                                        </p:tgtEl>
                                        <p:attrNameLst>
                                          <p:attrName>style.visibility</p:attrName>
                                        </p:attrNameLst>
                                      </p:cBhvr>
                                      <p:to>
                                        <p:strVal val="visible"/>
                                      </p:to>
                                    </p:set>
                                  </p:childTnLst>
                                </p:cTn>
                              </p:par>
                            </p:childTnLst>
                          </p:cTn>
                        </p:par>
                      </p:childTnLst>
                    </p:cTn>
                  </p:par>
                </p:childTnLst>
              </p:cTn>
              <p:nextCondLst>
                <p:cond evt="onClick" delay="0">
                  <p:tgtEl>
                    <p:spTgt spid="115"/>
                  </p:tgtEl>
                </p:cond>
              </p:nextCondLst>
            </p:seq>
            <p:seq concurrent="1" nextAc="seek">
              <p:cTn id="67" restart="whenNotActive" fill="hold" evtFilter="cancelBubble" nodeType="interactiveSeq">
                <p:stCondLst>
                  <p:cond evt="onClick" delay="0">
                    <p:tgtEl>
                      <p:spTgt spid="120"/>
                    </p:tgtEl>
                  </p:cond>
                </p:stCondLst>
                <p:endSync evt="end" delay="0">
                  <p:rtn val="all"/>
                </p:endSync>
                <p:childTnLst>
                  <p:par>
                    <p:cTn id="68" fill="hold">
                      <p:stCondLst>
                        <p:cond delay="0"/>
                      </p:stCondLst>
                      <p:childTnLst>
                        <p:par>
                          <p:cTn id="69" fill="hold">
                            <p:stCondLst>
                              <p:cond delay="0"/>
                            </p:stCondLst>
                            <p:childTnLst>
                              <p:par>
                                <p:cTn id="70" presetID="1" presetClass="exit" presetSubtype="0" fill="hold" nodeType="clickEffect">
                                  <p:stCondLst>
                                    <p:cond delay="0"/>
                                  </p:stCondLst>
                                  <p:childTnLst>
                                    <p:set>
                                      <p:cBhvr>
                                        <p:cTn id="71" dur="1" fill="hold">
                                          <p:stCondLst>
                                            <p:cond delay="0"/>
                                          </p:stCondLst>
                                        </p:cTn>
                                        <p:tgtEl>
                                          <p:spTgt spid="120"/>
                                        </p:tgtEl>
                                        <p:attrNameLst>
                                          <p:attrName>style.visibility</p:attrName>
                                        </p:attrNameLst>
                                      </p:cBhvr>
                                      <p:to>
                                        <p:strVal val="hidden"/>
                                      </p:to>
                                    </p:set>
                                  </p:childTnLst>
                                </p:cTn>
                              </p:par>
                            </p:childTnLst>
                          </p:cTn>
                        </p:par>
                      </p:childTnLst>
                    </p:cTn>
                  </p:par>
                </p:childTnLst>
              </p:cTn>
              <p:nextCondLst>
                <p:cond evt="onClick" delay="0">
                  <p:tgtEl>
                    <p:spTgt spid="120"/>
                  </p:tgtEl>
                </p:cond>
              </p:nextCondLst>
            </p:seq>
            <p:seq concurrent="1" nextAc="seek">
              <p:cTn id="72" restart="whenNotActive" fill="hold" evtFilter="cancelBubble" nodeType="interactiveSeq">
                <p:stCondLst>
                  <p:cond evt="onClick" delay="0">
                    <p:tgtEl>
                      <p:spTgt spid="59"/>
                    </p:tgtEl>
                  </p:cond>
                </p:stCondLst>
                <p:endSync evt="end" delay="0">
                  <p:rtn val="all"/>
                </p:endSync>
                <p:childTnLst>
                  <p:par>
                    <p:cTn id="73" fill="hold">
                      <p:stCondLst>
                        <p:cond delay="0"/>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68"/>
                                        </p:tgtEl>
                                        <p:attrNameLst>
                                          <p:attrName>style.visibility</p:attrName>
                                        </p:attrNameLst>
                                      </p:cBhvr>
                                      <p:to>
                                        <p:strVal val="visible"/>
                                      </p:to>
                                    </p:set>
                                  </p:childTnLst>
                                </p:cTn>
                              </p:par>
                            </p:childTnLst>
                          </p:cTn>
                        </p:par>
                      </p:childTnLst>
                    </p:cTn>
                  </p:par>
                </p:childTnLst>
              </p:cTn>
              <p:nextCondLst>
                <p:cond evt="onClick" delay="0">
                  <p:tgtEl>
                    <p:spTgt spid="59"/>
                  </p:tgtEl>
                </p:cond>
              </p:nextCondLst>
            </p:seq>
            <p:seq concurrent="1" nextAc="seek">
              <p:cTn id="77" restart="whenNotActive" fill="hold" evtFilter="cancelBubble" nodeType="interactiveSeq">
                <p:stCondLst>
                  <p:cond evt="onClick" delay="0">
                    <p:tgtEl>
                      <p:spTgt spid="68"/>
                    </p:tgtEl>
                  </p:cond>
                </p:stCondLst>
                <p:endSync evt="end" delay="0">
                  <p:rtn val="all"/>
                </p:endSync>
                <p:childTnLst>
                  <p:par>
                    <p:cTn id="78" fill="hold">
                      <p:stCondLst>
                        <p:cond delay="0"/>
                      </p:stCondLst>
                      <p:childTnLst>
                        <p:par>
                          <p:cTn id="79" fill="hold">
                            <p:stCondLst>
                              <p:cond delay="0"/>
                            </p:stCondLst>
                            <p:childTnLst>
                              <p:par>
                                <p:cTn id="80" presetID="1" presetClass="exit" presetSubtype="0" fill="hold" nodeType="clickEffect">
                                  <p:stCondLst>
                                    <p:cond delay="0"/>
                                  </p:stCondLst>
                                  <p:childTnLst>
                                    <p:set>
                                      <p:cBhvr>
                                        <p:cTn id="81" dur="1" fill="hold">
                                          <p:stCondLst>
                                            <p:cond delay="0"/>
                                          </p:stCondLst>
                                        </p:cTn>
                                        <p:tgtEl>
                                          <p:spTgt spid="68"/>
                                        </p:tgtEl>
                                        <p:attrNameLst>
                                          <p:attrName>style.visibility</p:attrName>
                                        </p:attrNameLst>
                                      </p:cBhvr>
                                      <p:to>
                                        <p:strVal val="hidden"/>
                                      </p:to>
                                    </p:set>
                                  </p:childTnLst>
                                </p:cTn>
                              </p:par>
                            </p:childTnLst>
                          </p:cTn>
                        </p:par>
                      </p:childTnLst>
                    </p:cTn>
                  </p:par>
                </p:childTnLst>
              </p:cTn>
              <p:nextCondLst>
                <p:cond evt="onClick" delay="0">
                  <p:tgtEl>
                    <p:spTgt spid="68"/>
                  </p:tgtEl>
                </p:cond>
              </p:nextCondLst>
            </p:seq>
            <p:seq concurrent="1" nextAc="seek">
              <p:cTn id="82" restart="whenNotActive" fill="hold" evtFilter="cancelBubble" nodeType="interactiveSeq">
                <p:stCondLst>
                  <p:cond evt="onClick" delay="0">
                    <p:tgtEl>
                      <p:spTgt spid="94"/>
                    </p:tgtEl>
                  </p:cond>
                </p:stCondLst>
                <p:endSync evt="end" delay="0">
                  <p:rtn val="all"/>
                </p:endSync>
                <p:childTnLst>
                  <p:par>
                    <p:cTn id="83" fill="hold">
                      <p:stCondLst>
                        <p:cond delay="0"/>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98"/>
                                        </p:tgtEl>
                                        <p:attrNameLst>
                                          <p:attrName>style.visibility</p:attrName>
                                        </p:attrNameLst>
                                      </p:cBhvr>
                                      <p:to>
                                        <p:strVal val="visible"/>
                                      </p:to>
                                    </p:set>
                                  </p:childTnLst>
                                </p:cTn>
                              </p:par>
                            </p:childTnLst>
                          </p:cTn>
                        </p:par>
                      </p:childTnLst>
                    </p:cTn>
                  </p:par>
                </p:childTnLst>
              </p:cTn>
              <p:nextCondLst>
                <p:cond evt="onClick" delay="0">
                  <p:tgtEl>
                    <p:spTgt spid="94"/>
                  </p:tgtEl>
                </p:cond>
              </p:nextCondLst>
            </p:seq>
            <p:seq concurrent="1" nextAc="seek">
              <p:cTn id="87" restart="whenNotActive" fill="hold" evtFilter="cancelBubble" nodeType="interactiveSeq">
                <p:stCondLst>
                  <p:cond evt="onClick" delay="0">
                    <p:tgtEl>
                      <p:spTgt spid="98"/>
                    </p:tgtEl>
                  </p:cond>
                </p:stCondLst>
                <p:endSync evt="end" delay="0">
                  <p:rtn val="all"/>
                </p:endSync>
                <p:childTnLst>
                  <p:par>
                    <p:cTn id="88" fill="hold">
                      <p:stCondLst>
                        <p:cond delay="0"/>
                      </p:stCondLst>
                      <p:childTnLst>
                        <p:par>
                          <p:cTn id="89" fill="hold">
                            <p:stCondLst>
                              <p:cond delay="0"/>
                            </p:stCondLst>
                            <p:childTnLst>
                              <p:par>
                                <p:cTn id="90" presetID="1" presetClass="exit" presetSubtype="0" fill="hold" nodeType="clickEffect">
                                  <p:stCondLst>
                                    <p:cond delay="0"/>
                                  </p:stCondLst>
                                  <p:childTnLst>
                                    <p:set>
                                      <p:cBhvr>
                                        <p:cTn id="91" dur="1" fill="hold">
                                          <p:stCondLst>
                                            <p:cond delay="0"/>
                                          </p:stCondLst>
                                        </p:cTn>
                                        <p:tgtEl>
                                          <p:spTgt spid="98"/>
                                        </p:tgtEl>
                                        <p:attrNameLst>
                                          <p:attrName>style.visibility</p:attrName>
                                        </p:attrNameLst>
                                      </p:cBhvr>
                                      <p:to>
                                        <p:strVal val="hidden"/>
                                      </p:to>
                                    </p:set>
                                  </p:childTnLst>
                                </p:cTn>
                              </p:par>
                            </p:childTnLst>
                          </p:cTn>
                        </p:par>
                      </p:childTnLst>
                    </p:cTn>
                  </p:par>
                </p:childTnLst>
              </p:cTn>
              <p:nextCondLst>
                <p:cond evt="onClick" delay="0">
                  <p:tgtEl>
                    <p:spTgt spid="98"/>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Footer Placeholder 2">
            <a:extLst>
              <a:ext uri="{FF2B5EF4-FFF2-40B4-BE49-F238E27FC236}">
                <a16:creationId xmlns:a16="http://schemas.microsoft.com/office/drawing/2014/main" id="{F14E786C-E4AB-2E4E-990F-75A5562B29A3}"/>
              </a:ext>
            </a:extLst>
          </p:cNvPr>
          <p:cNvSpPr txBox="1">
            <a:spLocks/>
          </p:cNvSpPr>
          <p:nvPr/>
        </p:nvSpPr>
        <p:spPr>
          <a:xfrm>
            <a:off x="131426" y="6399550"/>
            <a:ext cx="4409661" cy="365125"/>
          </a:xfrm>
          <a:prstGeom prst="rect">
            <a:avLst/>
          </a:prstGeom>
        </p:spPr>
        <p:txBody>
          <a:bodyPr/>
          <a:lstStyle>
            <a:defPPr>
              <a:defRPr lang="en-US"/>
            </a:defPPr>
            <a:lvl1pPr marL="0" algn="l" defTabSz="914400" rtl="0" eaLnBrk="1" latinLnBrk="0" hangingPunct="1">
              <a:defRPr sz="1800" kern="1200">
                <a:solidFill>
                  <a:schemeClr val="accent4"/>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dirty="0" err="1">
                <a:solidFill>
                  <a:schemeClr val="tx2"/>
                </a:solidFill>
              </a:rPr>
              <a:t>agrodiv.org</a:t>
            </a:r>
            <a:r>
              <a:rPr lang="en-US" sz="1100" b="1" dirty="0">
                <a:solidFill>
                  <a:schemeClr val="tx2"/>
                </a:solidFill>
              </a:rPr>
              <a:t>  </a:t>
            </a:r>
            <a:r>
              <a:rPr lang="en-US" sz="1100" dirty="0">
                <a:solidFill>
                  <a:schemeClr val="tx2"/>
                </a:solidFill>
              </a:rPr>
              <a:t>|  AGRO is a division of the American Chemical Society</a:t>
            </a:r>
          </a:p>
        </p:txBody>
      </p:sp>
      <p:sp>
        <p:nvSpPr>
          <p:cNvPr id="15" name="overview button">
            <a:hlinkClick r:id="rId3" action="ppaction://hlinksldjump"/>
            <a:extLst>
              <a:ext uri="{FF2B5EF4-FFF2-40B4-BE49-F238E27FC236}">
                <a16:creationId xmlns:a16="http://schemas.microsoft.com/office/drawing/2014/main" id="{128DFDA2-9AC5-D14E-B61D-41F66B254136}"/>
              </a:ext>
            </a:extLst>
          </p:cNvPr>
          <p:cNvSpPr/>
          <p:nvPr/>
        </p:nvSpPr>
        <p:spPr>
          <a:xfrm>
            <a:off x="9140545" y="6384880"/>
            <a:ext cx="1066800" cy="276225"/>
          </a:xfrm>
          <a:prstGeom prst="roundRect">
            <a:avLst/>
          </a:prstGeom>
          <a:solidFill>
            <a:schemeClr val="bg1">
              <a:lumMod val="65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OVERVIEW</a:t>
            </a:r>
          </a:p>
        </p:txBody>
      </p:sp>
      <p:sp>
        <p:nvSpPr>
          <p:cNvPr id="116" name="next text">
            <a:extLst>
              <a:ext uri="{FF2B5EF4-FFF2-40B4-BE49-F238E27FC236}">
                <a16:creationId xmlns:a16="http://schemas.microsoft.com/office/drawing/2014/main" id="{DDE1F8F0-5201-C343-9D9A-FB52AEBBD69F}"/>
              </a:ext>
            </a:extLst>
          </p:cNvPr>
          <p:cNvSpPr txBox="1"/>
          <p:nvPr/>
        </p:nvSpPr>
        <p:spPr>
          <a:xfrm>
            <a:off x="6109051" y="6373907"/>
            <a:ext cx="600635" cy="307777"/>
          </a:xfrm>
          <a:prstGeom prst="rect">
            <a:avLst/>
          </a:prstGeom>
          <a:noFill/>
        </p:spPr>
        <p:txBody>
          <a:bodyPr wrap="square" rtlCol="0">
            <a:spAutoFit/>
          </a:bodyPr>
          <a:lstStyle/>
          <a:p>
            <a:pPr algn="ctr"/>
            <a:r>
              <a:rPr lang="en-US" sz="1400" b="1" dirty="0">
                <a:solidFill>
                  <a:schemeClr val="tx1">
                    <a:lumMod val="50000"/>
                    <a:lumOff val="50000"/>
                  </a:schemeClr>
                </a:solidFill>
              </a:rPr>
              <a:t>NEXT</a:t>
            </a:r>
          </a:p>
        </p:txBody>
      </p:sp>
      <p:sp>
        <p:nvSpPr>
          <p:cNvPr id="13" name="back text">
            <a:extLst>
              <a:ext uri="{FF2B5EF4-FFF2-40B4-BE49-F238E27FC236}">
                <a16:creationId xmlns:a16="http://schemas.microsoft.com/office/drawing/2014/main" id="{08415AFA-2831-3349-AE9E-17531B284D20}"/>
              </a:ext>
            </a:extLst>
          </p:cNvPr>
          <p:cNvSpPr txBox="1"/>
          <p:nvPr/>
        </p:nvSpPr>
        <p:spPr>
          <a:xfrm>
            <a:off x="5482220" y="6373907"/>
            <a:ext cx="600635" cy="307777"/>
          </a:xfrm>
          <a:prstGeom prst="rect">
            <a:avLst/>
          </a:prstGeom>
          <a:noFill/>
        </p:spPr>
        <p:txBody>
          <a:bodyPr wrap="square" rtlCol="0">
            <a:spAutoFit/>
          </a:bodyPr>
          <a:lstStyle/>
          <a:p>
            <a:pPr algn="ctr"/>
            <a:r>
              <a:rPr lang="en-US" sz="1400" b="1" dirty="0">
                <a:solidFill>
                  <a:schemeClr val="tx1">
                    <a:lumMod val="50000"/>
                    <a:lumOff val="50000"/>
                  </a:schemeClr>
                </a:solidFill>
              </a:rPr>
              <a:t>BACK</a:t>
            </a:r>
          </a:p>
        </p:txBody>
      </p:sp>
      <p:sp>
        <p:nvSpPr>
          <p:cNvPr id="21" name="Action Button: Back or Previous 20">
            <a:hlinkClick r:id="" action="ppaction://hlinkshowjump?jump=previousslide" highlightClick="1"/>
            <a:extLst>
              <a:ext uri="{FF2B5EF4-FFF2-40B4-BE49-F238E27FC236}">
                <a16:creationId xmlns:a16="http://schemas.microsoft.com/office/drawing/2014/main" id="{C13068D7-B52D-B642-B74B-DA84E68D93E8}"/>
              </a:ext>
            </a:extLst>
          </p:cNvPr>
          <p:cNvSpPr/>
          <p:nvPr/>
        </p:nvSpPr>
        <p:spPr>
          <a:xfrm>
            <a:off x="5177418" y="6364941"/>
            <a:ext cx="313765" cy="313765"/>
          </a:xfrm>
          <a:prstGeom prst="actionButtonBackPrevious">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ction Button: Forward or Next 21">
            <a:hlinkClick r:id="" action="ppaction://hlinkshowjump?jump=nextslide" highlightClick="1"/>
            <a:extLst>
              <a:ext uri="{FF2B5EF4-FFF2-40B4-BE49-F238E27FC236}">
                <a16:creationId xmlns:a16="http://schemas.microsoft.com/office/drawing/2014/main" id="{ADB8E94E-507F-944A-8EE0-CC00030BFBF4}"/>
              </a:ext>
            </a:extLst>
          </p:cNvPr>
          <p:cNvSpPr/>
          <p:nvPr/>
        </p:nvSpPr>
        <p:spPr>
          <a:xfrm>
            <a:off x="6705601" y="6363547"/>
            <a:ext cx="318347" cy="318347"/>
          </a:xfrm>
          <a:prstGeom prst="actionButtonForwardNex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background">
            <a:extLst>
              <a:ext uri="{FF2B5EF4-FFF2-40B4-BE49-F238E27FC236}">
                <a16:creationId xmlns:a16="http://schemas.microsoft.com/office/drawing/2014/main" id="{902701EB-259E-DA46-8327-52E0724AB0F7}"/>
              </a:ext>
            </a:extLst>
          </p:cNvPr>
          <p:cNvSpPr/>
          <p:nvPr/>
        </p:nvSpPr>
        <p:spPr>
          <a:xfrm>
            <a:off x="0" y="1000518"/>
            <a:ext cx="12192000" cy="4409682"/>
          </a:xfrm>
          <a:prstGeom prst="rect">
            <a:avLst/>
          </a:prstGeom>
          <a:solidFill>
            <a:schemeClr val="accent1">
              <a:lumMod val="20000"/>
              <a:lumOff val="8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vertical lines">
            <a:extLst>
              <a:ext uri="{FF2B5EF4-FFF2-40B4-BE49-F238E27FC236}">
                <a16:creationId xmlns:a16="http://schemas.microsoft.com/office/drawing/2014/main" id="{4A2F9796-4256-BA40-8C1F-BEA06EF4CED8}"/>
              </a:ext>
            </a:extLst>
          </p:cNvPr>
          <p:cNvGrpSpPr/>
          <p:nvPr/>
        </p:nvGrpSpPr>
        <p:grpSpPr>
          <a:xfrm>
            <a:off x="1186777" y="852055"/>
            <a:ext cx="9160260" cy="4672445"/>
            <a:chOff x="1389977" y="852055"/>
            <a:chExt cx="9160260" cy="4672445"/>
          </a:xfrm>
        </p:grpSpPr>
        <p:cxnSp>
          <p:nvCxnSpPr>
            <p:cNvPr id="32" name="Straight Connector 31">
              <a:extLst>
                <a:ext uri="{FF2B5EF4-FFF2-40B4-BE49-F238E27FC236}">
                  <a16:creationId xmlns:a16="http://schemas.microsoft.com/office/drawing/2014/main" id="{77D1CFB5-23E4-EC48-A8FE-54DD46D2A168}"/>
                </a:ext>
              </a:extLst>
            </p:cNvPr>
            <p:cNvCxnSpPr/>
            <p:nvPr/>
          </p:nvCxnSpPr>
          <p:spPr>
            <a:xfrm>
              <a:off x="1389977" y="872101"/>
              <a:ext cx="0" cy="4652399"/>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A9DBB8F9-FE3B-A04D-9EAE-E4344AECA7BD}"/>
                </a:ext>
              </a:extLst>
            </p:cNvPr>
            <p:cNvCxnSpPr/>
            <p:nvPr/>
          </p:nvCxnSpPr>
          <p:spPr>
            <a:xfrm>
              <a:off x="3222029" y="872101"/>
              <a:ext cx="0" cy="4652399"/>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C1340D65-830C-2248-88F5-BE038E5075B5}"/>
                </a:ext>
              </a:extLst>
            </p:cNvPr>
            <p:cNvCxnSpPr/>
            <p:nvPr/>
          </p:nvCxnSpPr>
          <p:spPr>
            <a:xfrm>
              <a:off x="5054081" y="872101"/>
              <a:ext cx="0" cy="4652399"/>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63BA75DE-5294-6D46-895E-184AC4EE87F6}"/>
                </a:ext>
              </a:extLst>
            </p:cNvPr>
            <p:cNvCxnSpPr>
              <a:cxnSpLocks/>
            </p:cNvCxnSpPr>
            <p:nvPr/>
          </p:nvCxnSpPr>
          <p:spPr>
            <a:xfrm>
              <a:off x="6886133" y="872101"/>
              <a:ext cx="0" cy="4652399"/>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5F0BB644-032B-9141-BF77-D83F0E4937AC}"/>
                </a:ext>
              </a:extLst>
            </p:cNvPr>
            <p:cNvCxnSpPr>
              <a:cxnSpLocks/>
            </p:cNvCxnSpPr>
            <p:nvPr/>
          </p:nvCxnSpPr>
          <p:spPr>
            <a:xfrm>
              <a:off x="8718185" y="852055"/>
              <a:ext cx="0" cy="4672445"/>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5FBDF92B-A78A-FD41-95A1-1E65125F918E}"/>
                </a:ext>
              </a:extLst>
            </p:cNvPr>
            <p:cNvCxnSpPr>
              <a:cxnSpLocks/>
            </p:cNvCxnSpPr>
            <p:nvPr/>
          </p:nvCxnSpPr>
          <p:spPr>
            <a:xfrm>
              <a:off x="10550237" y="852055"/>
              <a:ext cx="0" cy="4672445"/>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0" name="dates">
            <a:extLst>
              <a:ext uri="{FF2B5EF4-FFF2-40B4-BE49-F238E27FC236}">
                <a16:creationId xmlns:a16="http://schemas.microsoft.com/office/drawing/2014/main" id="{A31F02A9-C8DB-544C-913F-9891548FEB62}"/>
              </a:ext>
            </a:extLst>
          </p:cNvPr>
          <p:cNvGrpSpPr/>
          <p:nvPr/>
        </p:nvGrpSpPr>
        <p:grpSpPr>
          <a:xfrm>
            <a:off x="846197" y="539234"/>
            <a:ext cx="9831203" cy="369332"/>
            <a:chOff x="1049397" y="539234"/>
            <a:chExt cx="9831203" cy="369332"/>
          </a:xfrm>
        </p:grpSpPr>
        <p:sp>
          <p:nvSpPr>
            <p:cNvPr id="41" name="1985">
              <a:extLst>
                <a:ext uri="{FF2B5EF4-FFF2-40B4-BE49-F238E27FC236}">
                  <a16:creationId xmlns:a16="http://schemas.microsoft.com/office/drawing/2014/main" id="{01592235-71EE-D541-9691-CE8EADC5BF87}"/>
                </a:ext>
              </a:extLst>
            </p:cNvPr>
            <p:cNvSpPr txBox="1"/>
            <p:nvPr/>
          </p:nvSpPr>
          <p:spPr>
            <a:xfrm>
              <a:off x="1049397" y="539234"/>
              <a:ext cx="652743" cy="369332"/>
            </a:xfrm>
            <a:prstGeom prst="rect">
              <a:avLst/>
            </a:prstGeom>
            <a:noFill/>
          </p:spPr>
          <p:txBody>
            <a:bodyPr wrap="none" rtlCol="0">
              <a:spAutoFit/>
            </a:bodyPr>
            <a:lstStyle/>
            <a:p>
              <a:r>
                <a:rPr lang="en-US" dirty="0"/>
                <a:t>2010</a:t>
              </a:r>
            </a:p>
          </p:txBody>
        </p:sp>
        <p:sp>
          <p:nvSpPr>
            <p:cNvPr id="42" name="1986">
              <a:extLst>
                <a:ext uri="{FF2B5EF4-FFF2-40B4-BE49-F238E27FC236}">
                  <a16:creationId xmlns:a16="http://schemas.microsoft.com/office/drawing/2014/main" id="{615D93FE-5593-F74F-BA18-995EA25BE4B7}"/>
                </a:ext>
              </a:extLst>
            </p:cNvPr>
            <p:cNvSpPr txBox="1"/>
            <p:nvPr/>
          </p:nvSpPr>
          <p:spPr>
            <a:xfrm>
              <a:off x="2884125" y="539234"/>
              <a:ext cx="652743" cy="369332"/>
            </a:xfrm>
            <a:prstGeom prst="rect">
              <a:avLst/>
            </a:prstGeom>
            <a:noFill/>
          </p:spPr>
          <p:txBody>
            <a:bodyPr wrap="none" rtlCol="0">
              <a:spAutoFit/>
            </a:bodyPr>
            <a:lstStyle/>
            <a:p>
              <a:r>
                <a:rPr lang="en-US" dirty="0"/>
                <a:t>2011</a:t>
              </a:r>
            </a:p>
          </p:txBody>
        </p:sp>
        <p:sp>
          <p:nvSpPr>
            <p:cNvPr id="43" name="1987">
              <a:extLst>
                <a:ext uri="{FF2B5EF4-FFF2-40B4-BE49-F238E27FC236}">
                  <a16:creationId xmlns:a16="http://schemas.microsoft.com/office/drawing/2014/main" id="{1C136E6D-81CC-5145-9995-1F9DD6F21D8C}"/>
                </a:ext>
              </a:extLst>
            </p:cNvPr>
            <p:cNvSpPr txBox="1"/>
            <p:nvPr/>
          </p:nvSpPr>
          <p:spPr>
            <a:xfrm>
              <a:off x="4733074" y="539234"/>
              <a:ext cx="652743" cy="369332"/>
            </a:xfrm>
            <a:prstGeom prst="rect">
              <a:avLst/>
            </a:prstGeom>
            <a:noFill/>
          </p:spPr>
          <p:txBody>
            <a:bodyPr wrap="none" rtlCol="0">
              <a:spAutoFit/>
            </a:bodyPr>
            <a:lstStyle/>
            <a:p>
              <a:r>
                <a:rPr lang="en-US" dirty="0"/>
                <a:t>2012</a:t>
              </a:r>
            </a:p>
          </p:txBody>
        </p:sp>
        <p:sp>
          <p:nvSpPr>
            <p:cNvPr id="44" name="1988">
              <a:extLst>
                <a:ext uri="{FF2B5EF4-FFF2-40B4-BE49-F238E27FC236}">
                  <a16:creationId xmlns:a16="http://schemas.microsoft.com/office/drawing/2014/main" id="{24650943-84F1-1B42-B4E4-C1BBA6D4CC28}"/>
                </a:ext>
              </a:extLst>
            </p:cNvPr>
            <p:cNvSpPr txBox="1"/>
            <p:nvPr/>
          </p:nvSpPr>
          <p:spPr>
            <a:xfrm>
              <a:off x="6566347" y="539234"/>
              <a:ext cx="652743" cy="369332"/>
            </a:xfrm>
            <a:prstGeom prst="rect">
              <a:avLst/>
            </a:prstGeom>
            <a:noFill/>
          </p:spPr>
          <p:txBody>
            <a:bodyPr wrap="none" rtlCol="0">
              <a:spAutoFit/>
            </a:bodyPr>
            <a:lstStyle/>
            <a:p>
              <a:r>
                <a:rPr lang="en-US" dirty="0"/>
                <a:t>2013</a:t>
              </a:r>
            </a:p>
          </p:txBody>
        </p:sp>
        <p:sp>
          <p:nvSpPr>
            <p:cNvPr id="45" name="1989">
              <a:extLst>
                <a:ext uri="{FF2B5EF4-FFF2-40B4-BE49-F238E27FC236}">
                  <a16:creationId xmlns:a16="http://schemas.microsoft.com/office/drawing/2014/main" id="{CF1C7843-5A8A-424A-8C88-E436CDF67B4A}"/>
                </a:ext>
              </a:extLst>
            </p:cNvPr>
            <p:cNvSpPr txBox="1"/>
            <p:nvPr/>
          </p:nvSpPr>
          <p:spPr>
            <a:xfrm>
              <a:off x="8389704" y="539234"/>
              <a:ext cx="652743" cy="369332"/>
            </a:xfrm>
            <a:prstGeom prst="rect">
              <a:avLst/>
            </a:prstGeom>
            <a:noFill/>
          </p:spPr>
          <p:txBody>
            <a:bodyPr wrap="none" rtlCol="0">
              <a:spAutoFit/>
            </a:bodyPr>
            <a:lstStyle/>
            <a:p>
              <a:r>
                <a:rPr lang="en-US" dirty="0"/>
                <a:t>2014</a:t>
              </a:r>
            </a:p>
          </p:txBody>
        </p:sp>
        <p:sp>
          <p:nvSpPr>
            <p:cNvPr id="46" name="1990">
              <a:extLst>
                <a:ext uri="{FF2B5EF4-FFF2-40B4-BE49-F238E27FC236}">
                  <a16:creationId xmlns:a16="http://schemas.microsoft.com/office/drawing/2014/main" id="{C556A74C-EE90-7948-8A5E-64E7EA41AB29}"/>
                </a:ext>
              </a:extLst>
            </p:cNvPr>
            <p:cNvSpPr txBox="1"/>
            <p:nvPr/>
          </p:nvSpPr>
          <p:spPr>
            <a:xfrm>
              <a:off x="10227857" y="539234"/>
              <a:ext cx="652743" cy="369332"/>
            </a:xfrm>
            <a:prstGeom prst="rect">
              <a:avLst/>
            </a:prstGeom>
            <a:noFill/>
          </p:spPr>
          <p:txBody>
            <a:bodyPr wrap="none" rtlCol="0">
              <a:spAutoFit/>
            </a:bodyPr>
            <a:lstStyle/>
            <a:p>
              <a:r>
                <a:rPr lang="en-US" dirty="0"/>
                <a:t>2015</a:t>
              </a:r>
            </a:p>
          </p:txBody>
        </p:sp>
      </p:grpSp>
      <p:grpSp>
        <p:nvGrpSpPr>
          <p:cNvPr id="186" name="2015 teal">
            <a:extLst>
              <a:ext uri="{FF2B5EF4-FFF2-40B4-BE49-F238E27FC236}">
                <a16:creationId xmlns:a16="http://schemas.microsoft.com/office/drawing/2014/main" id="{49BEF0E6-1542-9540-80EA-44853950C538}"/>
              </a:ext>
            </a:extLst>
          </p:cNvPr>
          <p:cNvGrpSpPr/>
          <p:nvPr/>
        </p:nvGrpSpPr>
        <p:grpSpPr>
          <a:xfrm>
            <a:off x="10276242" y="4360061"/>
            <a:ext cx="1740049" cy="374461"/>
            <a:chOff x="5191225" y="2672397"/>
            <a:chExt cx="1740049" cy="374461"/>
          </a:xfrm>
        </p:grpSpPr>
        <p:sp>
          <p:nvSpPr>
            <p:cNvPr id="187" name="Oval 186">
              <a:extLst>
                <a:ext uri="{FF2B5EF4-FFF2-40B4-BE49-F238E27FC236}">
                  <a16:creationId xmlns:a16="http://schemas.microsoft.com/office/drawing/2014/main" id="{73D9F44C-7E00-DF45-B7E5-B9FA4B4A9710}"/>
                </a:ext>
              </a:extLst>
            </p:cNvPr>
            <p:cNvSpPr/>
            <p:nvPr/>
          </p:nvSpPr>
          <p:spPr>
            <a:xfrm>
              <a:off x="5191225" y="2695875"/>
              <a:ext cx="163630" cy="16363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8" name="TextBox 187">
              <a:extLst>
                <a:ext uri="{FF2B5EF4-FFF2-40B4-BE49-F238E27FC236}">
                  <a16:creationId xmlns:a16="http://schemas.microsoft.com/office/drawing/2014/main" id="{B548B966-45E2-1348-B45F-BA74D9C1370F}"/>
                </a:ext>
              </a:extLst>
            </p:cNvPr>
            <p:cNvSpPr txBox="1"/>
            <p:nvPr/>
          </p:nvSpPr>
          <p:spPr>
            <a:xfrm>
              <a:off x="5285505" y="2672397"/>
              <a:ext cx="1645769" cy="374461"/>
            </a:xfrm>
            <a:prstGeom prst="rect">
              <a:avLst/>
            </a:prstGeom>
            <a:noFill/>
          </p:spPr>
          <p:txBody>
            <a:bodyPr wrap="square" lIns="182880" rtlCol="0">
              <a:spAutoFit/>
            </a:bodyPr>
            <a:lstStyle/>
            <a:p>
              <a:pPr>
                <a:lnSpc>
                  <a:spcPts val="1050"/>
                </a:lnSpc>
              </a:pPr>
              <a:r>
                <a:rPr lang="en-US" sz="1000" dirty="0"/>
                <a:t>Pollinator Research </a:t>
              </a:r>
            </a:p>
            <a:p>
              <a:pPr>
                <a:lnSpc>
                  <a:spcPts val="1050"/>
                </a:lnSpc>
              </a:pPr>
              <a:r>
                <a:rPr lang="en-US" sz="1000" dirty="0"/>
                <a:t>Task Force established</a:t>
              </a:r>
              <a:endParaRPr lang="en-US" sz="1000" i="1" dirty="0"/>
            </a:p>
          </p:txBody>
        </p:sp>
        <p:cxnSp>
          <p:nvCxnSpPr>
            <p:cNvPr id="189" name="Straight Connector 188">
              <a:extLst>
                <a:ext uri="{FF2B5EF4-FFF2-40B4-BE49-F238E27FC236}">
                  <a16:creationId xmlns:a16="http://schemas.microsoft.com/office/drawing/2014/main" id="{D1C8CC20-F6F0-4A48-B747-C4EF68039D9D}"/>
                </a:ext>
              </a:extLst>
            </p:cNvPr>
            <p:cNvCxnSpPr>
              <a:cxnSpLocks/>
            </p:cNvCxnSpPr>
            <p:nvPr/>
          </p:nvCxnSpPr>
          <p:spPr>
            <a:xfrm>
              <a:off x="5316285" y="2778125"/>
              <a:ext cx="92075" cy="0"/>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grpSp>
      <p:grpSp>
        <p:nvGrpSpPr>
          <p:cNvPr id="145" name="2015 orange 2">
            <a:extLst>
              <a:ext uri="{FF2B5EF4-FFF2-40B4-BE49-F238E27FC236}">
                <a16:creationId xmlns:a16="http://schemas.microsoft.com/office/drawing/2014/main" id="{CDE6A9F4-E97A-4543-B2AB-52DD325BB83B}"/>
              </a:ext>
            </a:extLst>
          </p:cNvPr>
          <p:cNvGrpSpPr/>
          <p:nvPr/>
        </p:nvGrpSpPr>
        <p:grpSpPr>
          <a:xfrm>
            <a:off x="10267122" y="3008246"/>
            <a:ext cx="1712342" cy="400110"/>
            <a:chOff x="3801979" y="2662872"/>
            <a:chExt cx="1712342" cy="400110"/>
          </a:xfrm>
        </p:grpSpPr>
        <p:sp>
          <p:nvSpPr>
            <p:cNvPr id="146" name="Oval 145">
              <a:extLst>
                <a:ext uri="{FF2B5EF4-FFF2-40B4-BE49-F238E27FC236}">
                  <a16:creationId xmlns:a16="http://schemas.microsoft.com/office/drawing/2014/main" id="{B0518574-1F96-3741-92F2-02356842FDFF}"/>
                </a:ext>
              </a:extLst>
            </p:cNvPr>
            <p:cNvSpPr/>
            <p:nvPr/>
          </p:nvSpPr>
          <p:spPr>
            <a:xfrm>
              <a:off x="3801979" y="2695875"/>
              <a:ext cx="163630" cy="16363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TextBox 146">
              <a:extLst>
                <a:ext uri="{FF2B5EF4-FFF2-40B4-BE49-F238E27FC236}">
                  <a16:creationId xmlns:a16="http://schemas.microsoft.com/office/drawing/2014/main" id="{44CAB651-6B08-EE4F-BF88-D7CA6C53DE6D}"/>
                </a:ext>
              </a:extLst>
            </p:cNvPr>
            <p:cNvSpPr txBox="1"/>
            <p:nvPr/>
          </p:nvSpPr>
          <p:spPr>
            <a:xfrm>
              <a:off x="3891053" y="2662872"/>
              <a:ext cx="1623268" cy="400110"/>
            </a:xfrm>
            <a:prstGeom prst="rect">
              <a:avLst/>
            </a:prstGeom>
            <a:noFill/>
          </p:spPr>
          <p:txBody>
            <a:bodyPr wrap="square" lIns="182880" rtlCol="0">
              <a:spAutoFit/>
            </a:bodyPr>
            <a:lstStyle/>
            <a:p>
              <a:r>
                <a:rPr lang="en-US" sz="1000" dirty="0"/>
                <a:t>EPA publishes updated approaches to EDSP</a:t>
              </a:r>
            </a:p>
          </p:txBody>
        </p:sp>
        <p:cxnSp>
          <p:nvCxnSpPr>
            <p:cNvPr id="148" name="Straight Connector 147">
              <a:extLst>
                <a:ext uri="{FF2B5EF4-FFF2-40B4-BE49-F238E27FC236}">
                  <a16:creationId xmlns:a16="http://schemas.microsoft.com/office/drawing/2014/main" id="{A3F694E3-B806-9742-BE0E-164E381592EB}"/>
                </a:ext>
              </a:extLst>
            </p:cNvPr>
            <p:cNvCxnSpPr>
              <a:cxnSpLocks/>
            </p:cNvCxnSpPr>
            <p:nvPr/>
          </p:nvCxnSpPr>
          <p:spPr>
            <a:xfrm>
              <a:off x="3930650" y="2784475"/>
              <a:ext cx="92075"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135" name="2015 orange ">
            <a:extLst>
              <a:ext uri="{FF2B5EF4-FFF2-40B4-BE49-F238E27FC236}">
                <a16:creationId xmlns:a16="http://schemas.microsoft.com/office/drawing/2014/main" id="{7693451C-0AF2-E24C-8C58-8FF54F116005}"/>
              </a:ext>
            </a:extLst>
          </p:cNvPr>
          <p:cNvGrpSpPr/>
          <p:nvPr/>
        </p:nvGrpSpPr>
        <p:grpSpPr>
          <a:xfrm>
            <a:off x="10267122" y="2454341"/>
            <a:ext cx="1712342" cy="553998"/>
            <a:chOff x="3801979" y="2662872"/>
            <a:chExt cx="1712342" cy="553998"/>
          </a:xfrm>
        </p:grpSpPr>
        <p:sp>
          <p:nvSpPr>
            <p:cNvPr id="136" name="Oval 135">
              <a:extLst>
                <a:ext uri="{FF2B5EF4-FFF2-40B4-BE49-F238E27FC236}">
                  <a16:creationId xmlns:a16="http://schemas.microsoft.com/office/drawing/2014/main" id="{BA5687E9-78D1-6445-904D-FC47AC6894EC}"/>
                </a:ext>
              </a:extLst>
            </p:cNvPr>
            <p:cNvSpPr/>
            <p:nvPr/>
          </p:nvSpPr>
          <p:spPr>
            <a:xfrm>
              <a:off x="3801979" y="2695875"/>
              <a:ext cx="163630" cy="16363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TextBox 136">
              <a:extLst>
                <a:ext uri="{FF2B5EF4-FFF2-40B4-BE49-F238E27FC236}">
                  <a16:creationId xmlns:a16="http://schemas.microsoft.com/office/drawing/2014/main" id="{23902922-CCF7-F844-B919-558D3B50C63F}"/>
                </a:ext>
              </a:extLst>
            </p:cNvPr>
            <p:cNvSpPr txBox="1"/>
            <p:nvPr/>
          </p:nvSpPr>
          <p:spPr>
            <a:xfrm>
              <a:off x="3891053" y="2662872"/>
              <a:ext cx="1623268" cy="553998"/>
            </a:xfrm>
            <a:prstGeom prst="rect">
              <a:avLst/>
            </a:prstGeom>
            <a:noFill/>
          </p:spPr>
          <p:txBody>
            <a:bodyPr wrap="square" lIns="182880" rtlCol="0">
              <a:spAutoFit/>
            </a:bodyPr>
            <a:lstStyle/>
            <a:p>
              <a:r>
                <a:rPr lang="en-US" sz="1000" dirty="0"/>
                <a:t>EPA Releases EDSP Results for 52 Pesticide Chemicals</a:t>
              </a:r>
            </a:p>
          </p:txBody>
        </p:sp>
        <p:cxnSp>
          <p:nvCxnSpPr>
            <p:cNvPr id="138" name="Straight Connector 137">
              <a:extLst>
                <a:ext uri="{FF2B5EF4-FFF2-40B4-BE49-F238E27FC236}">
                  <a16:creationId xmlns:a16="http://schemas.microsoft.com/office/drawing/2014/main" id="{40EAC0A1-EB57-D64B-B350-2CDF83A2CAD8}"/>
                </a:ext>
              </a:extLst>
            </p:cNvPr>
            <p:cNvCxnSpPr>
              <a:cxnSpLocks/>
            </p:cNvCxnSpPr>
            <p:nvPr/>
          </p:nvCxnSpPr>
          <p:spPr>
            <a:xfrm>
              <a:off x="3930650" y="2784475"/>
              <a:ext cx="92075"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178" name="2014 teal">
            <a:extLst>
              <a:ext uri="{FF2B5EF4-FFF2-40B4-BE49-F238E27FC236}">
                <a16:creationId xmlns:a16="http://schemas.microsoft.com/office/drawing/2014/main" id="{E12BDF32-80B0-F34B-9541-5E3CC698672C}"/>
              </a:ext>
            </a:extLst>
          </p:cNvPr>
          <p:cNvGrpSpPr/>
          <p:nvPr/>
        </p:nvGrpSpPr>
        <p:grpSpPr>
          <a:xfrm>
            <a:off x="8436684" y="4360061"/>
            <a:ext cx="1740049" cy="515526"/>
            <a:chOff x="5191225" y="2672397"/>
            <a:chExt cx="1740049" cy="515526"/>
          </a:xfrm>
        </p:grpSpPr>
        <p:sp>
          <p:nvSpPr>
            <p:cNvPr id="179" name="Oval 178">
              <a:extLst>
                <a:ext uri="{FF2B5EF4-FFF2-40B4-BE49-F238E27FC236}">
                  <a16:creationId xmlns:a16="http://schemas.microsoft.com/office/drawing/2014/main" id="{58A9E74B-9DB9-7A4D-824A-516F4DBD13B7}"/>
                </a:ext>
              </a:extLst>
            </p:cNvPr>
            <p:cNvSpPr/>
            <p:nvPr/>
          </p:nvSpPr>
          <p:spPr>
            <a:xfrm>
              <a:off x="5191225" y="2695875"/>
              <a:ext cx="163630" cy="16363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0" name="TextBox 179">
              <a:extLst>
                <a:ext uri="{FF2B5EF4-FFF2-40B4-BE49-F238E27FC236}">
                  <a16:creationId xmlns:a16="http://schemas.microsoft.com/office/drawing/2014/main" id="{C755D6D3-B071-CD47-880F-8B6B8463BC01}"/>
                </a:ext>
              </a:extLst>
            </p:cNvPr>
            <p:cNvSpPr txBox="1"/>
            <p:nvPr/>
          </p:nvSpPr>
          <p:spPr>
            <a:xfrm>
              <a:off x="5285505" y="2672397"/>
              <a:ext cx="1645769" cy="515526"/>
            </a:xfrm>
            <a:prstGeom prst="rect">
              <a:avLst/>
            </a:prstGeom>
            <a:noFill/>
          </p:spPr>
          <p:txBody>
            <a:bodyPr wrap="square" lIns="182880" rtlCol="0">
              <a:spAutoFit/>
            </a:bodyPr>
            <a:lstStyle/>
            <a:p>
              <a:pPr>
                <a:lnSpc>
                  <a:spcPts val="1050"/>
                </a:lnSpc>
              </a:pPr>
              <a:r>
                <a:rPr lang="en-US" sz="1000" dirty="0"/>
                <a:t>Biotechnology is fastest adopted crop technology in modern ages</a:t>
              </a:r>
              <a:endParaRPr lang="en-US" sz="1000" i="1" dirty="0"/>
            </a:p>
          </p:txBody>
        </p:sp>
        <p:cxnSp>
          <p:nvCxnSpPr>
            <p:cNvPr id="181" name="Straight Connector 180">
              <a:extLst>
                <a:ext uri="{FF2B5EF4-FFF2-40B4-BE49-F238E27FC236}">
                  <a16:creationId xmlns:a16="http://schemas.microsoft.com/office/drawing/2014/main" id="{08128C28-B47D-3E4B-A4A8-B5C338FCA643}"/>
                </a:ext>
              </a:extLst>
            </p:cNvPr>
            <p:cNvCxnSpPr>
              <a:cxnSpLocks/>
            </p:cNvCxnSpPr>
            <p:nvPr/>
          </p:nvCxnSpPr>
          <p:spPr>
            <a:xfrm>
              <a:off x="5316285" y="2778125"/>
              <a:ext cx="92075" cy="0"/>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grpSp>
      <p:grpSp>
        <p:nvGrpSpPr>
          <p:cNvPr id="83" name="2014 gold">
            <a:extLst>
              <a:ext uri="{FF2B5EF4-FFF2-40B4-BE49-F238E27FC236}">
                <a16:creationId xmlns:a16="http://schemas.microsoft.com/office/drawing/2014/main" id="{95D94C16-157C-DA4A-B105-B1C85064A9C2}"/>
              </a:ext>
            </a:extLst>
          </p:cNvPr>
          <p:cNvGrpSpPr/>
          <p:nvPr/>
        </p:nvGrpSpPr>
        <p:grpSpPr>
          <a:xfrm>
            <a:off x="8432322" y="3745729"/>
            <a:ext cx="1712342" cy="553998"/>
            <a:chOff x="3801979" y="2662872"/>
            <a:chExt cx="1712342" cy="553998"/>
          </a:xfrm>
        </p:grpSpPr>
        <p:sp>
          <p:nvSpPr>
            <p:cNvPr id="84" name="Oval 83">
              <a:extLst>
                <a:ext uri="{FF2B5EF4-FFF2-40B4-BE49-F238E27FC236}">
                  <a16:creationId xmlns:a16="http://schemas.microsoft.com/office/drawing/2014/main" id="{971948E2-7543-F64B-B347-D4C204099C05}"/>
                </a:ext>
              </a:extLst>
            </p:cNvPr>
            <p:cNvSpPr/>
            <p:nvPr/>
          </p:nvSpPr>
          <p:spPr>
            <a:xfrm>
              <a:off x="3801979" y="2695875"/>
              <a:ext cx="163630" cy="16363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TextBox 84">
              <a:extLst>
                <a:ext uri="{FF2B5EF4-FFF2-40B4-BE49-F238E27FC236}">
                  <a16:creationId xmlns:a16="http://schemas.microsoft.com/office/drawing/2014/main" id="{86B09396-804A-2E40-9CD7-C8CB8905EF52}"/>
                </a:ext>
              </a:extLst>
            </p:cNvPr>
            <p:cNvSpPr txBox="1"/>
            <p:nvPr/>
          </p:nvSpPr>
          <p:spPr>
            <a:xfrm>
              <a:off x="3891053" y="2662872"/>
              <a:ext cx="1623268" cy="553998"/>
            </a:xfrm>
            <a:prstGeom prst="rect">
              <a:avLst/>
            </a:prstGeom>
            <a:noFill/>
          </p:spPr>
          <p:txBody>
            <a:bodyPr wrap="square" lIns="182880" rtlCol="0">
              <a:spAutoFit/>
            </a:bodyPr>
            <a:lstStyle/>
            <a:p>
              <a:r>
                <a:rPr lang="en-US" sz="1000" dirty="0"/>
                <a:t>13th IUPAC International Congress of Pesticide Chemistry</a:t>
              </a:r>
            </a:p>
          </p:txBody>
        </p:sp>
        <p:cxnSp>
          <p:nvCxnSpPr>
            <p:cNvPr id="86" name="Straight Connector 85">
              <a:extLst>
                <a:ext uri="{FF2B5EF4-FFF2-40B4-BE49-F238E27FC236}">
                  <a16:creationId xmlns:a16="http://schemas.microsoft.com/office/drawing/2014/main" id="{7CEEBD27-E4BC-7B4D-A157-F39222ECCB89}"/>
                </a:ext>
              </a:extLst>
            </p:cNvPr>
            <p:cNvCxnSpPr>
              <a:cxnSpLocks/>
            </p:cNvCxnSpPr>
            <p:nvPr/>
          </p:nvCxnSpPr>
          <p:spPr>
            <a:xfrm>
              <a:off x="3930650" y="2784475"/>
              <a:ext cx="92075"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79" name="2014 orange 2">
            <a:extLst>
              <a:ext uri="{FF2B5EF4-FFF2-40B4-BE49-F238E27FC236}">
                <a16:creationId xmlns:a16="http://schemas.microsoft.com/office/drawing/2014/main" id="{1B5CDDCB-70A1-F64C-BE5E-C94ED99C1CD7}"/>
              </a:ext>
            </a:extLst>
          </p:cNvPr>
          <p:cNvGrpSpPr/>
          <p:nvPr/>
        </p:nvGrpSpPr>
        <p:grpSpPr>
          <a:xfrm>
            <a:off x="8432322" y="3003559"/>
            <a:ext cx="1712342" cy="707886"/>
            <a:chOff x="3801979" y="2662872"/>
            <a:chExt cx="1712342" cy="707886"/>
          </a:xfrm>
        </p:grpSpPr>
        <p:sp>
          <p:nvSpPr>
            <p:cNvPr id="80" name="Oval 79">
              <a:extLst>
                <a:ext uri="{FF2B5EF4-FFF2-40B4-BE49-F238E27FC236}">
                  <a16:creationId xmlns:a16="http://schemas.microsoft.com/office/drawing/2014/main" id="{E025D896-AFB3-A347-9711-8EDE3D15FC4D}"/>
                </a:ext>
              </a:extLst>
            </p:cNvPr>
            <p:cNvSpPr/>
            <p:nvPr/>
          </p:nvSpPr>
          <p:spPr>
            <a:xfrm>
              <a:off x="3801979" y="2695875"/>
              <a:ext cx="163630" cy="16363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TextBox 80">
              <a:extLst>
                <a:ext uri="{FF2B5EF4-FFF2-40B4-BE49-F238E27FC236}">
                  <a16:creationId xmlns:a16="http://schemas.microsoft.com/office/drawing/2014/main" id="{698B0C40-4F8B-264A-A3A5-AD3F316DCFC2}"/>
                </a:ext>
              </a:extLst>
            </p:cNvPr>
            <p:cNvSpPr txBox="1"/>
            <p:nvPr/>
          </p:nvSpPr>
          <p:spPr>
            <a:xfrm>
              <a:off x="3891053" y="2662872"/>
              <a:ext cx="1623268" cy="707886"/>
            </a:xfrm>
            <a:prstGeom prst="rect">
              <a:avLst/>
            </a:prstGeom>
            <a:noFill/>
          </p:spPr>
          <p:txBody>
            <a:bodyPr wrap="square" lIns="182880" rtlCol="0">
              <a:spAutoFit/>
            </a:bodyPr>
            <a:lstStyle/>
            <a:p>
              <a:r>
                <a:rPr lang="en-US" sz="1000" dirty="0"/>
                <a:t>President Obama establishes a government Task Force on Pollinator Health</a:t>
              </a:r>
            </a:p>
          </p:txBody>
        </p:sp>
        <p:cxnSp>
          <p:nvCxnSpPr>
            <p:cNvPr id="82" name="Straight Connector 81">
              <a:extLst>
                <a:ext uri="{FF2B5EF4-FFF2-40B4-BE49-F238E27FC236}">
                  <a16:creationId xmlns:a16="http://schemas.microsoft.com/office/drawing/2014/main" id="{A7F78CFA-FEA3-F444-BA42-0876C7C27FBE}"/>
                </a:ext>
              </a:extLst>
            </p:cNvPr>
            <p:cNvCxnSpPr>
              <a:cxnSpLocks/>
            </p:cNvCxnSpPr>
            <p:nvPr/>
          </p:nvCxnSpPr>
          <p:spPr>
            <a:xfrm>
              <a:off x="3930650" y="2784475"/>
              <a:ext cx="92075"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75" name="2014 orange 1">
            <a:extLst>
              <a:ext uri="{FF2B5EF4-FFF2-40B4-BE49-F238E27FC236}">
                <a16:creationId xmlns:a16="http://schemas.microsoft.com/office/drawing/2014/main" id="{907427DC-B6C7-B644-A728-8D1577894903}"/>
              </a:ext>
            </a:extLst>
          </p:cNvPr>
          <p:cNvGrpSpPr/>
          <p:nvPr/>
        </p:nvGrpSpPr>
        <p:grpSpPr>
          <a:xfrm>
            <a:off x="8432322" y="2454341"/>
            <a:ext cx="1712342" cy="553998"/>
            <a:chOff x="3801979" y="2662872"/>
            <a:chExt cx="1712342" cy="553998"/>
          </a:xfrm>
        </p:grpSpPr>
        <p:sp>
          <p:nvSpPr>
            <p:cNvPr id="76" name="Oval 75">
              <a:extLst>
                <a:ext uri="{FF2B5EF4-FFF2-40B4-BE49-F238E27FC236}">
                  <a16:creationId xmlns:a16="http://schemas.microsoft.com/office/drawing/2014/main" id="{D9854D0E-939F-2845-9721-F9384B42DE93}"/>
                </a:ext>
              </a:extLst>
            </p:cNvPr>
            <p:cNvSpPr/>
            <p:nvPr/>
          </p:nvSpPr>
          <p:spPr>
            <a:xfrm>
              <a:off x="3801979" y="2695875"/>
              <a:ext cx="163630" cy="16363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TextBox 76">
              <a:extLst>
                <a:ext uri="{FF2B5EF4-FFF2-40B4-BE49-F238E27FC236}">
                  <a16:creationId xmlns:a16="http://schemas.microsoft.com/office/drawing/2014/main" id="{F25054F7-0D35-D44B-A147-549A9BC8F50B}"/>
                </a:ext>
              </a:extLst>
            </p:cNvPr>
            <p:cNvSpPr txBox="1"/>
            <p:nvPr/>
          </p:nvSpPr>
          <p:spPr>
            <a:xfrm>
              <a:off x="3891053" y="2662872"/>
              <a:ext cx="1623268" cy="553998"/>
            </a:xfrm>
            <a:prstGeom prst="rect">
              <a:avLst/>
            </a:prstGeom>
            <a:noFill/>
          </p:spPr>
          <p:txBody>
            <a:bodyPr wrap="square" lIns="182880" rtlCol="0">
              <a:spAutoFit/>
            </a:bodyPr>
            <a:lstStyle/>
            <a:p>
              <a:r>
                <a:rPr lang="en-US" sz="1000" dirty="0"/>
                <a:t>North American Guidance for assessing pesticide risk to bees</a:t>
              </a:r>
            </a:p>
          </p:txBody>
        </p:sp>
        <p:cxnSp>
          <p:nvCxnSpPr>
            <p:cNvPr id="78" name="Straight Connector 77">
              <a:extLst>
                <a:ext uri="{FF2B5EF4-FFF2-40B4-BE49-F238E27FC236}">
                  <a16:creationId xmlns:a16="http://schemas.microsoft.com/office/drawing/2014/main" id="{317095C3-2751-9241-887D-D2E59B0DA96A}"/>
                </a:ext>
              </a:extLst>
            </p:cNvPr>
            <p:cNvCxnSpPr>
              <a:cxnSpLocks/>
            </p:cNvCxnSpPr>
            <p:nvPr/>
          </p:nvCxnSpPr>
          <p:spPr>
            <a:xfrm>
              <a:off x="3930650" y="2784475"/>
              <a:ext cx="92075"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71" name="2014 green">
            <a:extLst>
              <a:ext uri="{FF2B5EF4-FFF2-40B4-BE49-F238E27FC236}">
                <a16:creationId xmlns:a16="http://schemas.microsoft.com/office/drawing/2014/main" id="{77EB5E52-EC9F-554E-8356-9A2ACACA0885}"/>
              </a:ext>
            </a:extLst>
          </p:cNvPr>
          <p:cNvGrpSpPr/>
          <p:nvPr/>
        </p:nvGrpSpPr>
        <p:grpSpPr>
          <a:xfrm>
            <a:off x="8432322" y="1146596"/>
            <a:ext cx="1712342" cy="553998"/>
            <a:chOff x="3801979" y="2662872"/>
            <a:chExt cx="1712342" cy="553998"/>
          </a:xfrm>
        </p:grpSpPr>
        <p:sp>
          <p:nvSpPr>
            <p:cNvPr id="72" name="Oval 71">
              <a:extLst>
                <a:ext uri="{FF2B5EF4-FFF2-40B4-BE49-F238E27FC236}">
                  <a16:creationId xmlns:a16="http://schemas.microsoft.com/office/drawing/2014/main" id="{AF1B9390-3B91-8D4D-BFDD-66C25D00ABC7}"/>
                </a:ext>
              </a:extLst>
            </p:cNvPr>
            <p:cNvSpPr/>
            <p:nvPr/>
          </p:nvSpPr>
          <p:spPr>
            <a:xfrm>
              <a:off x="3801979" y="2695875"/>
              <a:ext cx="163630" cy="16363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a:extLst>
                <a:ext uri="{FF2B5EF4-FFF2-40B4-BE49-F238E27FC236}">
                  <a16:creationId xmlns:a16="http://schemas.microsoft.com/office/drawing/2014/main" id="{66FBDEFB-F5CF-284E-910F-54ED445BE3E1}"/>
                </a:ext>
              </a:extLst>
            </p:cNvPr>
            <p:cNvSpPr txBox="1"/>
            <p:nvPr/>
          </p:nvSpPr>
          <p:spPr>
            <a:xfrm>
              <a:off x="3891053" y="2662872"/>
              <a:ext cx="1623268" cy="553998"/>
            </a:xfrm>
            <a:prstGeom prst="rect">
              <a:avLst/>
            </a:prstGeom>
            <a:noFill/>
          </p:spPr>
          <p:txBody>
            <a:bodyPr wrap="square" lIns="182880" rtlCol="0">
              <a:spAutoFit/>
            </a:bodyPr>
            <a:lstStyle/>
            <a:p>
              <a:r>
                <a:rPr lang="en-US" sz="1000" dirty="0"/>
                <a:t>BASF Agricultural Center </a:t>
              </a:r>
              <a:r>
                <a:rPr lang="en-US" sz="1000" dirty="0" err="1"/>
                <a:t>Limburgerhof</a:t>
              </a:r>
              <a:r>
                <a:rPr lang="en-US" sz="1000" dirty="0"/>
                <a:t> celebrated its 100-year jubilee</a:t>
              </a:r>
            </a:p>
          </p:txBody>
        </p:sp>
        <p:cxnSp>
          <p:nvCxnSpPr>
            <p:cNvPr id="74" name="Straight Connector 73">
              <a:extLst>
                <a:ext uri="{FF2B5EF4-FFF2-40B4-BE49-F238E27FC236}">
                  <a16:creationId xmlns:a16="http://schemas.microsoft.com/office/drawing/2014/main" id="{6C026929-FEFA-7B4A-B86E-9AA6EA09E656}"/>
                </a:ext>
              </a:extLst>
            </p:cNvPr>
            <p:cNvCxnSpPr>
              <a:cxnSpLocks/>
            </p:cNvCxnSpPr>
            <p:nvPr/>
          </p:nvCxnSpPr>
          <p:spPr>
            <a:xfrm>
              <a:off x="3930650" y="2784475"/>
              <a:ext cx="92075"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170" name="2013 teal 2">
            <a:extLst>
              <a:ext uri="{FF2B5EF4-FFF2-40B4-BE49-F238E27FC236}">
                <a16:creationId xmlns:a16="http://schemas.microsoft.com/office/drawing/2014/main" id="{CC5615C4-710E-574C-935F-E8C35B74B01A}"/>
              </a:ext>
            </a:extLst>
          </p:cNvPr>
          <p:cNvGrpSpPr/>
          <p:nvPr/>
        </p:nvGrpSpPr>
        <p:grpSpPr>
          <a:xfrm>
            <a:off x="6607884" y="4770121"/>
            <a:ext cx="1740049" cy="515526"/>
            <a:chOff x="5191225" y="2672397"/>
            <a:chExt cx="1740049" cy="515526"/>
          </a:xfrm>
        </p:grpSpPr>
        <p:sp>
          <p:nvSpPr>
            <p:cNvPr id="171" name="Oval 170">
              <a:extLst>
                <a:ext uri="{FF2B5EF4-FFF2-40B4-BE49-F238E27FC236}">
                  <a16:creationId xmlns:a16="http://schemas.microsoft.com/office/drawing/2014/main" id="{8F864194-DCC7-F34C-BD16-784C27AB562A}"/>
                </a:ext>
              </a:extLst>
            </p:cNvPr>
            <p:cNvSpPr/>
            <p:nvPr/>
          </p:nvSpPr>
          <p:spPr>
            <a:xfrm>
              <a:off x="5191225" y="2695875"/>
              <a:ext cx="163630" cy="16363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2" name="TextBox 171">
              <a:extLst>
                <a:ext uri="{FF2B5EF4-FFF2-40B4-BE49-F238E27FC236}">
                  <a16:creationId xmlns:a16="http://schemas.microsoft.com/office/drawing/2014/main" id="{1849DF77-A1A5-BD4A-B7C2-8A79821DC44D}"/>
                </a:ext>
              </a:extLst>
            </p:cNvPr>
            <p:cNvSpPr txBox="1"/>
            <p:nvPr/>
          </p:nvSpPr>
          <p:spPr>
            <a:xfrm>
              <a:off x="5285505" y="2672397"/>
              <a:ext cx="1645769" cy="515526"/>
            </a:xfrm>
            <a:prstGeom prst="rect">
              <a:avLst/>
            </a:prstGeom>
            <a:noFill/>
          </p:spPr>
          <p:txBody>
            <a:bodyPr wrap="square" lIns="182880" rtlCol="0">
              <a:spAutoFit/>
            </a:bodyPr>
            <a:lstStyle/>
            <a:p>
              <a:pPr>
                <a:lnSpc>
                  <a:spcPts val="1050"/>
                </a:lnSpc>
              </a:pPr>
              <a:r>
                <a:rPr lang="en-US" sz="1000" dirty="0"/>
                <a:t>Korea emerges as </a:t>
              </a:r>
              <a:br>
                <a:rPr lang="en-US" sz="1000" dirty="0"/>
              </a:br>
              <a:r>
                <a:rPr lang="en-US" sz="1000" dirty="0"/>
                <a:t>a superpower in biotechnology research</a:t>
              </a:r>
              <a:endParaRPr lang="en-US" sz="1000" i="1" dirty="0"/>
            </a:p>
          </p:txBody>
        </p:sp>
        <p:cxnSp>
          <p:nvCxnSpPr>
            <p:cNvPr id="174" name="Straight Connector 173">
              <a:extLst>
                <a:ext uri="{FF2B5EF4-FFF2-40B4-BE49-F238E27FC236}">
                  <a16:creationId xmlns:a16="http://schemas.microsoft.com/office/drawing/2014/main" id="{DDB9D105-8C28-7E4B-B01E-0FDF9BE6D0F7}"/>
                </a:ext>
              </a:extLst>
            </p:cNvPr>
            <p:cNvCxnSpPr>
              <a:cxnSpLocks/>
            </p:cNvCxnSpPr>
            <p:nvPr/>
          </p:nvCxnSpPr>
          <p:spPr>
            <a:xfrm>
              <a:off x="5316285" y="2778125"/>
              <a:ext cx="92075" cy="0"/>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grpSp>
      <p:grpSp>
        <p:nvGrpSpPr>
          <p:cNvPr id="163" name="2013 teal ">
            <a:extLst>
              <a:ext uri="{FF2B5EF4-FFF2-40B4-BE49-F238E27FC236}">
                <a16:creationId xmlns:a16="http://schemas.microsoft.com/office/drawing/2014/main" id="{3A646F3A-2234-864A-9ADF-D6636AD1C3E0}"/>
              </a:ext>
            </a:extLst>
          </p:cNvPr>
          <p:cNvGrpSpPr/>
          <p:nvPr/>
        </p:nvGrpSpPr>
        <p:grpSpPr>
          <a:xfrm>
            <a:off x="6607884" y="4360061"/>
            <a:ext cx="1740049" cy="233397"/>
            <a:chOff x="5191225" y="2672397"/>
            <a:chExt cx="1740049" cy="233397"/>
          </a:xfrm>
        </p:grpSpPr>
        <p:sp>
          <p:nvSpPr>
            <p:cNvPr id="164" name="Oval 163">
              <a:extLst>
                <a:ext uri="{FF2B5EF4-FFF2-40B4-BE49-F238E27FC236}">
                  <a16:creationId xmlns:a16="http://schemas.microsoft.com/office/drawing/2014/main" id="{AF8DA9D9-7BFB-6846-907E-3DB4349F7E8A}"/>
                </a:ext>
              </a:extLst>
            </p:cNvPr>
            <p:cNvSpPr/>
            <p:nvPr/>
          </p:nvSpPr>
          <p:spPr>
            <a:xfrm>
              <a:off x="5191225" y="2695875"/>
              <a:ext cx="163630" cy="16363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5" name="TextBox 164">
              <a:extLst>
                <a:ext uri="{FF2B5EF4-FFF2-40B4-BE49-F238E27FC236}">
                  <a16:creationId xmlns:a16="http://schemas.microsoft.com/office/drawing/2014/main" id="{DC15C5F7-2E78-D344-B074-BDAEF55B77FC}"/>
                </a:ext>
              </a:extLst>
            </p:cNvPr>
            <p:cNvSpPr txBox="1"/>
            <p:nvPr/>
          </p:nvSpPr>
          <p:spPr>
            <a:xfrm>
              <a:off x="5285505" y="2672397"/>
              <a:ext cx="1645769" cy="233397"/>
            </a:xfrm>
            <a:prstGeom prst="rect">
              <a:avLst/>
            </a:prstGeom>
            <a:noFill/>
          </p:spPr>
          <p:txBody>
            <a:bodyPr wrap="square" lIns="182880" rtlCol="0">
              <a:spAutoFit/>
            </a:bodyPr>
            <a:lstStyle/>
            <a:p>
              <a:pPr>
                <a:lnSpc>
                  <a:spcPts val="1050"/>
                </a:lnSpc>
              </a:pPr>
              <a:r>
                <a:rPr lang="en-US" sz="1000" dirty="0"/>
                <a:t>Citrus greening</a:t>
              </a:r>
              <a:endParaRPr lang="en-US" sz="1000" i="1" dirty="0"/>
            </a:p>
          </p:txBody>
        </p:sp>
        <p:cxnSp>
          <p:nvCxnSpPr>
            <p:cNvPr id="166" name="Straight Connector 165">
              <a:extLst>
                <a:ext uri="{FF2B5EF4-FFF2-40B4-BE49-F238E27FC236}">
                  <a16:creationId xmlns:a16="http://schemas.microsoft.com/office/drawing/2014/main" id="{B685AED5-040B-5B4C-96C2-266A07721C78}"/>
                </a:ext>
              </a:extLst>
            </p:cNvPr>
            <p:cNvCxnSpPr>
              <a:cxnSpLocks/>
            </p:cNvCxnSpPr>
            <p:nvPr/>
          </p:nvCxnSpPr>
          <p:spPr>
            <a:xfrm>
              <a:off x="5316285" y="2778125"/>
              <a:ext cx="92075" cy="0"/>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grpSp>
      <p:grpSp>
        <p:nvGrpSpPr>
          <p:cNvPr id="156" name="2012 teal ">
            <a:extLst>
              <a:ext uri="{FF2B5EF4-FFF2-40B4-BE49-F238E27FC236}">
                <a16:creationId xmlns:a16="http://schemas.microsoft.com/office/drawing/2014/main" id="{3526FD9C-9FB3-3C47-87B2-3F041B592F55}"/>
              </a:ext>
            </a:extLst>
          </p:cNvPr>
          <p:cNvGrpSpPr/>
          <p:nvPr/>
        </p:nvGrpSpPr>
        <p:grpSpPr>
          <a:xfrm>
            <a:off x="4779084" y="4360061"/>
            <a:ext cx="1740049" cy="374461"/>
            <a:chOff x="5191225" y="2672397"/>
            <a:chExt cx="1740049" cy="374461"/>
          </a:xfrm>
        </p:grpSpPr>
        <p:sp>
          <p:nvSpPr>
            <p:cNvPr id="157" name="Oval 156">
              <a:extLst>
                <a:ext uri="{FF2B5EF4-FFF2-40B4-BE49-F238E27FC236}">
                  <a16:creationId xmlns:a16="http://schemas.microsoft.com/office/drawing/2014/main" id="{0F06CADC-0A8A-D047-8391-328F265FF581}"/>
                </a:ext>
              </a:extLst>
            </p:cNvPr>
            <p:cNvSpPr/>
            <p:nvPr/>
          </p:nvSpPr>
          <p:spPr>
            <a:xfrm>
              <a:off x="5191225" y="2695875"/>
              <a:ext cx="163630" cy="16363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8" name="TextBox 157">
              <a:extLst>
                <a:ext uri="{FF2B5EF4-FFF2-40B4-BE49-F238E27FC236}">
                  <a16:creationId xmlns:a16="http://schemas.microsoft.com/office/drawing/2014/main" id="{62DEFD5C-F836-244F-A380-7C9F6540F70A}"/>
                </a:ext>
              </a:extLst>
            </p:cNvPr>
            <p:cNvSpPr txBox="1"/>
            <p:nvPr/>
          </p:nvSpPr>
          <p:spPr>
            <a:xfrm>
              <a:off x="5285505" y="2672397"/>
              <a:ext cx="1645769" cy="374461"/>
            </a:xfrm>
            <a:prstGeom prst="rect">
              <a:avLst/>
            </a:prstGeom>
            <a:noFill/>
          </p:spPr>
          <p:txBody>
            <a:bodyPr wrap="square" lIns="182880" rtlCol="0">
              <a:spAutoFit/>
            </a:bodyPr>
            <a:lstStyle/>
            <a:p>
              <a:pPr>
                <a:lnSpc>
                  <a:spcPts val="1050"/>
                </a:lnSpc>
              </a:pPr>
              <a:r>
                <a:rPr lang="en-US" sz="1000" dirty="0"/>
                <a:t>Official ECM Guideline Published (EPA)</a:t>
              </a:r>
              <a:endParaRPr lang="en-US" sz="1000" i="1" dirty="0"/>
            </a:p>
          </p:txBody>
        </p:sp>
        <p:cxnSp>
          <p:nvCxnSpPr>
            <p:cNvPr id="159" name="Straight Connector 158">
              <a:extLst>
                <a:ext uri="{FF2B5EF4-FFF2-40B4-BE49-F238E27FC236}">
                  <a16:creationId xmlns:a16="http://schemas.microsoft.com/office/drawing/2014/main" id="{48402076-6BEE-754D-8CA9-1AE4CF99E2F3}"/>
                </a:ext>
              </a:extLst>
            </p:cNvPr>
            <p:cNvCxnSpPr>
              <a:cxnSpLocks/>
            </p:cNvCxnSpPr>
            <p:nvPr/>
          </p:nvCxnSpPr>
          <p:spPr>
            <a:xfrm>
              <a:off x="5316285" y="2778125"/>
              <a:ext cx="92075" cy="0"/>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grpSp>
      <p:grpSp>
        <p:nvGrpSpPr>
          <p:cNvPr id="67" name="2012 gold">
            <a:extLst>
              <a:ext uri="{FF2B5EF4-FFF2-40B4-BE49-F238E27FC236}">
                <a16:creationId xmlns:a16="http://schemas.microsoft.com/office/drawing/2014/main" id="{44FBEC8D-4F32-DF4C-82CB-3AAC30D360FC}"/>
              </a:ext>
            </a:extLst>
          </p:cNvPr>
          <p:cNvGrpSpPr/>
          <p:nvPr/>
        </p:nvGrpSpPr>
        <p:grpSpPr>
          <a:xfrm>
            <a:off x="4767530" y="3797387"/>
            <a:ext cx="1771292" cy="400110"/>
            <a:chOff x="3801979" y="2662872"/>
            <a:chExt cx="1771292" cy="400110"/>
          </a:xfrm>
        </p:grpSpPr>
        <p:sp>
          <p:nvSpPr>
            <p:cNvPr id="68" name="Oval 67">
              <a:extLst>
                <a:ext uri="{FF2B5EF4-FFF2-40B4-BE49-F238E27FC236}">
                  <a16:creationId xmlns:a16="http://schemas.microsoft.com/office/drawing/2014/main" id="{D8019D6D-0BE7-DA44-ABD4-84017893E987}"/>
                </a:ext>
              </a:extLst>
            </p:cNvPr>
            <p:cNvSpPr/>
            <p:nvPr/>
          </p:nvSpPr>
          <p:spPr>
            <a:xfrm>
              <a:off x="3801979" y="2695875"/>
              <a:ext cx="163630" cy="16363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TextBox 68">
              <a:extLst>
                <a:ext uri="{FF2B5EF4-FFF2-40B4-BE49-F238E27FC236}">
                  <a16:creationId xmlns:a16="http://schemas.microsoft.com/office/drawing/2014/main" id="{88D34F60-4547-2846-9899-977B0570468D}"/>
                </a:ext>
              </a:extLst>
            </p:cNvPr>
            <p:cNvSpPr txBox="1"/>
            <p:nvPr/>
          </p:nvSpPr>
          <p:spPr>
            <a:xfrm>
              <a:off x="3891052" y="2662872"/>
              <a:ext cx="1682219" cy="400110"/>
            </a:xfrm>
            <a:prstGeom prst="rect">
              <a:avLst/>
            </a:prstGeom>
            <a:noFill/>
          </p:spPr>
          <p:txBody>
            <a:bodyPr wrap="square" lIns="182880" rtlCol="0">
              <a:spAutoFit/>
            </a:bodyPr>
            <a:lstStyle/>
            <a:p>
              <a:r>
                <a:rPr lang="en-US" sz="1000" dirty="0"/>
                <a:t>First Innovation Awardee: Steven J. </a:t>
              </a:r>
              <a:r>
                <a:rPr lang="en-US" sz="1000" dirty="0" err="1"/>
                <a:t>Lehotay</a:t>
              </a:r>
              <a:endParaRPr lang="en-US" sz="1000" dirty="0"/>
            </a:p>
          </p:txBody>
        </p:sp>
        <p:cxnSp>
          <p:nvCxnSpPr>
            <p:cNvPr id="70" name="Straight Connector 69">
              <a:extLst>
                <a:ext uri="{FF2B5EF4-FFF2-40B4-BE49-F238E27FC236}">
                  <a16:creationId xmlns:a16="http://schemas.microsoft.com/office/drawing/2014/main" id="{D1C7CBA5-A217-6B4D-8B8E-3B2BFCC62067}"/>
                </a:ext>
              </a:extLst>
            </p:cNvPr>
            <p:cNvCxnSpPr>
              <a:cxnSpLocks/>
            </p:cNvCxnSpPr>
            <p:nvPr/>
          </p:nvCxnSpPr>
          <p:spPr>
            <a:xfrm>
              <a:off x="3930650" y="2784475"/>
              <a:ext cx="92075"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63" name="2012 orange">
            <a:extLst>
              <a:ext uri="{FF2B5EF4-FFF2-40B4-BE49-F238E27FC236}">
                <a16:creationId xmlns:a16="http://schemas.microsoft.com/office/drawing/2014/main" id="{31F23ACC-3753-D143-A5A4-DCA20034A8A3}"/>
              </a:ext>
            </a:extLst>
          </p:cNvPr>
          <p:cNvGrpSpPr/>
          <p:nvPr/>
        </p:nvGrpSpPr>
        <p:grpSpPr>
          <a:xfrm>
            <a:off x="4767530" y="2444281"/>
            <a:ext cx="1771292" cy="553998"/>
            <a:chOff x="3801979" y="2662872"/>
            <a:chExt cx="1771292" cy="553998"/>
          </a:xfrm>
        </p:grpSpPr>
        <p:sp>
          <p:nvSpPr>
            <p:cNvPr id="64" name="Oval 63">
              <a:extLst>
                <a:ext uri="{FF2B5EF4-FFF2-40B4-BE49-F238E27FC236}">
                  <a16:creationId xmlns:a16="http://schemas.microsoft.com/office/drawing/2014/main" id="{9764BC05-19B8-AA47-90E1-F07A0D830A55}"/>
                </a:ext>
              </a:extLst>
            </p:cNvPr>
            <p:cNvSpPr/>
            <p:nvPr/>
          </p:nvSpPr>
          <p:spPr>
            <a:xfrm>
              <a:off x="3801979" y="2695875"/>
              <a:ext cx="163630" cy="163630"/>
            </a:xfrm>
            <a:prstGeom prst="ellips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TextBox 64">
              <a:extLst>
                <a:ext uri="{FF2B5EF4-FFF2-40B4-BE49-F238E27FC236}">
                  <a16:creationId xmlns:a16="http://schemas.microsoft.com/office/drawing/2014/main" id="{A056FB23-0A2E-5548-9CAE-BF370C9121ED}"/>
                </a:ext>
              </a:extLst>
            </p:cNvPr>
            <p:cNvSpPr txBox="1"/>
            <p:nvPr/>
          </p:nvSpPr>
          <p:spPr>
            <a:xfrm>
              <a:off x="3891052" y="2662872"/>
              <a:ext cx="1682219" cy="553998"/>
            </a:xfrm>
            <a:prstGeom prst="rect">
              <a:avLst/>
            </a:prstGeom>
            <a:noFill/>
            <a:ln>
              <a:noFill/>
            </a:ln>
          </p:spPr>
          <p:txBody>
            <a:bodyPr wrap="square" lIns="182880" rtlCol="0">
              <a:spAutoFit/>
            </a:bodyPr>
            <a:lstStyle/>
            <a:p>
              <a:r>
                <a:rPr lang="en-US" sz="1000" dirty="0"/>
                <a:t>US EPA Scientific Advisory Panel on Pesticide Risk Assessment for Pollinators</a:t>
              </a:r>
            </a:p>
          </p:txBody>
        </p:sp>
        <p:cxnSp>
          <p:nvCxnSpPr>
            <p:cNvPr id="66" name="Straight Connector 65">
              <a:extLst>
                <a:ext uri="{FF2B5EF4-FFF2-40B4-BE49-F238E27FC236}">
                  <a16:creationId xmlns:a16="http://schemas.microsoft.com/office/drawing/2014/main" id="{F5CF548F-EEF6-D741-88A4-79EBFD5BF264}"/>
                </a:ext>
              </a:extLst>
            </p:cNvPr>
            <p:cNvCxnSpPr>
              <a:cxnSpLocks/>
            </p:cNvCxnSpPr>
            <p:nvPr/>
          </p:nvCxnSpPr>
          <p:spPr>
            <a:xfrm>
              <a:off x="3930650" y="2784475"/>
              <a:ext cx="92075"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128" name="2012 green">
            <a:extLst>
              <a:ext uri="{FF2B5EF4-FFF2-40B4-BE49-F238E27FC236}">
                <a16:creationId xmlns:a16="http://schemas.microsoft.com/office/drawing/2014/main" id="{67306F3C-CCB5-CA41-A5F8-F69B0A68F19A}"/>
              </a:ext>
            </a:extLst>
          </p:cNvPr>
          <p:cNvGrpSpPr/>
          <p:nvPr/>
        </p:nvGrpSpPr>
        <p:grpSpPr>
          <a:xfrm>
            <a:off x="4782494" y="1146596"/>
            <a:ext cx="1459703" cy="1169551"/>
            <a:chOff x="3801979" y="2662872"/>
            <a:chExt cx="1459703" cy="1169551"/>
          </a:xfrm>
        </p:grpSpPr>
        <p:sp>
          <p:nvSpPr>
            <p:cNvPr id="129" name="Oval 128">
              <a:extLst>
                <a:ext uri="{FF2B5EF4-FFF2-40B4-BE49-F238E27FC236}">
                  <a16:creationId xmlns:a16="http://schemas.microsoft.com/office/drawing/2014/main" id="{48D00D19-834E-2C42-BDF4-20AD70B48E00}"/>
                </a:ext>
              </a:extLst>
            </p:cNvPr>
            <p:cNvSpPr/>
            <p:nvPr/>
          </p:nvSpPr>
          <p:spPr>
            <a:xfrm>
              <a:off x="3801979" y="2695875"/>
              <a:ext cx="163630" cy="16363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TextBox 129">
              <a:extLst>
                <a:ext uri="{FF2B5EF4-FFF2-40B4-BE49-F238E27FC236}">
                  <a16:creationId xmlns:a16="http://schemas.microsoft.com/office/drawing/2014/main" id="{7071AAB2-1D51-8A4F-BCAF-AB1E8BFFFC56}"/>
                </a:ext>
              </a:extLst>
            </p:cNvPr>
            <p:cNvSpPr txBox="1"/>
            <p:nvPr/>
          </p:nvSpPr>
          <p:spPr>
            <a:xfrm>
              <a:off x="3891053" y="2662872"/>
              <a:ext cx="1370629" cy="1169551"/>
            </a:xfrm>
            <a:prstGeom prst="rect">
              <a:avLst/>
            </a:prstGeom>
            <a:noFill/>
          </p:spPr>
          <p:txBody>
            <a:bodyPr wrap="square" lIns="182880" rtlCol="0">
              <a:spAutoFit/>
            </a:bodyPr>
            <a:lstStyle/>
            <a:p>
              <a:r>
                <a:rPr lang="en-US" sz="1000" dirty="0"/>
                <a:t>At the G8 Summit, Syngenta announces it will invest more than $500 million to build a $1 billion business in Africa over 10 years</a:t>
              </a:r>
            </a:p>
          </p:txBody>
        </p:sp>
        <p:cxnSp>
          <p:nvCxnSpPr>
            <p:cNvPr id="131" name="Straight Connector 130">
              <a:extLst>
                <a:ext uri="{FF2B5EF4-FFF2-40B4-BE49-F238E27FC236}">
                  <a16:creationId xmlns:a16="http://schemas.microsoft.com/office/drawing/2014/main" id="{D7CE736D-4F21-8646-896D-EE9678553E15}"/>
                </a:ext>
              </a:extLst>
            </p:cNvPr>
            <p:cNvCxnSpPr>
              <a:cxnSpLocks/>
            </p:cNvCxnSpPr>
            <p:nvPr/>
          </p:nvCxnSpPr>
          <p:spPr>
            <a:xfrm>
              <a:off x="3930650" y="2784475"/>
              <a:ext cx="92075"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149" name="2011 teal ">
            <a:extLst>
              <a:ext uri="{FF2B5EF4-FFF2-40B4-BE49-F238E27FC236}">
                <a16:creationId xmlns:a16="http://schemas.microsoft.com/office/drawing/2014/main" id="{26ADFC6E-5762-924E-B82C-27AF8C997CFF}"/>
              </a:ext>
            </a:extLst>
          </p:cNvPr>
          <p:cNvGrpSpPr/>
          <p:nvPr/>
        </p:nvGrpSpPr>
        <p:grpSpPr>
          <a:xfrm>
            <a:off x="2939526" y="4360061"/>
            <a:ext cx="1740049" cy="656590"/>
            <a:chOff x="5191225" y="2672397"/>
            <a:chExt cx="1740049" cy="656590"/>
          </a:xfrm>
        </p:grpSpPr>
        <p:sp>
          <p:nvSpPr>
            <p:cNvPr id="150" name="Oval 149">
              <a:extLst>
                <a:ext uri="{FF2B5EF4-FFF2-40B4-BE49-F238E27FC236}">
                  <a16:creationId xmlns:a16="http://schemas.microsoft.com/office/drawing/2014/main" id="{151D11B8-3690-384E-AF01-CB190CA4E09C}"/>
                </a:ext>
              </a:extLst>
            </p:cNvPr>
            <p:cNvSpPr/>
            <p:nvPr/>
          </p:nvSpPr>
          <p:spPr>
            <a:xfrm>
              <a:off x="5191225" y="2695875"/>
              <a:ext cx="163630" cy="16363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1" name="TextBox 150">
              <a:extLst>
                <a:ext uri="{FF2B5EF4-FFF2-40B4-BE49-F238E27FC236}">
                  <a16:creationId xmlns:a16="http://schemas.microsoft.com/office/drawing/2014/main" id="{3C622C8E-4B73-644A-A753-D69A8BFCA987}"/>
                </a:ext>
              </a:extLst>
            </p:cNvPr>
            <p:cNvSpPr txBox="1"/>
            <p:nvPr/>
          </p:nvSpPr>
          <p:spPr>
            <a:xfrm>
              <a:off x="5285505" y="2672397"/>
              <a:ext cx="1645769" cy="656590"/>
            </a:xfrm>
            <a:prstGeom prst="rect">
              <a:avLst/>
            </a:prstGeom>
            <a:noFill/>
          </p:spPr>
          <p:txBody>
            <a:bodyPr wrap="square" lIns="182880" rtlCol="0">
              <a:spAutoFit/>
            </a:bodyPr>
            <a:lstStyle/>
            <a:p>
              <a:pPr>
                <a:lnSpc>
                  <a:spcPts val="1050"/>
                </a:lnSpc>
              </a:pPr>
              <a:r>
                <a:rPr lang="en-US" sz="1000" dirty="0"/>
                <a:t>SETAC Pellston </a:t>
              </a:r>
              <a:br>
                <a:rPr lang="en-US" sz="1000" dirty="0"/>
              </a:br>
              <a:r>
                <a:rPr lang="en-US" sz="1000" dirty="0"/>
                <a:t>workshop on Pesticide Risk Assessment </a:t>
              </a:r>
              <a:br>
                <a:rPr lang="en-US" sz="1000" dirty="0"/>
              </a:br>
              <a:r>
                <a:rPr lang="en-US" sz="1000" dirty="0"/>
                <a:t>for Pollinators</a:t>
              </a:r>
              <a:endParaRPr lang="en-US" sz="1000" i="1" dirty="0"/>
            </a:p>
          </p:txBody>
        </p:sp>
        <p:cxnSp>
          <p:nvCxnSpPr>
            <p:cNvPr id="152" name="Straight Connector 151">
              <a:extLst>
                <a:ext uri="{FF2B5EF4-FFF2-40B4-BE49-F238E27FC236}">
                  <a16:creationId xmlns:a16="http://schemas.microsoft.com/office/drawing/2014/main" id="{F7AB95B4-0241-CB49-AAD6-B5AFFEEFAC94}"/>
                </a:ext>
              </a:extLst>
            </p:cNvPr>
            <p:cNvCxnSpPr>
              <a:cxnSpLocks/>
            </p:cNvCxnSpPr>
            <p:nvPr/>
          </p:nvCxnSpPr>
          <p:spPr>
            <a:xfrm>
              <a:off x="5316285" y="2778125"/>
              <a:ext cx="92075" cy="0"/>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grpSp>
      <p:grpSp>
        <p:nvGrpSpPr>
          <p:cNvPr id="59" name="2011 orange">
            <a:extLst>
              <a:ext uri="{FF2B5EF4-FFF2-40B4-BE49-F238E27FC236}">
                <a16:creationId xmlns:a16="http://schemas.microsoft.com/office/drawing/2014/main" id="{02A56F97-0C05-6E4E-A28C-8E15E8535218}"/>
              </a:ext>
            </a:extLst>
          </p:cNvPr>
          <p:cNvGrpSpPr/>
          <p:nvPr/>
        </p:nvGrpSpPr>
        <p:grpSpPr>
          <a:xfrm>
            <a:off x="2938730" y="2444281"/>
            <a:ext cx="1459703" cy="400110"/>
            <a:chOff x="3801979" y="2662872"/>
            <a:chExt cx="1459703" cy="400110"/>
          </a:xfrm>
        </p:grpSpPr>
        <p:sp>
          <p:nvSpPr>
            <p:cNvPr id="60" name="Oval 59">
              <a:extLst>
                <a:ext uri="{FF2B5EF4-FFF2-40B4-BE49-F238E27FC236}">
                  <a16:creationId xmlns:a16="http://schemas.microsoft.com/office/drawing/2014/main" id="{AB526CBF-1857-1445-A419-4125ACE61A6F}"/>
                </a:ext>
              </a:extLst>
            </p:cNvPr>
            <p:cNvSpPr/>
            <p:nvPr/>
          </p:nvSpPr>
          <p:spPr>
            <a:xfrm>
              <a:off x="3801979" y="2695875"/>
              <a:ext cx="163630" cy="16363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a:extLst>
                <a:ext uri="{FF2B5EF4-FFF2-40B4-BE49-F238E27FC236}">
                  <a16:creationId xmlns:a16="http://schemas.microsoft.com/office/drawing/2014/main" id="{0C498769-9B2E-6446-A1B1-731172079BE6}"/>
                </a:ext>
              </a:extLst>
            </p:cNvPr>
            <p:cNvSpPr txBox="1"/>
            <p:nvPr/>
          </p:nvSpPr>
          <p:spPr>
            <a:xfrm>
              <a:off x="3891053" y="2662872"/>
              <a:ext cx="1370629" cy="400110"/>
            </a:xfrm>
            <a:prstGeom prst="rect">
              <a:avLst/>
            </a:prstGeom>
            <a:noFill/>
          </p:spPr>
          <p:txBody>
            <a:bodyPr wrap="square" lIns="182880" rtlCol="0">
              <a:spAutoFit/>
            </a:bodyPr>
            <a:lstStyle/>
            <a:p>
              <a:r>
                <a:rPr lang="en-US" sz="1000" dirty="0"/>
                <a:t>Delaney clause repealed</a:t>
              </a:r>
            </a:p>
          </p:txBody>
        </p:sp>
        <p:cxnSp>
          <p:nvCxnSpPr>
            <p:cNvPr id="62" name="Straight Connector 61">
              <a:extLst>
                <a:ext uri="{FF2B5EF4-FFF2-40B4-BE49-F238E27FC236}">
                  <a16:creationId xmlns:a16="http://schemas.microsoft.com/office/drawing/2014/main" id="{48B84AB2-3B59-6144-BF1C-A9F3CFFF693F}"/>
                </a:ext>
              </a:extLst>
            </p:cNvPr>
            <p:cNvCxnSpPr>
              <a:cxnSpLocks/>
            </p:cNvCxnSpPr>
            <p:nvPr/>
          </p:nvCxnSpPr>
          <p:spPr>
            <a:xfrm>
              <a:off x="3930650" y="2784475"/>
              <a:ext cx="92075"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55" name="2011 green 2">
            <a:extLst>
              <a:ext uri="{FF2B5EF4-FFF2-40B4-BE49-F238E27FC236}">
                <a16:creationId xmlns:a16="http://schemas.microsoft.com/office/drawing/2014/main" id="{C518A0F9-7AB6-1A43-809B-80B0A209C7BC}"/>
              </a:ext>
            </a:extLst>
          </p:cNvPr>
          <p:cNvGrpSpPr/>
          <p:nvPr/>
        </p:nvGrpSpPr>
        <p:grpSpPr>
          <a:xfrm>
            <a:off x="2938730" y="1828800"/>
            <a:ext cx="1459703" cy="553998"/>
            <a:chOff x="3801979" y="2662872"/>
            <a:chExt cx="1459703" cy="553998"/>
          </a:xfrm>
        </p:grpSpPr>
        <p:sp>
          <p:nvSpPr>
            <p:cNvPr id="56" name="Oval 55">
              <a:extLst>
                <a:ext uri="{FF2B5EF4-FFF2-40B4-BE49-F238E27FC236}">
                  <a16:creationId xmlns:a16="http://schemas.microsoft.com/office/drawing/2014/main" id="{FBA794B1-4FE7-794C-A7A0-1206DEB0765A}"/>
                </a:ext>
              </a:extLst>
            </p:cNvPr>
            <p:cNvSpPr/>
            <p:nvPr/>
          </p:nvSpPr>
          <p:spPr>
            <a:xfrm>
              <a:off x="3801979" y="2695875"/>
              <a:ext cx="163630" cy="16363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Box 56">
              <a:extLst>
                <a:ext uri="{FF2B5EF4-FFF2-40B4-BE49-F238E27FC236}">
                  <a16:creationId xmlns:a16="http://schemas.microsoft.com/office/drawing/2014/main" id="{4CC1EFE9-649D-934F-9CDD-41731767AF0E}"/>
                </a:ext>
              </a:extLst>
            </p:cNvPr>
            <p:cNvSpPr txBox="1"/>
            <p:nvPr/>
          </p:nvSpPr>
          <p:spPr>
            <a:xfrm>
              <a:off x="3891053" y="2662872"/>
              <a:ext cx="1370629" cy="553998"/>
            </a:xfrm>
            <a:prstGeom prst="rect">
              <a:avLst/>
            </a:prstGeom>
            <a:noFill/>
          </p:spPr>
          <p:txBody>
            <a:bodyPr wrap="square" lIns="182880" rtlCol="0">
              <a:spAutoFit/>
            </a:bodyPr>
            <a:lstStyle/>
            <a:p>
              <a:r>
                <a:rPr lang="en-US" sz="1000" dirty="0"/>
                <a:t>37,000,000 US birds certified by USDA as organic poultry </a:t>
              </a:r>
            </a:p>
          </p:txBody>
        </p:sp>
        <p:cxnSp>
          <p:nvCxnSpPr>
            <p:cNvPr id="58" name="Straight Connector 57">
              <a:extLst>
                <a:ext uri="{FF2B5EF4-FFF2-40B4-BE49-F238E27FC236}">
                  <a16:creationId xmlns:a16="http://schemas.microsoft.com/office/drawing/2014/main" id="{7923FEA3-6FEC-2D4B-8120-F80C116A3DD5}"/>
                </a:ext>
              </a:extLst>
            </p:cNvPr>
            <p:cNvCxnSpPr>
              <a:cxnSpLocks/>
            </p:cNvCxnSpPr>
            <p:nvPr/>
          </p:nvCxnSpPr>
          <p:spPr>
            <a:xfrm>
              <a:off x="3930650" y="2784475"/>
              <a:ext cx="92075"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51" name="2011 green 1">
            <a:extLst>
              <a:ext uri="{FF2B5EF4-FFF2-40B4-BE49-F238E27FC236}">
                <a16:creationId xmlns:a16="http://schemas.microsoft.com/office/drawing/2014/main" id="{83E3003F-EE76-604A-A3F4-43B0637B7BE9}"/>
              </a:ext>
            </a:extLst>
          </p:cNvPr>
          <p:cNvGrpSpPr/>
          <p:nvPr/>
        </p:nvGrpSpPr>
        <p:grpSpPr>
          <a:xfrm>
            <a:off x="2938730" y="1146596"/>
            <a:ext cx="1459703" cy="707886"/>
            <a:chOff x="3801979" y="2662872"/>
            <a:chExt cx="1459703" cy="707886"/>
          </a:xfrm>
        </p:grpSpPr>
        <p:sp>
          <p:nvSpPr>
            <p:cNvPr id="52" name="Oval 51">
              <a:extLst>
                <a:ext uri="{FF2B5EF4-FFF2-40B4-BE49-F238E27FC236}">
                  <a16:creationId xmlns:a16="http://schemas.microsoft.com/office/drawing/2014/main" id="{C534C9A5-C2DC-744A-996F-9873E5342F9E}"/>
                </a:ext>
              </a:extLst>
            </p:cNvPr>
            <p:cNvSpPr/>
            <p:nvPr/>
          </p:nvSpPr>
          <p:spPr>
            <a:xfrm>
              <a:off x="3801979" y="2695875"/>
              <a:ext cx="163630" cy="16363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a:extLst>
                <a:ext uri="{FF2B5EF4-FFF2-40B4-BE49-F238E27FC236}">
                  <a16:creationId xmlns:a16="http://schemas.microsoft.com/office/drawing/2014/main" id="{BB5AE9E8-A09C-4A4F-A5D5-A1A9E3F98B2E}"/>
                </a:ext>
              </a:extLst>
            </p:cNvPr>
            <p:cNvSpPr txBox="1"/>
            <p:nvPr/>
          </p:nvSpPr>
          <p:spPr>
            <a:xfrm>
              <a:off x="3891053" y="2662872"/>
              <a:ext cx="1370629" cy="707886"/>
            </a:xfrm>
            <a:prstGeom prst="rect">
              <a:avLst/>
            </a:prstGeom>
            <a:noFill/>
          </p:spPr>
          <p:txBody>
            <a:bodyPr wrap="square" lIns="182880" rtlCol="0">
              <a:spAutoFit/>
            </a:bodyPr>
            <a:lstStyle/>
            <a:p>
              <a:r>
                <a:rPr lang="en-US" sz="1000" dirty="0"/>
                <a:t>5,383,119 Acres US farmland certified by USDA for organic production</a:t>
              </a:r>
            </a:p>
          </p:txBody>
        </p:sp>
        <p:cxnSp>
          <p:nvCxnSpPr>
            <p:cNvPr id="54" name="Straight Connector 53">
              <a:extLst>
                <a:ext uri="{FF2B5EF4-FFF2-40B4-BE49-F238E27FC236}">
                  <a16:creationId xmlns:a16="http://schemas.microsoft.com/office/drawing/2014/main" id="{3BBCEF3C-4F98-5A46-9977-DC2F4C5E9AB7}"/>
                </a:ext>
              </a:extLst>
            </p:cNvPr>
            <p:cNvCxnSpPr>
              <a:cxnSpLocks/>
            </p:cNvCxnSpPr>
            <p:nvPr/>
          </p:nvCxnSpPr>
          <p:spPr>
            <a:xfrm>
              <a:off x="3930650" y="2784475"/>
              <a:ext cx="92075"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47" name="2010 gold">
            <a:extLst>
              <a:ext uri="{FF2B5EF4-FFF2-40B4-BE49-F238E27FC236}">
                <a16:creationId xmlns:a16="http://schemas.microsoft.com/office/drawing/2014/main" id="{245CAD5A-5224-9F4D-A038-78FD505951FD}"/>
              </a:ext>
            </a:extLst>
          </p:cNvPr>
          <p:cNvGrpSpPr/>
          <p:nvPr/>
        </p:nvGrpSpPr>
        <p:grpSpPr>
          <a:xfrm>
            <a:off x="1099869" y="3804579"/>
            <a:ext cx="1459703" cy="707886"/>
            <a:chOff x="3801979" y="2662872"/>
            <a:chExt cx="1459703" cy="707886"/>
          </a:xfrm>
        </p:grpSpPr>
        <p:sp>
          <p:nvSpPr>
            <p:cNvPr id="48" name="Oval 47">
              <a:extLst>
                <a:ext uri="{FF2B5EF4-FFF2-40B4-BE49-F238E27FC236}">
                  <a16:creationId xmlns:a16="http://schemas.microsoft.com/office/drawing/2014/main" id="{068DE447-5729-2043-8E78-84DC5101262E}"/>
                </a:ext>
              </a:extLst>
            </p:cNvPr>
            <p:cNvSpPr/>
            <p:nvPr/>
          </p:nvSpPr>
          <p:spPr>
            <a:xfrm>
              <a:off x="3801979" y="2695875"/>
              <a:ext cx="163630" cy="16363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a:extLst>
                <a:ext uri="{FF2B5EF4-FFF2-40B4-BE49-F238E27FC236}">
                  <a16:creationId xmlns:a16="http://schemas.microsoft.com/office/drawing/2014/main" id="{65A2100F-A1F3-054F-B256-A4E916026894}"/>
                </a:ext>
              </a:extLst>
            </p:cNvPr>
            <p:cNvSpPr txBox="1"/>
            <p:nvPr/>
          </p:nvSpPr>
          <p:spPr>
            <a:xfrm>
              <a:off x="3891053" y="2662872"/>
              <a:ext cx="1370629" cy="707886"/>
            </a:xfrm>
            <a:prstGeom prst="rect">
              <a:avLst/>
            </a:prstGeom>
            <a:noFill/>
          </p:spPr>
          <p:txBody>
            <a:bodyPr wrap="square" lIns="182880" rtlCol="0">
              <a:spAutoFit/>
            </a:bodyPr>
            <a:lstStyle/>
            <a:p>
              <a:r>
                <a:rPr lang="en-US" sz="1000" dirty="0"/>
                <a:t>Symposium: Assessing Exposure of Pollinators to Systemic Pesticides</a:t>
              </a:r>
            </a:p>
          </p:txBody>
        </p:sp>
        <p:cxnSp>
          <p:nvCxnSpPr>
            <p:cNvPr id="50" name="Straight Connector 49">
              <a:extLst>
                <a:ext uri="{FF2B5EF4-FFF2-40B4-BE49-F238E27FC236}">
                  <a16:creationId xmlns:a16="http://schemas.microsoft.com/office/drawing/2014/main" id="{BDBEC323-4ADF-2747-BA07-872A61042E55}"/>
                </a:ext>
              </a:extLst>
            </p:cNvPr>
            <p:cNvCxnSpPr>
              <a:cxnSpLocks/>
            </p:cNvCxnSpPr>
            <p:nvPr/>
          </p:nvCxnSpPr>
          <p:spPr>
            <a:xfrm>
              <a:off x="3930650" y="2784475"/>
              <a:ext cx="92075"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25" name="2010 Gold Box">
            <a:extLst>
              <a:ext uri="{FF2B5EF4-FFF2-40B4-BE49-F238E27FC236}">
                <a16:creationId xmlns:a16="http://schemas.microsoft.com/office/drawing/2014/main" id="{015EF2E6-A022-104A-955A-991A70E901D0}"/>
              </a:ext>
            </a:extLst>
          </p:cNvPr>
          <p:cNvGrpSpPr/>
          <p:nvPr/>
        </p:nvGrpSpPr>
        <p:grpSpPr>
          <a:xfrm>
            <a:off x="8365064" y="1075267"/>
            <a:ext cx="3386667" cy="4222045"/>
            <a:chOff x="8365064" y="1075267"/>
            <a:chExt cx="3386667" cy="4222045"/>
          </a:xfrm>
        </p:grpSpPr>
        <p:sp>
          <p:nvSpPr>
            <p:cNvPr id="23" name="1985 Orange Box">
              <a:extLst>
                <a:ext uri="{FF2B5EF4-FFF2-40B4-BE49-F238E27FC236}">
                  <a16:creationId xmlns:a16="http://schemas.microsoft.com/office/drawing/2014/main" id="{8B80D11C-B0F4-674D-A7F9-BF7574BD715C}"/>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First AGRO Division symposium on pesticides and pollinators.</a:t>
              </a:r>
            </a:p>
            <a:p>
              <a:r>
                <a:rPr lang="en-US" sz="1050" b="1" dirty="0">
                  <a:solidFill>
                    <a:schemeClr val="tx1">
                      <a:lumMod val="75000"/>
                      <a:lumOff val="25000"/>
                    </a:schemeClr>
                  </a:solidFill>
                </a:rPr>
                <a:t>Source: </a:t>
              </a:r>
            </a:p>
            <a:p>
              <a:r>
                <a:rPr lang="en-US" sz="1050" dirty="0">
                  <a:solidFill>
                    <a:schemeClr val="tx1">
                      <a:lumMod val="75000"/>
                      <a:lumOff val="25000"/>
                    </a:schemeClr>
                  </a:solidFill>
                </a:rPr>
                <a:t>Meeting program</a:t>
              </a:r>
              <a:endParaRPr lang="en-US" dirty="0"/>
            </a:p>
          </p:txBody>
        </p:sp>
        <p:sp>
          <p:nvSpPr>
            <p:cNvPr id="288" name="done">
              <a:extLst>
                <a:ext uri="{FF2B5EF4-FFF2-40B4-BE49-F238E27FC236}">
                  <a16:creationId xmlns:a16="http://schemas.microsoft.com/office/drawing/2014/main" id="{236DA90C-2BB3-F54A-A181-BD0D7E8029FD}"/>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87" name="2011 Green Box 1">
            <a:extLst>
              <a:ext uri="{FF2B5EF4-FFF2-40B4-BE49-F238E27FC236}">
                <a16:creationId xmlns:a16="http://schemas.microsoft.com/office/drawing/2014/main" id="{C4BFEDDD-8EDC-CA43-B094-D387FD194A4B}"/>
              </a:ext>
            </a:extLst>
          </p:cNvPr>
          <p:cNvGrpSpPr/>
          <p:nvPr/>
        </p:nvGrpSpPr>
        <p:grpSpPr>
          <a:xfrm>
            <a:off x="8365064" y="1075267"/>
            <a:ext cx="3386667" cy="4222045"/>
            <a:chOff x="8365064" y="1075267"/>
            <a:chExt cx="3386667" cy="4222045"/>
          </a:xfrm>
        </p:grpSpPr>
        <p:sp>
          <p:nvSpPr>
            <p:cNvPr id="88" name="1985 Orange Box">
              <a:extLst>
                <a:ext uri="{FF2B5EF4-FFF2-40B4-BE49-F238E27FC236}">
                  <a16:creationId xmlns:a16="http://schemas.microsoft.com/office/drawing/2014/main" id="{792DEE76-7827-D647-906B-273623D7C787}"/>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endParaRPr lang="en-US" sz="1400" dirty="0">
                <a:solidFill>
                  <a:srgbClr val="FF0000"/>
                </a:solidFill>
              </a:endParaRPr>
            </a:p>
            <a:p>
              <a:r>
                <a:rPr lang="en-US" sz="1050" b="1" dirty="0">
                  <a:solidFill>
                    <a:schemeClr val="tx1">
                      <a:lumMod val="75000"/>
                      <a:lumOff val="25000"/>
                    </a:schemeClr>
                  </a:solidFill>
                </a:rPr>
                <a:t>Source: </a:t>
              </a:r>
            </a:p>
            <a:p>
              <a:r>
                <a:rPr lang="en-US" sz="1050" dirty="0">
                  <a:solidFill>
                    <a:schemeClr val="tx1">
                      <a:lumMod val="75000"/>
                      <a:lumOff val="25000"/>
                    </a:schemeClr>
                  </a:solidFill>
                  <a:hlinkClick r:id="rId4"/>
                </a:rPr>
                <a:t>https://www.ers.usda.gov/Data-products/organic-production.aspx</a:t>
              </a:r>
              <a:r>
                <a:rPr lang="en-US" sz="1050" dirty="0">
                  <a:solidFill>
                    <a:schemeClr val="tx1">
                      <a:lumMod val="75000"/>
                      <a:lumOff val="25000"/>
                    </a:schemeClr>
                  </a:solidFill>
                </a:rPr>
                <a:t> </a:t>
              </a:r>
              <a:endParaRPr lang="en-US" dirty="0"/>
            </a:p>
          </p:txBody>
        </p:sp>
        <p:sp>
          <p:nvSpPr>
            <p:cNvPr id="89" name="done">
              <a:extLst>
                <a:ext uri="{FF2B5EF4-FFF2-40B4-BE49-F238E27FC236}">
                  <a16:creationId xmlns:a16="http://schemas.microsoft.com/office/drawing/2014/main" id="{70F42901-F162-A04C-994B-3F350512A460}"/>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90" name="2011 Green Box 2">
            <a:extLst>
              <a:ext uri="{FF2B5EF4-FFF2-40B4-BE49-F238E27FC236}">
                <a16:creationId xmlns:a16="http://schemas.microsoft.com/office/drawing/2014/main" id="{D306D948-3D53-5847-BEE6-A01F8CD87F42}"/>
              </a:ext>
            </a:extLst>
          </p:cNvPr>
          <p:cNvGrpSpPr/>
          <p:nvPr/>
        </p:nvGrpSpPr>
        <p:grpSpPr>
          <a:xfrm>
            <a:off x="8365064" y="1075267"/>
            <a:ext cx="3386667" cy="4222045"/>
            <a:chOff x="8365064" y="1075267"/>
            <a:chExt cx="3386667" cy="4222045"/>
          </a:xfrm>
        </p:grpSpPr>
        <p:sp>
          <p:nvSpPr>
            <p:cNvPr id="91" name="1985 Orange Box">
              <a:extLst>
                <a:ext uri="{FF2B5EF4-FFF2-40B4-BE49-F238E27FC236}">
                  <a16:creationId xmlns:a16="http://schemas.microsoft.com/office/drawing/2014/main" id="{BDBC8229-A683-DF4D-83FF-50D6EC458CE2}"/>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endParaRPr lang="en-US" sz="1400" dirty="0">
                <a:solidFill>
                  <a:srgbClr val="FF0000"/>
                </a:solidFill>
              </a:endParaRPr>
            </a:p>
            <a:p>
              <a:r>
                <a:rPr lang="en-US" sz="1050" b="1" dirty="0">
                  <a:solidFill>
                    <a:schemeClr val="tx1">
                      <a:lumMod val="75000"/>
                      <a:lumOff val="25000"/>
                    </a:schemeClr>
                  </a:solidFill>
                </a:rPr>
                <a:t>Source: </a:t>
              </a:r>
            </a:p>
            <a:p>
              <a:r>
                <a:rPr lang="en-US" sz="1050" dirty="0">
                  <a:solidFill>
                    <a:schemeClr val="tx1">
                      <a:lumMod val="75000"/>
                      <a:lumOff val="25000"/>
                    </a:schemeClr>
                  </a:solidFill>
                  <a:hlinkClick r:id="rId4"/>
                </a:rPr>
                <a:t>https://www.ers.usda.gov/Data-products/organic-production.aspx</a:t>
              </a:r>
              <a:r>
                <a:rPr lang="en-US" sz="1050" dirty="0">
                  <a:solidFill>
                    <a:schemeClr val="tx1">
                      <a:lumMod val="75000"/>
                      <a:lumOff val="25000"/>
                    </a:schemeClr>
                  </a:solidFill>
                </a:rPr>
                <a:t> </a:t>
              </a:r>
              <a:endParaRPr lang="en-US" dirty="0"/>
            </a:p>
          </p:txBody>
        </p:sp>
        <p:sp>
          <p:nvSpPr>
            <p:cNvPr id="92" name="done">
              <a:extLst>
                <a:ext uri="{FF2B5EF4-FFF2-40B4-BE49-F238E27FC236}">
                  <a16:creationId xmlns:a16="http://schemas.microsoft.com/office/drawing/2014/main" id="{A4E1546D-2B04-D349-95AF-ABD7B5C513D1}"/>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93" name="2011 Orange Box">
            <a:extLst>
              <a:ext uri="{FF2B5EF4-FFF2-40B4-BE49-F238E27FC236}">
                <a16:creationId xmlns:a16="http://schemas.microsoft.com/office/drawing/2014/main" id="{4B02C35B-C277-EB4C-9E8C-89FA4DB73F7C}"/>
              </a:ext>
            </a:extLst>
          </p:cNvPr>
          <p:cNvGrpSpPr/>
          <p:nvPr/>
        </p:nvGrpSpPr>
        <p:grpSpPr>
          <a:xfrm>
            <a:off x="8365064" y="1075267"/>
            <a:ext cx="3386667" cy="4222045"/>
            <a:chOff x="8365064" y="1075267"/>
            <a:chExt cx="3386667" cy="4222045"/>
          </a:xfrm>
        </p:grpSpPr>
        <p:sp>
          <p:nvSpPr>
            <p:cNvPr id="94" name="1985 Orange Box">
              <a:extLst>
                <a:ext uri="{FF2B5EF4-FFF2-40B4-BE49-F238E27FC236}">
                  <a16:creationId xmlns:a16="http://schemas.microsoft.com/office/drawing/2014/main" id="{5BB56070-FA0B-194A-A75A-9EDD14AC15DE}"/>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Risk of cancer calculated on a more, sound scientific basis.</a:t>
              </a:r>
            </a:p>
            <a:p>
              <a:r>
                <a:rPr lang="en-US" sz="1050" b="1" dirty="0">
                  <a:solidFill>
                    <a:schemeClr val="tx1">
                      <a:lumMod val="75000"/>
                      <a:lumOff val="25000"/>
                    </a:schemeClr>
                  </a:solidFill>
                </a:rPr>
                <a:t>Source:</a:t>
              </a:r>
              <a:endParaRPr lang="en-US" sz="1050" dirty="0">
                <a:solidFill>
                  <a:schemeClr val="tx1">
                    <a:lumMod val="75000"/>
                    <a:lumOff val="25000"/>
                  </a:schemeClr>
                </a:solidFill>
              </a:endParaRPr>
            </a:p>
            <a:p>
              <a:r>
                <a:rPr lang="en-US" sz="1200" dirty="0">
                  <a:hlinkClick r:id="rId5" tooltip="DOI URL"/>
                </a:rPr>
                <a:t>https://doi.org/10.1021/ac962079p</a:t>
              </a:r>
              <a:r>
                <a:rPr lang="en-US" sz="1200" dirty="0"/>
                <a:t> </a:t>
              </a:r>
              <a:r>
                <a:rPr lang="en-US" sz="800" dirty="0">
                  <a:solidFill>
                    <a:schemeClr val="tx1">
                      <a:lumMod val="75000"/>
                      <a:lumOff val="25000"/>
                    </a:schemeClr>
                  </a:solidFill>
                </a:rPr>
                <a:t> </a:t>
              </a:r>
            </a:p>
          </p:txBody>
        </p:sp>
        <p:sp>
          <p:nvSpPr>
            <p:cNvPr id="95" name="done">
              <a:extLst>
                <a:ext uri="{FF2B5EF4-FFF2-40B4-BE49-F238E27FC236}">
                  <a16:creationId xmlns:a16="http://schemas.microsoft.com/office/drawing/2014/main" id="{2748498A-DDFF-094B-9D8A-93855E67A5D3}"/>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53" name="2011 Teal Box">
            <a:extLst>
              <a:ext uri="{FF2B5EF4-FFF2-40B4-BE49-F238E27FC236}">
                <a16:creationId xmlns:a16="http://schemas.microsoft.com/office/drawing/2014/main" id="{89EC6E6D-D4B8-0A4E-8C98-E3F181E4FEAE}"/>
              </a:ext>
            </a:extLst>
          </p:cNvPr>
          <p:cNvGrpSpPr/>
          <p:nvPr/>
        </p:nvGrpSpPr>
        <p:grpSpPr>
          <a:xfrm>
            <a:off x="8365064" y="1075267"/>
            <a:ext cx="3386667" cy="4222045"/>
            <a:chOff x="8365064" y="1075267"/>
            <a:chExt cx="3386667" cy="4222045"/>
          </a:xfrm>
        </p:grpSpPr>
        <p:sp>
          <p:nvSpPr>
            <p:cNvPr id="154" name="1985 Orange Box">
              <a:extLst>
                <a:ext uri="{FF2B5EF4-FFF2-40B4-BE49-F238E27FC236}">
                  <a16:creationId xmlns:a16="http://schemas.microsoft.com/office/drawing/2014/main" id="{79BF8C2E-803E-EE46-B451-0C3AE209E920}"/>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Results of key workshop helped </a:t>
              </a:r>
              <a:br>
                <a:rPr lang="en-US" sz="1400" dirty="0">
                  <a:solidFill>
                    <a:schemeClr val="tx1">
                      <a:lumMod val="75000"/>
                      <a:lumOff val="25000"/>
                    </a:schemeClr>
                  </a:solidFill>
                </a:rPr>
              </a:br>
              <a:r>
                <a:rPr lang="en-US" sz="1400" dirty="0">
                  <a:solidFill>
                    <a:schemeClr val="tx1">
                      <a:lumMod val="75000"/>
                      <a:lumOff val="25000"/>
                    </a:schemeClr>
                  </a:solidFill>
                </a:rPr>
                <a:t>inform development of US EPA risk assessment paradigm.</a:t>
              </a:r>
            </a:p>
            <a:p>
              <a:r>
                <a:rPr lang="en-US" sz="1050" b="1" dirty="0">
                  <a:solidFill>
                    <a:schemeClr val="tx1">
                      <a:lumMod val="75000"/>
                      <a:lumOff val="25000"/>
                    </a:schemeClr>
                  </a:solidFill>
                </a:rPr>
                <a:t>Source: </a:t>
              </a:r>
            </a:p>
            <a:p>
              <a:r>
                <a:rPr lang="en-US" sz="1050" dirty="0">
                  <a:solidFill>
                    <a:schemeClr val="tx1">
                      <a:lumMod val="75000"/>
                      <a:lumOff val="25000"/>
                    </a:schemeClr>
                  </a:solidFill>
                </a:rPr>
                <a:t>Publication: </a:t>
              </a:r>
              <a:r>
                <a:rPr lang="en-US" sz="1050" i="1" dirty="0">
                  <a:solidFill>
                    <a:schemeClr val="tx1">
                      <a:lumMod val="75000"/>
                      <a:lumOff val="25000"/>
                    </a:schemeClr>
                  </a:solidFill>
                </a:rPr>
                <a:t>Pesticide Risk Assessment for Pollinators</a:t>
              </a:r>
              <a:r>
                <a:rPr lang="en-US" sz="1050" dirty="0">
                  <a:solidFill>
                    <a:schemeClr val="tx1">
                      <a:lumMod val="75000"/>
                      <a:lumOff val="25000"/>
                    </a:schemeClr>
                  </a:solidFill>
                </a:rPr>
                <a:t>, D. Fischer and T. Moriarty eds.</a:t>
              </a:r>
              <a:endParaRPr lang="en-US" dirty="0"/>
            </a:p>
          </p:txBody>
        </p:sp>
        <p:sp>
          <p:nvSpPr>
            <p:cNvPr id="155" name="done">
              <a:extLst>
                <a:ext uri="{FF2B5EF4-FFF2-40B4-BE49-F238E27FC236}">
                  <a16:creationId xmlns:a16="http://schemas.microsoft.com/office/drawing/2014/main" id="{15F8BCC9-F174-3A48-97F8-A0FFE92C2C54}"/>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32" name="2012 Green Box">
            <a:extLst>
              <a:ext uri="{FF2B5EF4-FFF2-40B4-BE49-F238E27FC236}">
                <a16:creationId xmlns:a16="http://schemas.microsoft.com/office/drawing/2014/main" id="{0D298D98-EFB4-9544-BC33-A4757A0D98B2}"/>
              </a:ext>
            </a:extLst>
          </p:cNvPr>
          <p:cNvGrpSpPr/>
          <p:nvPr/>
        </p:nvGrpSpPr>
        <p:grpSpPr>
          <a:xfrm>
            <a:off x="8365064" y="1075267"/>
            <a:ext cx="3386667" cy="4222045"/>
            <a:chOff x="8365064" y="1075267"/>
            <a:chExt cx="3386667" cy="4222045"/>
          </a:xfrm>
        </p:grpSpPr>
        <p:sp>
          <p:nvSpPr>
            <p:cNvPr id="133" name="1985 Orange Box">
              <a:extLst>
                <a:ext uri="{FF2B5EF4-FFF2-40B4-BE49-F238E27FC236}">
                  <a16:creationId xmlns:a16="http://schemas.microsoft.com/office/drawing/2014/main" id="{0929916E-9D3B-3641-9561-3D66317C36F1}"/>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solidFill>
                </a:rPr>
                <a:t>Agricultural development addresses food security and poverty by linking people, land, and technology.</a:t>
              </a:r>
            </a:p>
            <a:p>
              <a:r>
                <a:rPr lang="en-US" sz="1050" b="1" dirty="0">
                  <a:solidFill>
                    <a:schemeClr val="tx1">
                      <a:lumMod val="75000"/>
                      <a:lumOff val="25000"/>
                    </a:schemeClr>
                  </a:solidFill>
                </a:rPr>
                <a:t>Source: </a:t>
              </a:r>
            </a:p>
            <a:p>
              <a:r>
                <a:rPr lang="en-US" sz="1050" dirty="0">
                  <a:solidFill>
                    <a:schemeClr val="tx1">
                      <a:lumMod val="75000"/>
                      <a:lumOff val="25000"/>
                    </a:schemeClr>
                  </a:solidFill>
                  <a:hlinkClick r:id="rId6"/>
                </a:rPr>
                <a:t>https://www.prnewswire.com/news-releases/syngenta-to-expand-presence-in-africa-contributing-to-the-transformation-of-agriculture-152006305.html</a:t>
              </a:r>
              <a:r>
                <a:rPr lang="en-US" sz="1050" dirty="0">
                  <a:solidFill>
                    <a:schemeClr val="tx1">
                      <a:lumMod val="75000"/>
                      <a:lumOff val="25000"/>
                    </a:schemeClr>
                  </a:solidFill>
                </a:rPr>
                <a:t> </a:t>
              </a:r>
              <a:endParaRPr lang="en-US" dirty="0"/>
            </a:p>
          </p:txBody>
        </p:sp>
        <p:sp>
          <p:nvSpPr>
            <p:cNvPr id="134" name="done">
              <a:extLst>
                <a:ext uri="{FF2B5EF4-FFF2-40B4-BE49-F238E27FC236}">
                  <a16:creationId xmlns:a16="http://schemas.microsoft.com/office/drawing/2014/main" id="{6A83709E-70D0-E044-93F8-D1AA83E21FC6}"/>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96" name="2012 Orange Box">
            <a:extLst>
              <a:ext uri="{FF2B5EF4-FFF2-40B4-BE49-F238E27FC236}">
                <a16:creationId xmlns:a16="http://schemas.microsoft.com/office/drawing/2014/main" id="{77A05466-1CEE-D944-90A8-34C1F1632A42}"/>
              </a:ext>
            </a:extLst>
          </p:cNvPr>
          <p:cNvGrpSpPr/>
          <p:nvPr/>
        </p:nvGrpSpPr>
        <p:grpSpPr>
          <a:xfrm>
            <a:off x="8365064" y="1075267"/>
            <a:ext cx="3386667" cy="4222045"/>
            <a:chOff x="8365064" y="1075267"/>
            <a:chExt cx="3386667" cy="4222045"/>
          </a:xfrm>
        </p:grpSpPr>
        <p:sp>
          <p:nvSpPr>
            <p:cNvPr id="97" name="1985 Orange Box">
              <a:extLst>
                <a:ext uri="{FF2B5EF4-FFF2-40B4-BE49-F238E27FC236}">
                  <a16:creationId xmlns:a16="http://schemas.microsoft.com/office/drawing/2014/main" id="{AB605749-3D89-0243-9714-F57824CD0562}"/>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EPA's proposed methodology for pollinator risk assessments for pesticides was presented and </a:t>
              </a:r>
              <a:br>
                <a:rPr lang="en-US" sz="1400" dirty="0">
                  <a:solidFill>
                    <a:schemeClr val="tx1">
                      <a:lumMod val="75000"/>
                      <a:lumOff val="25000"/>
                    </a:schemeClr>
                  </a:solidFill>
                </a:rPr>
              </a:br>
              <a:r>
                <a:rPr lang="en-US" sz="1400" dirty="0">
                  <a:solidFill>
                    <a:schemeClr val="tx1">
                      <a:lumMod val="75000"/>
                      <a:lumOff val="25000"/>
                    </a:schemeClr>
                  </a:solidFill>
                </a:rPr>
                <a:t>reviewed by EPA's SAP.</a:t>
              </a:r>
            </a:p>
            <a:p>
              <a:r>
                <a:rPr lang="en-US" sz="1050" b="1" dirty="0">
                  <a:solidFill>
                    <a:schemeClr val="tx1">
                      <a:lumMod val="75000"/>
                      <a:lumOff val="25000"/>
                    </a:schemeClr>
                  </a:solidFill>
                </a:rPr>
                <a:t>Source: </a:t>
              </a:r>
            </a:p>
            <a:p>
              <a:r>
                <a:rPr lang="en-US" sz="1050" dirty="0">
                  <a:solidFill>
                    <a:schemeClr val="tx1">
                      <a:lumMod val="75000"/>
                      <a:lumOff val="25000"/>
                    </a:schemeClr>
                  </a:solidFill>
                </a:rPr>
                <a:t>EPA-HQ-OPP-2012-0543</a:t>
              </a:r>
              <a:endParaRPr lang="en-US" dirty="0"/>
            </a:p>
          </p:txBody>
        </p:sp>
        <p:sp>
          <p:nvSpPr>
            <p:cNvPr id="98" name="done">
              <a:extLst>
                <a:ext uri="{FF2B5EF4-FFF2-40B4-BE49-F238E27FC236}">
                  <a16:creationId xmlns:a16="http://schemas.microsoft.com/office/drawing/2014/main" id="{5CE01202-FF7B-A543-B7EF-07A5AAF6E7CC}"/>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83" name="2012 Gold Box">
            <a:extLst>
              <a:ext uri="{FF2B5EF4-FFF2-40B4-BE49-F238E27FC236}">
                <a16:creationId xmlns:a16="http://schemas.microsoft.com/office/drawing/2014/main" id="{0ED8C602-6F48-1043-8B9D-8DE418C5B703}"/>
              </a:ext>
            </a:extLst>
          </p:cNvPr>
          <p:cNvGrpSpPr/>
          <p:nvPr/>
        </p:nvGrpSpPr>
        <p:grpSpPr>
          <a:xfrm>
            <a:off x="8365064" y="1075267"/>
            <a:ext cx="3386667" cy="4222045"/>
            <a:chOff x="8365064" y="1075267"/>
            <a:chExt cx="3386667" cy="4222045"/>
          </a:xfrm>
        </p:grpSpPr>
        <p:sp>
          <p:nvSpPr>
            <p:cNvPr id="193" name="1985 Orange Box">
              <a:extLst>
                <a:ext uri="{FF2B5EF4-FFF2-40B4-BE49-F238E27FC236}">
                  <a16:creationId xmlns:a16="http://schemas.microsoft.com/office/drawing/2014/main" id="{D6DC5E19-5FF5-C74E-BDA0-B8B02A31FC3D}"/>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ACS Award for Innovation in Chemistry of Agriculture 2012 was given to Steven J. </a:t>
              </a:r>
              <a:r>
                <a:rPr lang="en-US" sz="1400" dirty="0" err="1">
                  <a:solidFill>
                    <a:schemeClr val="tx1">
                      <a:lumMod val="75000"/>
                      <a:lumOff val="25000"/>
                    </a:schemeClr>
                  </a:solidFill>
                </a:rPr>
                <a:t>Lehotay</a:t>
              </a:r>
              <a:r>
                <a:rPr lang="en-US" sz="1400" dirty="0">
                  <a:solidFill>
                    <a:schemeClr val="tx1">
                      <a:lumMod val="75000"/>
                      <a:lumOff val="25000"/>
                    </a:schemeClr>
                  </a:solidFill>
                </a:rPr>
                <a:t>, USDA-ARS.</a:t>
              </a:r>
            </a:p>
            <a:p>
              <a:r>
                <a:rPr lang="en-US" sz="1050" b="1" dirty="0">
                  <a:solidFill>
                    <a:schemeClr val="tx1">
                      <a:lumMod val="75000"/>
                      <a:lumOff val="25000"/>
                    </a:schemeClr>
                  </a:solidFill>
                </a:rPr>
                <a:t>Source: </a:t>
              </a:r>
            </a:p>
            <a:p>
              <a:r>
                <a:rPr lang="en-US" sz="1050" dirty="0">
                  <a:solidFill>
                    <a:schemeClr val="tx1">
                      <a:lumMod val="75000"/>
                      <a:lumOff val="25000"/>
                    </a:schemeClr>
                  </a:solidFill>
                  <a:hlinkClick r:id="rId7"/>
                </a:rPr>
                <a:t>https://www.agrodiv.org/awards/acs-award-for-innovation-in-chemistry-of-agriculture/</a:t>
              </a:r>
              <a:r>
                <a:rPr lang="en-US" sz="1050" dirty="0">
                  <a:solidFill>
                    <a:schemeClr val="tx1">
                      <a:lumMod val="75000"/>
                      <a:lumOff val="25000"/>
                    </a:schemeClr>
                  </a:solidFill>
                </a:rPr>
                <a:t> </a:t>
              </a:r>
            </a:p>
          </p:txBody>
        </p:sp>
        <p:sp>
          <p:nvSpPr>
            <p:cNvPr id="194" name="done">
              <a:extLst>
                <a:ext uri="{FF2B5EF4-FFF2-40B4-BE49-F238E27FC236}">
                  <a16:creationId xmlns:a16="http://schemas.microsoft.com/office/drawing/2014/main" id="{36F5D22E-5B98-3246-9977-8BF389AD0181}"/>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60" name="2012 Teal Box">
            <a:extLst>
              <a:ext uri="{FF2B5EF4-FFF2-40B4-BE49-F238E27FC236}">
                <a16:creationId xmlns:a16="http://schemas.microsoft.com/office/drawing/2014/main" id="{69955FD1-2450-1C44-9D5D-83A2A18BB1F4}"/>
              </a:ext>
            </a:extLst>
          </p:cNvPr>
          <p:cNvGrpSpPr/>
          <p:nvPr/>
        </p:nvGrpSpPr>
        <p:grpSpPr>
          <a:xfrm>
            <a:off x="8365064" y="1075267"/>
            <a:ext cx="3386667" cy="4222045"/>
            <a:chOff x="8365064" y="1075267"/>
            <a:chExt cx="3386667" cy="4222045"/>
          </a:xfrm>
        </p:grpSpPr>
        <p:sp>
          <p:nvSpPr>
            <p:cNvPr id="161" name="1985 Orange Box">
              <a:extLst>
                <a:ext uri="{FF2B5EF4-FFF2-40B4-BE49-F238E27FC236}">
                  <a16:creationId xmlns:a16="http://schemas.microsoft.com/office/drawing/2014/main" id="{04CF4B11-2D57-7F4D-B8C4-5F2CBD797A4C}"/>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Guidance is published for method of analysis of environmental matrices to support pesticide registrations at US EPA.  This standardization is aimed to improve environmental fate and effects reviews.</a:t>
              </a:r>
            </a:p>
            <a:p>
              <a:r>
                <a:rPr lang="en-US" sz="1050" b="1" dirty="0">
                  <a:solidFill>
                    <a:schemeClr val="tx1">
                      <a:lumMod val="75000"/>
                      <a:lumOff val="25000"/>
                    </a:schemeClr>
                  </a:solidFill>
                </a:rPr>
                <a:t>Source: </a:t>
              </a:r>
            </a:p>
            <a:p>
              <a:r>
                <a:rPr lang="en-US" sz="1050" dirty="0">
                  <a:solidFill>
                    <a:schemeClr val="tx1">
                      <a:lumMod val="75000"/>
                      <a:lumOff val="25000"/>
                    </a:schemeClr>
                  </a:solidFill>
                  <a:hlinkClick r:id="rId8"/>
                </a:rPr>
                <a:t>https://www.epa.gov/pesticide-science-and-assessing-pesticide-risks/environmental-chemistry-methods-guidance-pesticides</a:t>
              </a:r>
              <a:r>
                <a:rPr lang="en-US" sz="1050" dirty="0">
                  <a:solidFill>
                    <a:schemeClr val="tx1">
                      <a:lumMod val="75000"/>
                      <a:lumOff val="25000"/>
                    </a:schemeClr>
                  </a:solidFill>
                </a:rPr>
                <a:t> </a:t>
              </a:r>
              <a:endParaRPr lang="en-US" dirty="0"/>
            </a:p>
          </p:txBody>
        </p:sp>
        <p:sp>
          <p:nvSpPr>
            <p:cNvPr id="162" name="done">
              <a:extLst>
                <a:ext uri="{FF2B5EF4-FFF2-40B4-BE49-F238E27FC236}">
                  <a16:creationId xmlns:a16="http://schemas.microsoft.com/office/drawing/2014/main" id="{CF638E0C-9BB3-464F-BA4F-988B252A5F77}"/>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67" name="2013 Teal Box 1">
            <a:extLst>
              <a:ext uri="{FF2B5EF4-FFF2-40B4-BE49-F238E27FC236}">
                <a16:creationId xmlns:a16="http://schemas.microsoft.com/office/drawing/2014/main" id="{FD2927F6-0716-084B-A7C8-A486BD5C6816}"/>
              </a:ext>
            </a:extLst>
          </p:cNvPr>
          <p:cNvGrpSpPr/>
          <p:nvPr/>
        </p:nvGrpSpPr>
        <p:grpSpPr>
          <a:xfrm>
            <a:off x="8365064" y="1075267"/>
            <a:ext cx="3386667" cy="4222045"/>
            <a:chOff x="8365064" y="1075267"/>
            <a:chExt cx="3386667" cy="4222045"/>
          </a:xfrm>
        </p:grpSpPr>
        <p:sp>
          <p:nvSpPr>
            <p:cNvPr id="168" name="1985 Orange Box">
              <a:extLst>
                <a:ext uri="{FF2B5EF4-FFF2-40B4-BE49-F238E27FC236}">
                  <a16:creationId xmlns:a16="http://schemas.microsoft.com/office/drawing/2014/main" id="{746D028A-9ED3-AC48-BB5F-0C5943BCA8E9}"/>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USDA creates multi-agency emergency response framework to combat devastating citrus disease known as Citrus Greening or </a:t>
              </a:r>
              <a:r>
                <a:rPr lang="en-US" sz="1400" dirty="0" err="1">
                  <a:solidFill>
                    <a:schemeClr val="tx1">
                      <a:lumMod val="75000"/>
                      <a:lumOff val="25000"/>
                    </a:schemeClr>
                  </a:solidFill>
                </a:rPr>
                <a:t>Huanglongbing</a:t>
              </a:r>
              <a:r>
                <a:rPr lang="en-US" sz="1400" dirty="0">
                  <a:solidFill>
                    <a:schemeClr val="tx1">
                      <a:lumMod val="75000"/>
                      <a:lumOff val="25000"/>
                    </a:schemeClr>
                  </a:solidFill>
                </a:rPr>
                <a:t> (HLB).</a:t>
              </a:r>
            </a:p>
            <a:p>
              <a:r>
                <a:rPr lang="en-US" sz="1050" b="1" dirty="0">
                  <a:solidFill>
                    <a:schemeClr val="tx1">
                      <a:lumMod val="75000"/>
                      <a:lumOff val="25000"/>
                    </a:schemeClr>
                  </a:solidFill>
                </a:rPr>
                <a:t>Source: </a:t>
              </a:r>
            </a:p>
            <a:p>
              <a:r>
                <a:rPr lang="en-US" sz="1050" dirty="0">
                  <a:solidFill>
                    <a:schemeClr val="tx1">
                      <a:lumMod val="75000"/>
                      <a:lumOff val="25000"/>
                    </a:schemeClr>
                  </a:solidFill>
                  <a:hlinkClick r:id="rId9"/>
                </a:rPr>
                <a:t>https://www.invasivespeciesinfo.gov/profile/citrus-greening</a:t>
              </a:r>
              <a:r>
                <a:rPr lang="en-US" sz="1050" dirty="0">
                  <a:solidFill>
                    <a:schemeClr val="tx1">
                      <a:lumMod val="75000"/>
                      <a:lumOff val="25000"/>
                    </a:schemeClr>
                  </a:solidFill>
                </a:rPr>
                <a:t>  </a:t>
              </a:r>
              <a:endParaRPr lang="en-US" dirty="0"/>
            </a:p>
          </p:txBody>
        </p:sp>
        <p:sp>
          <p:nvSpPr>
            <p:cNvPr id="169" name="done">
              <a:extLst>
                <a:ext uri="{FF2B5EF4-FFF2-40B4-BE49-F238E27FC236}">
                  <a16:creationId xmlns:a16="http://schemas.microsoft.com/office/drawing/2014/main" id="{DD4163C3-BAB7-784F-A000-74AAE00CBCBF}"/>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75" name="2013 Teal Box 2">
            <a:extLst>
              <a:ext uri="{FF2B5EF4-FFF2-40B4-BE49-F238E27FC236}">
                <a16:creationId xmlns:a16="http://schemas.microsoft.com/office/drawing/2014/main" id="{7E65B69B-C98E-244C-9201-148D589616E6}"/>
              </a:ext>
            </a:extLst>
          </p:cNvPr>
          <p:cNvGrpSpPr/>
          <p:nvPr/>
        </p:nvGrpSpPr>
        <p:grpSpPr>
          <a:xfrm>
            <a:off x="8365064" y="1075267"/>
            <a:ext cx="3386667" cy="4222045"/>
            <a:chOff x="8365064" y="1075267"/>
            <a:chExt cx="3386667" cy="4222045"/>
          </a:xfrm>
        </p:grpSpPr>
        <p:sp>
          <p:nvSpPr>
            <p:cNvPr id="176" name="1985 Orange Box">
              <a:extLst>
                <a:ext uri="{FF2B5EF4-FFF2-40B4-BE49-F238E27FC236}">
                  <a16:creationId xmlns:a16="http://schemas.microsoft.com/office/drawing/2014/main" id="{828151F5-6DA2-424D-9CC2-7E1C9A6AA641}"/>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Biotechnology R&amp;D in Korea is being carried out on 58 varieties of 13 crops, including rice, soybeans, cabbage, and red peppers.</a:t>
              </a:r>
            </a:p>
            <a:p>
              <a:r>
                <a:rPr lang="en-US" sz="1050" b="1" dirty="0">
                  <a:solidFill>
                    <a:schemeClr val="tx1">
                      <a:lumMod val="75000"/>
                      <a:lumOff val="25000"/>
                    </a:schemeClr>
                  </a:solidFill>
                </a:rPr>
                <a:t>Source: </a:t>
              </a:r>
            </a:p>
            <a:p>
              <a:r>
                <a:rPr lang="en-US" sz="1050" dirty="0">
                  <a:solidFill>
                    <a:schemeClr val="tx1">
                      <a:lumMod val="75000"/>
                      <a:lumOff val="25000"/>
                    </a:schemeClr>
                  </a:solidFill>
                  <a:hlinkClick r:id="rId10"/>
                </a:rPr>
                <a:t>https://croplife.org/wp-content/uploads/pdf_files/Global-Adoption-of-Plant-Biotechnology.pdf</a:t>
              </a:r>
              <a:r>
                <a:rPr lang="en-US" sz="1050" dirty="0">
                  <a:solidFill>
                    <a:schemeClr val="tx1">
                      <a:lumMod val="75000"/>
                      <a:lumOff val="25000"/>
                    </a:schemeClr>
                  </a:solidFill>
                </a:rPr>
                <a:t> </a:t>
              </a:r>
            </a:p>
          </p:txBody>
        </p:sp>
        <p:sp>
          <p:nvSpPr>
            <p:cNvPr id="177" name="done">
              <a:extLst>
                <a:ext uri="{FF2B5EF4-FFF2-40B4-BE49-F238E27FC236}">
                  <a16:creationId xmlns:a16="http://schemas.microsoft.com/office/drawing/2014/main" id="{CD500EAE-E7A0-0E44-83AC-AFE35A3E66A5}"/>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99" name="2014 Green Box">
            <a:extLst>
              <a:ext uri="{FF2B5EF4-FFF2-40B4-BE49-F238E27FC236}">
                <a16:creationId xmlns:a16="http://schemas.microsoft.com/office/drawing/2014/main" id="{8680EBFF-C610-3541-A4B5-0816B897B721}"/>
              </a:ext>
            </a:extLst>
          </p:cNvPr>
          <p:cNvGrpSpPr/>
          <p:nvPr/>
        </p:nvGrpSpPr>
        <p:grpSpPr>
          <a:xfrm>
            <a:off x="8365064" y="1075267"/>
            <a:ext cx="3386667" cy="4222045"/>
            <a:chOff x="8365064" y="1075267"/>
            <a:chExt cx="3386667" cy="4222045"/>
          </a:xfrm>
        </p:grpSpPr>
        <p:sp>
          <p:nvSpPr>
            <p:cNvPr id="100" name="1985 Orange Box">
              <a:extLst>
                <a:ext uri="{FF2B5EF4-FFF2-40B4-BE49-F238E27FC236}">
                  <a16:creationId xmlns:a16="http://schemas.microsoft.com/office/drawing/2014/main" id="{F0E4EA09-E9E2-D54B-92DA-3082F6839DA8}"/>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One hundred years ago, the breakthrough was fertilizers. In the 2000s, key products include the blockbuster fungicide </a:t>
              </a:r>
              <a:r>
                <a:rPr lang="en-US" sz="1400" dirty="0" err="1">
                  <a:solidFill>
                    <a:schemeClr val="tx1">
                      <a:lumMod val="75000"/>
                      <a:lumOff val="25000"/>
                    </a:schemeClr>
                  </a:solidFill>
                </a:rPr>
                <a:t>pyraclostrobin</a:t>
              </a:r>
              <a:r>
                <a:rPr lang="en-US" sz="1400" dirty="0">
                  <a:solidFill>
                    <a:schemeClr val="tx1">
                      <a:lumMod val="75000"/>
                      <a:lumOff val="25000"/>
                    </a:schemeClr>
                  </a:solidFill>
                </a:rPr>
                <a:t>, saflufenacil herbicide and new insecticides afidopyropen and broflanilide.  Recent acquisitions of </a:t>
              </a:r>
              <a:r>
                <a:rPr lang="en-US" sz="1400" dirty="0" err="1">
                  <a:solidFill>
                    <a:schemeClr val="tx1">
                      <a:lumMod val="75000"/>
                      <a:lumOff val="25000"/>
                    </a:schemeClr>
                  </a:solidFill>
                </a:rPr>
                <a:t>glufosinate</a:t>
              </a:r>
              <a:r>
                <a:rPr lang="en-US" sz="1400" dirty="0">
                  <a:solidFill>
                    <a:schemeClr val="tx1">
                      <a:lumMod val="75000"/>
                      <a:lumOff val="25000"/>
                    </a:schemeClr>
                  </a:solidFill>
                </a:rPr>
                <a:t> products and seeds and traits are the latest additions to the BASF product portfolio.</a:t>
              </a:r>
            </a:p>
            <a:p>
              <a:r>
                <a:rPr lang="en-US" sz="1050" b="1" dirty="0">
                  <a:solidFill>
                    <a:schemeClr val="tx1">
                      <a:lumMod val="75000"/>
                      <a:lumOff val="25000"/>
                    </a:schemeClr>
                  </a:solidFill>
                </a:rPr>
                <a:t>Source: </a:t>
              </a:r>
            </a:p>
            <a:p>
              <a:r>
                <a:rPr lang="en-US" sz="1050" dirty="0">
                  <a:solidFill>
                    <a:schemeClr val="tx1">
                      <a:lumMod val="75000"/>
                      <a:lumOff val="25000"/>
                    </a:schemeClr>
                  </a:solidFill>
                  <a:hlinkClick r:id="rId11"/>
                </a:rPr>
                <a:t>https://agriculture.basf.com/global/en/page/our-history.html</a:t>
              </a:r>
              <a:endParaRPr lang="en-US" sz="1050" dirty="0">
                <a:solidFill>
                  <a:schemeClr val="tx1">
                    <a:lumMod val="75000"/>
                    <a:lumOff val="25000"/>
                  </a:schemeClr>
                </a:solidFill>
              </a:endParaRPr>
            </a:p>
            <a:p>
              <a:endParaRPr lang="en-US" dirty="0"/>
            </a:p>
          </p:txBody>
        </p:sp>
        <p:sp>
          <p:nvSpPr>
            <p:cNvPr id="101" name="done">
              <a:extLst>
                <a:ext uri="{FF2B5EF4-FFF2-40B4-BE49-F238E27FC236}">
                  <a16:creationId xmlns:a16="http://schemas.microsoft.com/office/drawing/2014/main" id="{1BE4D94C-F9CE-FC4B-8E46-94C352B123FB}"/>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02" name="2014 Orange Box 1">
            <a:extLst>
              <a:ext uri="{FF2B5EF4-FFF2-40B4-BE49-F238E27FC236}">
                <a16:creationId xmlns:a16="http://schemas.microsoft.com/office/drawing/2014/main" id="{77D44364-A668-5245-9F25-91B7000B1B2F}"/>
              </a:ext>
            </a:extLst>
          </p:cNvPr>
          <p:cNvGrpSpPr/>
          <p:nvPr/>
        </p:nvGrpSpPr>
        <p:grpSpPr>
          <a:xfrm>
            <a:off x="8365064" y="1075267"/>
            <a:ext cx="3386667" cy="4222045"/>
            <a:chOff x="8365064" y="1075267"/>
            <a:chExt cx="3386667" cy="4222045"/>
          </a:xfrm>
        </p:grpSpPr>
        <p:sp>
          <p:nvSpPr>
            <p:cNvPr id="103" name="1985 Orange Box">
              <a:extLst>
                <a:ext uri="{FF2B5EF4-FFF2-40B4-BE49-F238E27FC236}">
                  <a16:creationId xmlns:a16="http://schemas.microsoft.com/office/drawing/2014/main" id="{355F496D-0B8D-2B4F-A5A2-F61B72460A98}"/>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North American regulatory agencies publish formal guidance for assessing the risk of pesticides to bees.</a:t>
              </a:r>
            </a:p>
            <a:p>
              <a:r>
                <a:rPr lang="en-US" sz="1050" b="1" dirty="0">
                  <a:solidFill>
                    <a:schemeClr val="tx1">
                      <a:lumMod val="75000"/>
                      <a:lumOff val="25000"/>
                    </a:schemeClr>
                  </a:solidFill>
                </a:rPr>
                <a:t>Source: </a:t>
              </a:r>
            </a:p>
            <a:p>
              <a:r>
                <a:rPr lang="en-US" sz="1050" dirty="0">
                  <a:solidFill>
                    <a:schemeClr val="tx1">
                      <a:lumMod val="75000"/>
                      <a:lumOff val="25000"/>
                    </a:schemeClr>
                  </a:solidFill>
                </a:rPr>
                <a:t>Guidance document available at epa.gov</a:t>
              </a:r>
            </a:p>
          </p:txBody>
        </p:sp>
        <p:sp>
          <p:nvSpPr>
            <p:cNvPr id="104" name="done">
              <a:extLst>
                <a:ext uri="{FF2B5EF4-FFF2-40B4-BE49-F238E27FC236}">
                  <a16:creationId xmlns:a16="http://schemas.microsoft.com/office/drawing/2014/main" id="{49A24638-F7AA-1948-AEF1-D8CC894A3011}"/>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05" name="2014 Orange Box 2">
            <a:extLst>
              <a:ext uri="{FF2B5EF4-FFF2-40B4-BE49-F238E27FC236}">
                <a16:creationId xmlns:a16="http://schemas.microsoft.com/office/drawing/2014/main" id="{400503F7-F29D-8444-AADA-562CD0419A7B}"/>
              </a:ext>
            </a:extLst>
          </p:cNvPr>
          <p:cNvGrpSpPr/>
          <p:nvPr/>
        </p:nvGrpSpPr>
        <p:grpSpPr>
          <a:xfrm>
            <a:off x="8365064" y="1075267"/>
            <a:ext cx="3386667" cy="4222045"/>
            <a:chOff x="8365064" y="1075267"/>
            <a:chExt cx="3386667" cy="4222045"/>
          </a:xfrm>
        </p:grpSpPr>
        <p:sp>
          <p:nvSpPr>
            <p:cNvPr id="106" name="1985 Orange Box">
              <a:extLst>
                <a:ext uri="{FF2B5EF4-FFF2-40B4-BE49-F238E27FC236}">
                  <a16:creationId xmlns:a16="http://schemas.microsoft.com/office/drawing/2014/main" id="{9FF65AAA-A54D-304B-9193-D9E483F6D4FF}"/>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Government Task Force established </a:t>
              </a:r>
              <a:br>
                <a:rPr lang="en-US" sz="1400" dirty="0">
                  <a:solidFill>
                    <a:schemeClr val="tx1">
                      <a:lumMod val="75000"/>
                      <a:lumOff val="25000"/>
                    </a:schemeClr>
                  </a:solidFill>
                </a:rPr>
              </a:br>
              <a:r>
                <a:rPr lang="en-US" sz="1400" dirty="0">
                  <a:solidFill>
                    <a:schemeClr val="tx1">
                      <a:lumMod val="75000"/>
                      <a:lumOff val="25000"/>
                    </a:schemeClr>
                  </a:solidFill>
                </a:rPr>
                <a:t>to develop a national pollinator </a:t>
              </a:r>
              <a:br>
                <a:rPr lang="en-US" sz="1400" dirty="0">
                  <a:solidFill>
                    <a:schemeClr val="tx1">
                      <a:lumMod val="75000"/>
                      <a:lumOff val="25000"/>
                    </a:schemeClr>
                  </a:solidFill>
                </a:rPr>
              </a:br>
              <a:r>
                <a:rPr lang="en-US" sz="1400" dirty="0">
                  <a:solidFill>
                    <a:schemeClr val="tx1">
                      <a:lumMod val="75000"/>
                      <a:lumOff val="25000"/>
                    </a:schemeClr>
                  </a:solidFill>
                </a:rPr>
                <a:t>health strategy.</a:t>
              </a:r>
            </a:p>
            <a:p>
              <a:r>
                <a:rPr lang="en-US" sz="1050" b="1" dirty="0">
                  <a:solidFill>
                    <a:schemeClr val="tx1">
                      <a:lumMod val="75000"/>
                      <a:lumOff val="25000"/>
                    </a:schemeClr>
                  </a:solidFill>
                </a:rPr>
                <a:t>Source: </a:t>
              </a:r>
            </a:p>
            <a:p>
              <a:r>
                <a:rPr lang="en-US" sz="1050" dirty="0">
                  <a:solidFill>
                    <a:schemeClr val="tx1">
                      <a:lumMod val="75000"/>
                      <a:lumOff val="25000"/>
                    </a:schemeClr>
                  </a:solidFill>
                </a:rPr>
                <a:t>Presidential Memorandum - Creating a Federal Strategy to Promote the Health of Honey Bees and Other Pollinators</a:t>
              </a:r>
              <a:endParaRPr lang="en-US" dirty="0"/>
            </a:p>
          </p:txBody>
        </p:sp>
        <p:sp>
          <p:nvSpPr>
            <p:cNvPr id="107" name="done">
              <a:extLst>
                <a:ext uri="{FF2B5EF4-FFF2-40B4-BE49-F238E27FC236}">
                  <a16:creationId xmlns:a16="http://schemas.microsoft.com/office/drawing/2014/main" id="{41907B25-6233-FF44-A7F4-67417B2FCDF7}"/>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08" name="2014 Gold Box">
            <a:extLst>
              <a:ext uri="{FF2B5EF4-FFF2-40B4-BE49-F238E27FC236}">
                <a16:creationId xmlns:a16="http://schemas.microsoft.com/office/drawing/2014/main" id="{F2B062B3-DC40-4245-BAF6-DD1270A03A6C}"/>
              </a:ext>
            </a:extLst>
          </p:cNvPr>
          <p:cNvGrpSpPr/>
          <p:nvPr/>
        </p:nvGrpSpPr>
        <p:grpSpPr>
          <a:xfrm>
            <a:off x="8365064" y="1075267"/>
            <a:ext cx="3386667" cy="4222045"/>
            <a:chOff x="8365064" y="1075267"/>
            <a:chExt cx="3386667" cy="4222045"/>
          </a:xfrm>
        </p:grpSpPr>
        <p:sp>
          <p:nvSpPr>
            <p:cNvPr id="109" name="1985 Orange Box">
              <a:extLst>
                <a:ext uri="{FF2B5EF4-FFF2-40B4-BE49-F238E27FC236}">
                  <a16:creationId xmlns:a16="http://schemas.microsoft.com/office/drawing/2014/main" id="{556596B7-992E-0042-96C9-0068BD1C6FD8}"/>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This 13th IUPAC Congress was organized by AGRO as part of the ACS national meeting in San Francisco.  More than 1200 attendees were attracted to participate in a program that featured around 1,000 lecture </a:t>
              </a:r>
              <a:br>
                <a:rPr lang="en-US" sz="1400" dirty="0">
                  <a:solidFill>
                    <a:schemeClr val="tx1">
                      <a:lumMod val="75000"/>
                      <a:lumOff val="25000"/>
                    </a:schemeClr>
                  </a:solidFill>
                </a:rPr>
              </a:br>
              <a:r>
                <a:rPr lang="en-US" sz="1400" dirty="0">
                  <a:solidFill>
                    <a:schemeClr val="tx1">
                      <a:lumMod val="75000"/>
                      <a:lumOff val="25000"/>
                    </a:schemeClr>
                  </a:solidFill>
                </a:rPr>
                <a:t>and poster presentations. In addition to a positive financial outcome, </a:t>
              </a:r>
              <a:br>
                <a:rPr lang="en-US" sz="1400" dirty="0">
                  <a:solidFill>
                    <a:schemeClr val="tx1">
                      <a:lumMod val="75000"/>
                      <a:lumOff val="25000"/>
                    </a:schemeClr>
                  </a:solidFill>
                </a:rPr>
              </a:br>
              <a:r>
                <a:rPr lang="en-US" sz="1400" dirty="0">
                  <a:solidFill>
                    <a:schemeClr val="tx1">
                      <a:lumMod val="75000"/>
                      <a:lumOff val="25000"/>
                    </a:schemeClr>
                  </a:solidFill>
                </a:rPr>
                <a:t>AGRO membership experienced a significant increase.</a:t>
              </a:r>
            </a:p>
            <a:p>
              <a:r>
                <a:rPr lang="en-US" sz="1050" b="1" dirty="0">
                  <a:solidFill>
                    <a:schemeClr val="tx1">
                      <a:lumMod val="75000"/>
                      <a:lumOff val="25000"/>
                    </a:schemeClr>
                  </a:solidFill>
                </a:rPr>
                <a:t>Source: </a:t>
              </a:r>
            </a:p>
            <a:p>
              <a:r>
                <a:rPr lang="en-US" sz="1050" dirty="0">
                  <a:solidFill>
                    <a:schemeClr val="tx1">
                      <a:lumMod val="75000"/>
                      <a:lumOff val="25000"/>
                    </a:schemeClr>
                  </a:solidFill>
                  <a:hlinkClick r:id="rId12"/>
                </a:rPr>
                <a:t>www.degruyter.com/view/journals/ci/37/2/article-p27.xml</a:t>
              </a:r>
              <a:endParaRPr lang="en-US" sz="1050" dirty="0">
                <a:solidFill>
                  <a:schemeClr val="tx1">
                    <a:lumMod val="75000"/>
                    <a:lumOff val="25000"/>
                  </a:schemeClr>
                </a:solidFill>
              </a:endParaRPr>
            </a:p>
            <a:p>
              <a:endParaRPr lang="en-US" dirty="0"/>
            </a:p>
          </p:txBody>
        </p:sp>
        <p:sp>
          <p:nvSpPr>
            <p:cNvPr id="110" name="done">
              <a:extLst>
                <a:ext uri="{FF2B5EF4-FFF2-40B4-BE49-F238E27FC236}">
                  <a16:creationId xmlns:a16="http://schemas.microsoft.com/office/drawing/2014/main" id="{8BED1AB5-2DD1-4E4E-AE27-F93376A478B2}"/>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82" name="2014 Teal Box">
            <a:extLst>
              <a:ext uri="{FF2B5EF4-FFF2-40B4-BE49-F238E27FC236}">
                <a16:creationId xmlns:a16="http://schemas.microsoft.com/office/drawing/2014/main" id="{5807F86D-CF5C-014D-8ADF-775822032ECA}"/>
              </a:ext>
            </a:extLst>
          </p:cNvPr>
          <p:cNvGrpSpPr/>
          <p:nvPr/>
        </p:nvGrpSpPr>
        <p:grpSpPr>
          <a:xfrm>
            <a:off x="8365064" y="1075267"/>
            <a:ext cx="3386667" cy="4222045"/>
            <a:chOff x="8365064" y="1075267"/>
            <a:chExt cx="3386667" cy="4222045"/>
          </a:xfrm>
        </p:grpSpPr>
        <p:sp>
          <p:nvSpPr>
            <p:cNvPr id="184" name="1985 Orange Box">
              <a:extLst>
                <a:ext uri="{FF2B5EF4-FFF2-40B4-BE49-F238E27FC236}">
                  <a16:creationId xmlns:a16="http://schemas.microsoft.com/office/drawing/2014/main" id="{63580DD9-E3CF-C04A-A2E4-A0C1DD232270}"/>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300" dirty="0">
                  <a:solidFill>
                    <a:schemeClr val="tx1">
                      <a:lumMod val="75000"/>
                      <a:lumOff val="25000"/>
                    </a:schemeClr>
                  </a:solidFill>
                </a:rPr>
                <a:t>Farmers in 28 countries planted a record 181.5 million hectares last year – up from 175.2 million in 2013.  For the third straight year, developing countries grew the majority of biotech crops. Bangladesh became the newest adopter of plant biotechnology, growing the first-ever commercialized insect-resistant biotech brinjal.  Overall biotech has increased crop production and improved farm incomes by $133 billion since the first varieties were planted in 1996.</a:t>
              </a:r>
            </a:p>
            <a:p>
              <a:r>
                <a:rPr lang="en-US" sz="1050" b="1" dirty="0">
                  <a:solidFill>
                    <a:schemeClr val="tx1">
                      <a:lumMod val="75000"/>
                      <a:lumOff val="25000"/>
                    </a:schemeClr>
                  </a:solidFill>
                </a:rPr>
                <a:t>Source: </a:t>
              </a:r>
            </a:p>
            <a:p>
              <a:r>
                <a:rPr lang="en-US" sz="1050" dirty="0">
                  <a:solidFill>
                    <a:schemeClr val="tx1">
                      <a:lumMod val="75000"/>
                      <a:lumOff val="25000"/>
                    </a:schemeClr>
                  </a:solidFill>
                  <a:hlinkClick r:id="rId13"/>
                </a:rPr>
                <a:t>https://croplife.org/news/tweet-these-5-great-biotech-stats/</a:t>
              </a:r>
              <a:endParaRPr lang="en-US" sz="1050" dirty="0">
                <a:solidFill>
                  <a:schemeClr val="tx1">
                    <a:lumMod val="75000"/>
                    <a:lumOff val="25000"/>
                  </a:schemeClr>
                </a:solidFill>
              </a:endParaRPr>
            </a:p>
            <a:p>
              <a:endParaRPr lang="en-US" dirty="0"/>
            </a:p>
          </p:txBody>
        </p:sp>
        <p:sp>
          <p:nvSpPr>
            <p:cNvPr id="185" name="done">
              <a:extLst>
                <a:ext uri="{FF2B5EF4-FFF2-40B4-BE49-F238E27FC236}">
                  <a16:creationId xmlns:a16="http://schemas.microsoft.com/office/drawing/2014/main" id="{48B58021-9A42-D14E-AD06-25601E44449F}"/>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39" name="2015 Orange Box">
            <a:extLst>
              <a:ext uri="{FF2B5EF4-FFF2-40B4-BE49-F238E27FC236}">
                <a16:creationId xmlns:a16="http://schemas.microsoft.com/office/drawing/2014/main" id="{6FB71264-7327-BB48-AAD1-D1D47CC4A762}"/>
              </a:ext>
            </a:extLst>
          </p:cNvPr>
          <p:cNvGrpSpPr/>
          <p:nvPr/>
        </p:nvGrpSpPr>
        <p:grpSpPr>
          <a:xfrm>
            <a:off x="8365064" y="1075267"/>
            <a:ext cx="3386667" cy="4222045"/>
            <a:chOff x="8365064" y="1075267"/>
            <a:chExt cx="3386667" cy="4222045"/>
          </a:xfrm>
        </p:grpSpPr>
        <p:sp>
          <p:nvSpPr>
            <p:cNvPr id="140" name="1985 Orange Box">
              <a:extLst>
                <a:ext uri="{FF2B5EF4-FFF2-40B4-BE49-F238E27FC236}">
                  <a16:creationId xmlns:a16="http://schemas.microsoft.com/office/drawing/2014/main" id="{2BF9CA2B-3248-1341-9F7F-130D29B37555}"/>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EPA released reviews of the Tier 1 screening assay results for the first 52 pesticide chemicals (active and inert ingredients) in the Endocrine Disruptor Screening Program. For each chemical, EPA decided whether additional (Tier 2) testing is necessary.</a:t>
              </a:r>
            </a:p>
            <a:p>
              <a:r>
                <a:rPr lang="en-US" sz="1050" b="1" dirty="0">
                  <a:solidFill>
                    <a:schemeClr val="tx1">
                      <a:lumMod val="75000"/>
                      <a:lumOff val="25000"/>
                    </a:schemeClr>
                  </a:solidFill>
                </a:rPr>
                <a:t>Source: </a:t>
              </a:r>
            </a:p>
            <a:p>
              <a:r>
                <a:rPr lang="en-US" sz="1050" dirty="0">
                  <a:solidFill>
                    <a:schemeClr val="tx1">
                      <a:lumMod val="75000"/>
                      <a:lumOff val="25000"/>
                    </a:schemeClr>
                  </a:solidFill>
                  <a:hlinkClick r:id="rId14"/>
                </a:rPr>
                <a:t>https://www.epa.gov/endocrine-disruption/endocrine-disruptor-screening-program-timeline</a:t>
              </a:r>
              <a:endParaRPr lang="en-US" sz="1050" dirty="0">
                <a:solidFill>
                  <a:schemeClr val="tx1">
                    <a:lumMod val="75000"/>
                    <a:lumOff val="25000"/>
                  </a:schemeClr>
                </a:solidFill>
              </a:endParaRPr>
            </a:p>
            <a:p>
              <a:endParaRPr lang="en-US" dirty="0"/>
            </a:p>
          </p:txBody>
        </p:sp>
        <p:sp>
          <p:nvSpPr>
            <p:cNvPr id="141" name="done">
              <a:extLst>
                <a:ext uri="{FF2B5EF4-FFF2-40B4-BE49-F238E27FC236}">
                  <a16:creationId xmlns:a16="http://schemas.microsoft.com/office/drawing/2014/main" id="{55570B51-9CEF-C14B-85E1-52DFBD095C43}"/>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42" name="2015 Orange Box 2">
            <a:extLst>
              <a:ext uri="{FF2B5EF4-FFF2-40B4-BE49-F238E27FC236}">
                <a16:creationId xmlns:a16="http://schemas.microsoft.com/office/drawing/2014/main" id="{9B538EAF-E556-2F45-ADAC-41E945A825C9}"/>
              </a:ext>
            </a:extLst>
          </p:cNvPr>
          <p:cNvGrpSpPr/>
          <p:nvPr/>
        </p:nvGrpSpPr>
        <p:grpSpPr>
          <a:xfrm>
            <a:off x="8365064" y="1075267"/>
            <a:ext cx="3386667" cy="4222045"/>
            <a:chOff x="8365064" y="1075267"/>
            <a:chExt cx="3386667" cy="4222045"/>
          </a:xfrm>
        </p:grpSpPr>
        <p:sp>
          <p:nvSpPr>
            <p:cNvPr id="143" name="1985 Orange Box">
              <a:extLst>
                <a:ext uri="{FF2B5EF4-FFF2-40B4-BE49-F238E27FC236}">
                  <a16:creationId xmlns:a16="http://schemas.microsoft.com/office/drawing/2014/main" id="{8EBF775C-6B90-9744-968F-D589F513E2FF}"/>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Building on several previous SAPs, EPA publishes a Federal Register Notice for alternative scientific approaches to screen chemicals for their ability to interact with the endocrine system. The approach incorporates validated high throughput assays and computational models  as an alternative for some  current assays </a:t>
              </a:r>
              <a:br>
                <a:rPr lang="en-US" sz="1400" dirty="0">
                  <a:solidFill>
                    <a:schemeClr val="tx1">
                      <a:lumMod val="75000"/>
                      <a:lumOff val="25000"/>
                    </a:schemeClr>
                  </a:solidFill>
                </a:rPr>
              </a:br>
              <a:r>
                <a:rPr lang="en-US" sz="1400" dirty="0">
                  <a:solidFill>
                    <a:schemeClr val="tx1">
                      <a:lumMod val="75000"/>
                      <a:lumOff val="25000"/>
                    </a:schemeClr>
                  </a:solidFill>
                </a:rPr>
                <a:t>in the Endocrine Disruptor Screening Program (EDSP) Tier 1 battery.</a:t>
              </a:r>
            </a:p>
            <a:p>
              <a:r>
                <a:rPr lang="en-US" sz="1050" b="1" dirty="0">
                  <a:solidFill>
                    <a:schemeClr val="tx1">
                      <a:lumMod val="75000"/>
                      <a:lumOff val="25000"/>
                    </a:schemeClr>
                  </a:solidFill>
                </a:rPr>
                <a:t>Source: </a:t>
              </a:r>
            </a:p>
            <a:p>
              <a:r>
                <a:rPr lang="en-US" sz="1050" dirty="0">
                  <a:solidFill>
                    <a:schemeClr val="tx1">
                      <a:lumMod val="75000"/>
                      <a:lumOff val="25000"/>
                    </a:schemeClr>
                  </a:solidFill>
                  <a:hlinkClick r:id="rId14"/>
                </a:rPr>
                <a:t>https://www.epa.gov/endocrine-disruption/endocrine-disruptor-screening-program-timeline</a:t>
              </a:r>
              <a:r>
                <a:rPr lang="en-US" sz="1050" dirty="0">
                  <a:solidFill>
                    <a:schemeClr val="tx1">
                      <a:lumMod val="75000"/>
                      <a:lumOff val="25000"/>
                    </a:schemeClr>
                  </a:solidFill>
                </a:rPr>
                <a:t> </a:t>
              </a:r>
              <a:endParaRPr lang="en-US" dirty="0"/>
            </a:p>
          </p:txBody>
        </p:sp>
        <p:sp>
          <p:nvSpPr>
            <p:cNvPr id="144" name="done">
              <a:extLst>
                <a:ext uri="{FF2B5EF4-FFF2-40B4-BE49-F238E27FC236}">
                  <a16:creationId xmlns:a16="http://schemas.microsoft.com/office/drawing/2014/main" id="{13772A36-6CE5-C04C-9071-7C0183331A59}"/>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90" name="2015 Teal Box">
            <a:extLst>
              <a:ext uri="{FF2B5EF4-FFF2-40B4-BE49-F238E27FC236}">
                <a16:creationId xmlns:a16="http://schemas.microsoft.com/office/drawing/2014/main" id="{3AF051C7-A571-024A-BB27-51A0274D21EE}"/>
              </a:ext>
            </a:extLst>
          </p:cNvPr>
          <p:cNvGrpSpPr/>
          <p:nvPr/>
        </p:nvGrpSpPr>
        <p:grpSpPr>
          <a:xfrm>
            <a:off x="8365064" y="1075267"/>
            <a:ext cx="3386667" cy="4222045"/>
            <a:chOff x="8365064" y="1075267"/>
            <a:chExt cx="3386667" cy="4222045"/>
          </a:xfrm>
        </p:grpSpPr>
        <p:sp>
          <p:nvSpPr>
            <p:cNvPr id="191" name="1985 Orange Box">
              <a:extLst>
                <a:ext uri="{FF2B5EF4-FFF2-40B4-BE49-F238E27FC236}">
                  <a16:creationId xmlns:a16="http://schemas.microsoft.com/office/drawing/2014/main" id="{3B55E31A-6E15-9E4E-909B-2AF71059B17E}"/>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Pesticide industry Task Force was established to improve methods </a:t>
              </a:r>
              <a:br>
                <a:rPr lang="en-US" sz="1400" dirty="0">
                  <a:solidFill>
                    <a:schemeClr val="tx1">
                      <a:lumMod val="75000"/>
                      <a:lumOff val="25000"/>
                    </a:schemeClr>
                  </a:solidFill>
                </a:rPr>
              </a:br>
              <a:r>
                <a:rPr lang="en-US" sz="1400" dirty="0">
                  <a:solidFill>
                    <a:schemeClr val="tx1">
                      <a:lumMod val="75000"/>
                      <a:lumOff val="25000"/>
                    </a:schemeClr>
                  </a:solidFill>
                </a:rPr>
                <a:t>and to compile and develop data to inform US EPA's risk assessment process for pollinators.</a:t>
              </a:r>
            </a:p>
            <a:p>
              <a:r>
                <a:rPr lang="en-US" sz="1050" b="1" dirty="0">
                  <a:solidFill>
                    <a:schemeClr val="tx1">
                      <a:lumMod val="75000"/>
                      <a:lumOff val="25000"/>
                    </a:schemeClr>
                  </a:solidFill>
                </a:rPr>
                <a:t>Source: </a:t>
              </a:r>
            </a:p>
            <a:p>
              <a:r>
                <a:rPr lang="en-US" sz="1050" dirty="0">
                  <a:solidFill>
                    <a:schemeClr val="tx1">
                      <a:lumMod val="75000"/>
                      <a:lumOff val="25000"/>
                    </a:schemeClr>
                  </a:solidFill>
                  <a:hlinkClick r:id="rId15"/>
                </a:rPr>
                <a:t>www.pollinatorresearchtaskforce.com</a:t>
              </a:r>
              <a:r>
                <a:rPr lang="en-US" sz="1050" dirty="0">
                  <a:solidFill>
                    <a:schemeClr val="tx1">
                      <a:lumMod val="75000"/>
                      <a:lumOff val="25000"/>
                    </a:schemeClr>
                  </a:solidFill>
                </a:rPr>
                <a:t> </a:t>
              </a:r>
              <a:endParaRPr lang="en-US" dirty="0"/>
            </a:p>
          </p:txBody>
        </p:sp>
        <p:sp>
          <p:nvSpPr>
            <p:cNvPr id="192" name="done">
              <a:extLst>
                <a:ext uri="{FF2B5EF4-FFF2-40B4-BE49-F238E27FC236}">
                  <a16:creationId xmlns:a16="http://schemas.microsoft.com/office/drawing/2014/main" id="{4E7DF70D-6903-0247-858C-3007D947CE6E}"/>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11" name="legend">
            <a:extLst>
              <a:ext uri="{FF2B5EF4-FFF2-40B4-BE49-F238E27FC236}">
                <a16:creationId xmlns:a16="http://schemas.microsoft.com/office/drawing/2014/main" id="{F18FD9A8-0BC5-A54B-9EF2-B3C29A05D172}"/>
              </a:ext>
            </a:extLst>
          </p:cNvPr>
          <p:cNvGrpSpPr/>
          <p:nvPr/>
        </p:nvGrpSpPr>
        <p:grpSpPr>
          <a:xfrm>
            <a:off x="1077351" y="5745011"/>
            <a:ext cx="8895576" cy="256480"/>
            <a:chOff x="1077351" y="5745011"/>
            <a:chExt cx="8895576" cy="256480"/>
          </a:xfrm>
        </p:grpSpPr>
        <p:grpSp>
          <p:nvGrpSpPr>
            <p:cNvPr id="112" name="legend green">
              <a:extLst>
                <a:ext uri="{FF2B5EF4-FFF2-40B4-BE49-F238E27FC236}">
                  <a16:creationId xmlns:a16="http://schemas.microsoft.com/office/drawing/2014/main" id="{0C6762EE-13F2-A84D-90E8-424233CDE5D2}"/>
                </a:ext>
              </a:extLst>
            </p:cNvPr>
            <p:cNvGrpSpPr/>
            <p:nvPr/>
          </p:nvGrpSpPr>
          <p:grpSpPr>
            <a:xfrm>
              <a:off x="1077351" y="5745011"/>
              <a:ext cx="1557565" cy="256480"/>
              <a:chOff x="1280551" y="5745011"/>
              <a:chExt cx="1557565" cy="256480"/>
            </a:xfrm>
          </p:grpSpPr>
          <p:sp>
            <p:nvSpPr>
              <p:cNvPr id="126" name="Oval 125">
                <a:extLst>
                  <a:ext uri="{FF2B5EF4-FFF2-40B4-BE49-F238E27FC236}">
                    <a16:creationId xmlns:a16="http://schemas.microsoft.com/office/drawing/2014/main" id="{402D0AE4-AA5D-DD4C-A433-0A92C45C4FF7}"/>
                  </a:ext>
                </a:extLst>
              </p:cNvPr>
              <p:cNvSpPr/>
              <p:nvPr/>
            </p:nvSpPr>
            <p:spPr>
              <a:xfrm>
                <a:off x="1280551" y="5768476"/>
                <a:ext cx="209550" cy="20955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TextBox 126">
                <a:extLst>
                  <a:ext uri="{FF2B5EF4-FFF2-40B4-BE49-F238E27FC236}">
                    <a16:creationId xmlns:a16="http://schemas.microsoft.com/office/drawing/2014/main" id="{830079FC-21C6-EB47-A765-33856BACC24A}"/>
                  </a:ext>
                </a:extLst>
              </p:cNvPr>
              <p:cNvSpPr txBox="1"/>
              <p:nvPr/>
            </p:nvSpPr>
            <p:spPr>
              <a:xfrm>
                <a:off x="1588980" y="5745011"/>
                <a:ext cx="1249136" cy="256480"/>
              </a:xfrm>
              <a:prstGeom prst="rect">
                <a:avLst/>
              </a:prstGeom>
              <a:noFill/>
            </p:spPr>
            <p:txBody>
              <a:bodyPr wrap="square" lIns="0" tIns="0" rIns="0" bIns="0" rtlCol="0">
                <a:spAutoFit/>
              </a:bodyPr>
              <a:lstStyle/>
              <a:p>
                <a:pPr>
                  <a:lnSpc>
                    <a:spcPts val="980"/>
                  </a:lnSpc>
                </a:pPr>
                <a:r>
                  <a:rPr lang="en-US" sz="900" dirty="0"/>
                  <a:t>Agrichemical Industry </a:t>
                </a:r>
                <a:br>
                  <a:rPr lang="en-US" sz="900" dirty="0"/>
                </a:br>
                <a:r>
                  <a:rPr lang="en-US" sz="900" dirty="0"/>
                  <a:t>Food Production</a:t>
                </a:r>
              </a:p>
            </p:txBody>
          </p:sp>
        </p:grpSp>
        <p:grpSp>
          <p:nvGrpSpPr>
            <p:cNvPr id="113" name="Group 112">
              <a:extLst>
                <a:ext uri="{FF2B5EF4-FFF2-40B4-BE49-F238E27FC236}">
                  <a16:creationId xmlns:a16="http://schemas.microsoft.com/office/drawing/2014/main" id="{4CC977A2-1F40-944F-8A40-BF3517715935}"/>
                </a:ext>
              </a:extLst>
            </p:cNvPr>
            <p:cNvGrpSpPr/>
            <p:nvPr/>
          </p:nvGrpSpPr>
          <p:grpSpPr>
            <a:xfrm>
              <a:off x="2914225" y="5745011"/>
              <a:ext cx="1557565" cy="256480"/>
              <a:chOff x="2914225" y="5745011"/>
              <a:chExt cx="1557565" cy="256480"/>
            </a:xfrm>
          </p:grpSpPr>
          <p:sp>
            <p:nvSpPr>
              <p:cNvPr id="124" name="Oval 123">
                <a:extLst>
                  <a:ext uri="{FF2B5EF4-FFF2-40B4-BE49-F238E27FC236}">
                    <a16:creationId xmlns:a16="http://schemas.microsoft.com/office/drawing/2014/main" id="{2B5200C5-48D5-7849-9E31-36AEB4A19425}"/>
                  </a:ext>
                </a:extLst>
              </p:cNvPr>
              <p:cNvSpPr/>
              <p:nvPr/>
            </p:nvSpPr>
            <p:spPr>
              <a:xfrm>
                <a:off x="2914225" y="5768476"/>
                <a:ext cx="209550" cy="20955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TextBox 124">
                <a:extLst>
                  <a:ext uri="{FF2B5EF4-FFF2-40B4-BE49-F238E27FC236}">
                    <a16:creationId xmlns:a16="http://schemas.microsoft.com/office/drawing/2014/main" id="{708864E4-253F-4E40-819F-CA5C30E151DE}"/>
                  </a:ext>
                </a:extLst>
              </p:cNvPr>
              <p:cNvSpPr txBox="1"/>
              <p:nvPr/>
            </p:nvSpPr>
            <p:spPr>
              <a:xfrm>
                <a:off x="3222654" y="5745011"/>
                <a:ext cx="1249136" cy="256480"/>
              </a:xfrm>
              <a:prstGeom prst="rect">
                <a:avLst/>
              </a:prstGeom>
              <a:noFill/>
            </p:spPr>
            <p:txBody>
              <a:bodyPr wrap="square" lIns="0" tIns="0" rIns="0" bIns="0" rtlCol="0">
                <a:spAutoFit/>
              </a:bodyPr>
              <a:lstStyle/>
              <a:p>
                <a:pPr>
                  <a:lnSpc>
                    <a:spcPts val="980"/>
                  </a:lnSpc>
                </a:pPr>
                <a:r>
                  <a:rPr lang="en-US" sz="900" dirty="0"/>
                  <a:t>Agrichemical </a:t>
                </a:r>
                <a:br>
                  <a:rPr lang="en-US" sz="900" dirty="0"/>
                </a:br>
                <a:r>
                  <a:rPr lang="en-US" sz="900" dirty="0"/>
                  <a:t>Regulation</a:t>
                </a:r>
              </a:p>
            </p:txBody>
          </p:sp>
        </p:grpSp>
        <p:grpSp>
          <p:nvGrpSpPr>
            <p:cNvPr id="114" name="legend yellow">
              <a:extLst>
                <a:ext uri="{FF2B5EF4-FFF2-40B4-BE49-F238E27FC236}">
                  <a16:creationId xmlns:a16="http://schemas.microsoft.com/office/drawing/2014/main" id="{C2F9234E-FAA7-0A4A-B3F0-A31C1708B119}"/>
                </a:ext>
              </a:extLst>
            </p:cNvPr>
            <p:cNvGrpSpPr/>
            <p:nvPr/>
          </p:nvGrpSpPr>
          <p:grpSpPr>
            <a:xfrm>
              <a:off x="4747205" y="5768476"/>
              <a:ext cx="1557565" cy="209550"/>
              <a:chOff x="4950405" y="5768476"/>
              <a:chExt cx="1557565" cy="209550"/>
            </a:xfrm>
          </p:grpSpPr>
          <p:sp>
            <p:nvSpPr>
              <p:cNvPr id="122" name="Oval 121">
                <a:extLst>
                  <a:ext uri="{FF2B5EF4-FFF2-40B4-BE49-F238E27FC236}">
                    <a16:creationId xmlns:a16="http://schemas.microsoft.com/office/drawing/2014/main" id="{FA7B6CE6-3BE0-724A-A29F-F02C3086EEE1}"/>
                  </a:ext>
                </a:extLst>
              </p:cNvPr>
              <p:cNvSpPr/>
              <p:nvPr/>
            </p:nvSpPr>
            <p:spPr>
              <a:xfrm>
                <a:off x="4950405" y="5768476"/>
                <a:ext cx="209550" cy="20955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TextBox 122">
                <a:extLst>
                  <a:ext uri="{FF2B5EF4-FFF2-40B4-BE49-F238E27FC236}">
                    <a16:creationId xmlns:a16="http://schemas.microsoft.com/office/drawing/2014/main" id="{550089F4-D565-224A-9DDB-96DF44A3D9ED}"/>
                  </a:ext>
                </a:extLst>
              </p:cNvPr>
              <p:cNvSpPr txBox="1"/>
              <p:nvPr/>
            </p:nvSpPr>
            <p:spPr>
              <a:xfrm>
                <a:off x="5258834" y="5809131"/>
                <a:ext cx="1249136" cy="128240"/>
              </a:xfrm>
              <a:prstGeom prst="rect">
                <a:avLst/>
              </a:prstGeom>
              <a:noFill/>
            </p:spPr>
            <p:txBody>
              <a:bodyPr wrap="square" lIns="0" tIns="0" rIns="0" bIns="0" rtlCol="0">
                <a:spAutoFit/>
              </a:bodyPr>
              <a:lstStyle/>
              <a:p>
                <a:pPr>
                  <a:lnSpc>
                    <a:spcPts val="980"/>
                  </a:lnSpc>
                </a:pPr>
                <a:r>
                  <a:rPr lang="en-US" sz="900" dirty="0"/>
                  <a:t>AGRO History</a:t>
                </a:r>
              </a:p>
            </p:txBody>
          </p:sp>
        </p:grpSp>
        <p:grpSp>
          <p:nvGrpSpPr>
            <p:cNvPr id="115" name="Group 114">
              <a:extLst>
                <a:ext uri="{FF2B5EF4-FFF2-40B4-BE49-F238E27FC236}">
                  <a16:creationId xmlns:a16="http://schemas.microsoft.com/office/drawing/2014/main" id="{DC2CE0AC-D33D-A542-99C2-BCCB3E18F8FF}"/>
                </a:ext>
              </a:extLst>
            </p:cNvPr>
            <p:cNvGrpSpPr/>
            <p:nvPr/>
          </p:nvGrpSpPr>
          <p:grpSpPr>
            <a:xfrm>
              <a:off x="6587327" y="5745011"/>
              <a:ext cx="1557565" cy="256480"/>
              <a:chOff x="6587327" y="5745011"/>
              <a:chExt cx="1557565" cy="256480"/>
            </a:xfrm>
          </p:grpSpPr>
          <p:sp>
            <p:nvSpPr>
              <p:cNvPr id="120" name="Oval 119">
                <a:extLst>
                  <a:ext uri="{FF2B5EF4-FFF2-40B4-BE49-F238E27FC236}">
                    <a16:creationId xmlns:a16="http://schemas.microsoft.com/office/drawing/2014/main" id="{22DF088A-2984-E945-AB05-53A9345D236F}"/>
                  </a:ext>
                </a:extLst>
              </p:cNvPr>
              <p:cNvSpPr/>
              <p:nvPr/>
            </p:nvSpPr>
            <p:spPr>
              <a:xfrm>
                <a:off x="6587327" y="5768476"/>
                <a:ext cx="209550" cy="20955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TextBox 120">
                <a:extLst>
                  <a:ext uri="{FF2B5EF4-FFF2-40B4-BE49-F238E27FC236}">
                    <a16:creationId xmlns:a16="http://schemas.microsoft.com/office/drawing/2014/main" id="{BA43E215-145A-CE47-89B5-746EE70F7F24}"/>
                  </a:ext>
                </a:extLst>
              </p:cNvPr>
              <p:cNvSpPr txBox="1"/>
              <p:nvPr/>
            </p:nvSpPr>
            <p:spPr>
              <a:xfrm>
                <a:off x="6895756" y="5745011"/>
                <a:ext cx="1249136" cy="256480"/>
              </a:xfrm>
              <a:prstGeom prst="rect">
                <a:avLst/>
              </a:prstGeom>
              <a:noFill/>
            </p:spPr>
            <p:txBody>
              <a:bodyPr wrap="square" lIns="0" tIns="0" rIns="0" bIns="0" rtlCol="0">
                <a:spAutoFit/>
              </a:bodyPr>
              <a:lstStyle/>
              <a:p>
                <a:pPr>
                  <a:lnSpc>
                    <a:spcPts val="980"/>
                  </a:lnSpc>
                </a:pPr>
                <a:r>
                  <a:rPr lang="en-US" sz="900" dirty="0"/>
                  <a:t>Technologies and Challenges</a:t>
                </a:r>
              </a:p>
            </p:txBody>
          </p:sp>
        </p:grpSp>
        <p:grpSp>
          <p:nvGrpSpPr>
            <p:cNvPr id="117" name="legend dk blue">
              <a:extLst>
                <a:ext uri="{FF2B5EF4-FFF2-40B4-BE49-F238E27FC236}">
                  <a16:creationId xmlns:a16="http://schemas.microsoft.com/office/drawing/2014/main" id="{5588851D-8D0F-D544-9430-82429BFB910D}"/>
                </a:ext>
              </a:extLst>
            </p:cNvPr>
            <p:cNvGrpSpPr/>
            <p:nvPr/>
          </p:nvGrpSpPr>
          <p:grpSpPr>
            <a:xfrm>
              <a:off x="8415362" y="5768476"/>
              <a:ext cx="1557565" cy="209550"/>
              <a:chOff x="8568556" y="5768476"/>
              <a:chExt cx="1557565" cy="209550"/>
            </a:xfrm>
          </p:grpSpPr>
          <p:sp>
            <p:nvSpPr>
              <p:cNvPr id="118" name="Oval 117">
                <a:extLst>
                  <a:ext uri="{FF2B5EF4-FFF2-40B4-BE49-F238E27FC236}">
                    <a16:creationId xmlns:a16="http://schemas.microsoft.com/office/drawing/2014/main" id="{47F8E28C-F57B-B244-977C-79FE01B18F83}"/>
                  </a:ext>
                </a:extLst>
              </p:cNvPr>
              <p:cNvSpPr/>
              <p:nvPr/>
            </p:nvSpPr>
            <p:spPr>
              <a:xfrm>
                <a:off x="8568556" y="5768476"/>
                <a:ext cx="209550" cy="20955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TextBox 118">
                <a:extLst>
                  <a:ext uri="{FF2B5EF4-FFF2-40B4-BE49-F238E27FC236}">
                    <a16:creationId xmlns:a16="http://schemas.microsoft.com/office/drawing/2014/main" id="{F38E3EDE-F74C-2744-BA6B-C5AEC7959DD5}"/>
                  </a:ext>
                </a:extLst>
              </p:cNvPr>
              <p:cNvSpPr txBox="1"/>
              <p:nvPr/>
            </p:nvSpPr>
            <p:spPr>
              <a:xfrm>
                <a:off x="8876985" y="5809131"/>
                <a:ext cx="1249136" cy="128240"/>
              </a:xfrm>
              <a:prstGeom prst="rect">
                <a:avLst/>
              </a:prstGeom>
              <a:noFill/>
            </p:spPr>
            <p:txBody>
              <a:bodyPr wrap="square" lIns="0" tIns="0" rIns="0" bIns="0" rtlCol="0">
                <a:spAutoFit/>
              </a:bodyPr>
              <a:lstStyle/>
              <a:p>
                <a:pPr>
                  <a:lnSpc>
                    <a:spcPts val="980"/>
                  </a:lnSpc>
                </a:pPr>
                <a:r>
                  <a:rPr lang="en-US" sz="900" dirty="0"/>
                  <a:t>Products</a:t>
                </a:r>
              </a:p>
            </p:txBody>
          </p:sp>
        </p:grpSp>
      </p:grpSp>
    </p:spTree>
    <p:extLst>
      <p:ext uri="{BB962C8B-B14F-4D97-AF65-F5344CB8AC3E}">
        <p14:creationId xmlns:p14="http://schemas.microsoft.com/office/powerpoint/2010/main" val="3908489000"/>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47"/>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childTnLst>
              </p:cTn>
              <p:nextCondLst>
                <p:cond evt="onClick" delay="0">
                  <p:tgtEl>
                    <p:spTgt spid="47"/>
                  </p:tgtEl>
                </p:cond>
              </p:nextCondLst>
            </p:seq>
            <p:seq concurrent="1" nextAc="seek">
              <p:cTn id="7" restart="whenNotActive" fill="hold" evtFilter="cancelBubble" nodeType="interactiveSeq">
                <p:stCondLst>
                  <p:cond evt="onClick" delay="0">
                    <p:tgtEl>
                      <p:spTgt spid="25"/>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nodeType="clickEffect">
                                  <p:stCondLst>
                                    <p:cond delay="0"/>
                                  </p:stCondLst>
                                  <p:childTnLst>
                                    <p:set>
                                      <p:cBhvr>
                                        <p:cTn id="11" dur="1" fill="hold">
                                          <p:stCondLst>
                                            <p:cond delay="0"/>
                                          </p:stCondLst>
                                        </p:cTn>
                                        <p:tgtEl>
                                          <p:spTgt spid="25"/>
                                        </p:tgtEl>
                                        <p:attrNameLst>
                                          <p:attrName>style.visibility</p:attrName>
                                        </p:attrNameLst>
                                      </p:cBhvr>
                                      <p:to>
                                        <p:strVal val="hidden"/>
                                      </p:to>
                                    </p:set>
                                  </p:childTnLst>
                                </p:cTn>
                              </p:par>
                            </p:childTnLst>
                          </p:cTn>
                        </p:par>
                      </p:childTnLst>
                    </p:cTn>
                  </p:par>
                </p:childTnLst>
              </p:cTn>
              <p:nextCondLst>
                <p:cond evt="onClick" delay="0">
                  <p:tgtEl>
                    <p:spTgt spid="25"/>
                  </p:tgtEl>
                </p:cond>
              </p:nextCondLst>
            </p:seq>
            <p:seq concurrent="1" nextAc="seek">
              <p:cTn id="12" restart="whenNotActive" fill="hold" evtFilter="cancelBubble" nodeType="interactiveSeq">
                <p:stCondLst>
                  <p:cond evt="onClick" delay="0">
                    <p:tgtEl>
                      <p:spTgt spid="51"/>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87"/>
                                        </p:tgtEl>
                                        <p:attrNameLst>
                                          <p:attrName>style.visibility</p:attrName>
                                        </p:attrNameLst>
                                      </p:cBhvr>
                                      <p:to>
                                        <p:strVal val="visible"/>
                                      </p:to>
                                    </p:set>
                                  </p:childTnLst>
                                </p:cTn>
                              </p:par>
                            </p:childTnLst>
                          </p:cTn>
                        </p:par>
                      </p:childTnLst>
                    </p:cTn>
                  </p:par>
                </p:childTnLst>
              </p:cTn>
              <p:nextCondLst>
                <p:cond evt="onClick" delay="0">
                  <p:tgtEl>
                    <p:spTgt spid="51"/>
                  </p:tgtEl>
                </p:cond>
              </p:nextCondLst>
            </p:seq>
            <p:seq concurrent="1" nextAc="seek">
              <p:cTn id="17" restart="whenNotActive" fill="hold" evtFilter="cancelBubble" nodeType="interactiveSeq">
                <p:stCondLst>
                  <p:cond evt="onClick" delay="0">
                    <p:tgtEl>
                      <p:spTgt spid="87"/>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nodeType="clickEffect">
                                  <p:stCondLst>
                                    <p:cond delay="0"/>
                                  </p:stCondLst>
                                  <p:childTnLst>
                                    <p:set>
                                      <p:cBhvr>
                                        <p:cTn id="21" dur="1" fill="hold">
                                          <p:stCondLst>
                                            <p:cond delay="0"/>
                                          </p:stCondLst>
                                        </p:cTn>
                                        <p:tgtEl>
                                          <p:spTgt spid="87"/>
                                        </p:tgtEl>
                                        <p:attrNameLst>
                                          <p:attrName>style.visibility</p:attrName>
                                        </p:attrNameLst>
                                      </p:cBhvr>
                                      <p:to>
                                        <p:strVal val="hidden"/>
                                      </p:to>
                                    </p:set>
                                  </p:childTnLst>
                                </p:cTn>
                              </p:par>
                            </p:childTnLst>
                          </p:cTn>
                        </p:par>
                      </p:childTnLst>
                    </p:cTn>
                  </p:par>
                </p:childTnLst>
              </p:cTn>
              <p:nextCondLst>
                <p:cond evt="onClick" delay="0">
                  <p:tgtEl>
                    <p:spTgt spid="87"/>
                  </p:tgtEl>
                </p:cond>
              </p:nextCondLst>
            </p:seq>
            <p:seq concurrent="1" nextAc="seek">
              <p:cTn id="22" restart="whenNotActive" fill="hold" evtFilter="cancelBubble" nodeType="interactiveSeq">
                <p:stCondLst>
                  <p:cond evt="onClick" delay="0">
                    <p:tgtEl>
                      <p:spTgt spid="59"/>
                    </p:tgtEl>
                  </p:cond>
                </p:stCondLst>
                <p:endSync evt="end" delay="0">
                  <p:rtn val="all"/>
                </p:endSync>
                <p:childTnLst>
                  <p:par>
                    <p:cTn id="23" fill="hold">
                      <p:stCondLst>
                        <p:cond delay="0"/>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3"/>
                                        </p:tgtEl>
                                        <p:attrNameLst>
                                          <p:attrName>style.visibility</p:attrName>
                                        </p:attrNameLst>
                                      </p:cBhvr>
                                      <p:to>
                                        <p:strVal val="visible"/>
                                      </p:to>
                                    </p:set>
                                  </p:childTnLst>
                                </p:cTn>
                              </p:par>
                            </p:childTnLst>
                          </p:cTn>
                        </p:par>
                      </p:childTnLst>
                    </p:cTn>
                  </p:par>
                </p:childTnLst>
              </p:cTn>
              <p:nextCondLst>
                <p:cond evt="onClick" delay="0">
                  <p:tgtEl>
                    <p:spTgt spid="59"/>
                  </p:tgtEl>
                </p:cond>
              </p:nextCondLst>
            </p:seq>
            <p:seq concurrent="1" nextAc="seek">
              <p:cTn id="27" restart="whenNotActive" fill="hold" evtFilter="cancelBubble" nodeType="interactiveSeq">
                <p:stCondLst>
                  <p:cond evt="onClick" delay="0">
                    <p:tgtEl>
                      <p:spTgt spid="93"/>
                    </p:tgtEl>
                  </p:cond>
                </p:stCondLst>
                <p:endSync evt="end" delay="0">
                  <p:rtn val="all"/>
                </p:endSync>
                <p:childTnLst>
                  <p:par>
                    <p:cTn id="28" fill="hold">
                      <p:stCondLst>
                        <p:cond delay="0"/>
                      </p:stCondLst>
                      <p:childTnLst>
                        <p:par>
                          <p:cTn id="29" fill="hold">
                            <p:stCondLst>
                              <p:cond delay="0"/>
                            </p:stCondLst>
                            <p:childTnLst>
                              <p:par>
                                <p:cTn id="30" presetID="1" presetClass="exit" presetSubtype="0" fill="hold" nodeType="clickEffect">
                                  <p:stCondLst>
                                    <p:cond delay="0"/>
                                  </p:stCondLst>
                                  <p:childTnLst>
                                    <p:set>
                                      <p:cBhvr>
                                        <p:cTn id="31" dur="1" fill="hold">
                                          <p:stCondLst>
                                            <p:cond delay="0"/>
                                          </p:stCondLst>
                                        </p:cTn>
                                        <p:tgtEl>
                                          <p:spTgt spid="93"/>
                                        </p:tgtEl>
                                        <p:attrNameLst>
                                          <p:attrName>style.visibility</p:attrName>
                                        </p:attrNameLst>
                                      </p:cBhvr>
                                      <p:to>
                                        <p:strVal val="hidden"/>
                                      </p:to>
                                    </p:set>
                                  </p:childTnLst>
                                </p:cTn>
                              </p:par>
                            </p:childTnLst>
                          </p:cTn>
                        </p:par>
                      </p:childTnLst>
                    </p:cTn>
                  </p:par>
                </p:childTnLst>
              </p:cTn>
              <p:nextCondLst>
                <p:cond evt="onClick" delay="0">
                  <p:tgtEl>
                    <p:spTgt spid="93"/>
                  </p:tgtEl>
                </p:cond>
              </p:nextCondLst>
            </p:seq>
            <p:seq concurrent="1" nextAc="seek">
              <p:cTn id="32" restart="whenNotActive" fill="hold" evtFilter="cancelBubble" nodeType="interactiveSeq">
                <p:stCondLst>
                  <p:cond evt="onClick" delay="0">
                    <p:tgtEl>
                      <p:spTgt spid="149"/>
                    </p:tgtEl>
                  </p:cond>
                </p:stCondLst>
                <p:endSync evt="end" delay="0">
                  <p:rtn val="all"/>
                </p:endSync>
                <p:childTnLst>
                  <p:par>
                    <p:cTn id="33" fill="hold">
                      <p:stCondLst>
                        <p:cond delay="0"/>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53"/>
                                        </p:tgtEl>
                                        <p:attrNameLst>
                                          <p:attrName>style.visibility</p:attrName>
                                        </p:attrNameLst>
                                      </p:cBhvr>
                                      <p:to>
                                        <p:strVal val="visible"/>
                                      </p:to>
                                    </p:set>
                                  </p:childTnLst>
                                </p:cTn>
                              </p:par>
                            </p:childTnLst>
                          </p:cTn>
                        </p:par>
                      </p:childTnLst>
                    </p:cTn>
                  </p:par>
                </p:childTnLst>
              </p:cTn>
              <p:nextCondLst>
                <p:cond evt="onClick" delay="0">
                  <p:tgtEl>
                    <p:spTgt spid="149"/>
                  </p:tgtEl>
                </p:cond>
              </p:nextCondLst>
            </p:seq>
            <p:seq concurrent="1" nextAc="seek">
              <p:cTn id="37" restart="whenNotActive" fill="hold" evtFilter="cancelBubble" nodeType="interactiveSeq">
                <p:stCondLst>
                  <p:cond evt="onClick" delay="0">
                    <p:tgtEl>
                      <p:spTgt spid="153"/>
                    </p:tgtEl>
                  </p:cond>
                </p:stCondLst>
                <p:endSync evt="end" delay="0">
                  <p:rtn val="all"/>
                </p:endSync>
                <p:childTnLst>
                  <p:par>
                    <p:cTn id="38" fill="hold">
                      <p:stCondLst>
                        <p:cond delay="0"/>
                      </p:stCondLst>
                      <p:childTnLst>
                        <p:par>
                          <p:cTn id="39" fill="hold">
                            <p:stCondLst>
                              <p:cond delay="0"/>
                            </p:stCondLst>
                            <p:childTnLst>
                              <p:par>
                                <p:cTn id="40" presetID="1" presetClass="exit" presetSubtype="0" fill="hold" nodeType="clickEffect">
                                  <p:stCondLst>
                                    <p:cond delay="0"/>
                                  </p:stCondLst>
                                  <p:childTnLst>
                                    <p:set>
                                      <p:cBhvr>
                                        <p:cTn id="41" dur="1" fill="hold">
                                          <p:stCondLst>
                                            <p:cond delay="0"/>
                                          </p:stCondLst>
                                        </p:cTn>
                                        <p:tgtEl>
                                          <p:spTgt spid="153"/>
                                        </p:tgtEl>
                                        <p:attrNameLst>
                                          <p:attrName>style.visibility</p:attrName>
                                        </p:attrNameLst>
                                      </p:cBhvr>
                                      <p:to>
                                        <p:strVal val="hidden"/>
                                      </p:to>
                                    </p:set>
                                  </p:childTnLst>
                                </p:cTn>
                              </p:par>
                            </p:childTnLst>
                          </p:cTn>
                        </p:par>
                      </p:childTnLst>
                    </p:cTn>
                  </p:par>
                </p:childTnLst>
              </p:cTn>
              <p:nextCondLst>
                <p:cond evt="onClick" delay="0">
                  <p:tgtEl>
                    <p:spTgt spid="153"/>
                  </p:tgtEl>
                </p:cond>
              </p:nextCondLst>
            </p:seq>
            <p:seq concurrent="1" nextAc="seek">
              <p:cTn id="42" restart="whenNotActive" fill="hold" evtFilter="cancelBubble" nodeType="interactiveSeq">
                <p:stCondLst>
                  <p:cond evt="onClick" delay="0">
                    <p:tgtEl>
                      <p:spTgt spid="128"/>
                    </p:tgtEl>
                  </p:cond>
                </p:stCondLst>
                <p:endSync evt="end" delay="0">
                  <p:rtn val="all"/>
                </p:endSync>
                <p:childTnLst>
                  <p:par>
                    <p:cTn id="43" fill="hold">
                      <p:stCondLst>
                        <p:cond delay="0"/>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32"/>
                                        </p:tgtEl>
                                        <p:attrNameLst>
                                          <p:attrName>style.visibility</p:attrName>
                                        </p:attrNameLst>
                                      </p:cBhvr>
                                      <p:to>
                                        <p:strVal val="visible"/>
                                      </p:to>
                                    </p:set>
                                  </p:childTnLst>
                                </p:cTn>
                              </p:par>
                            </p:childTnLst>
                          </p:cTn>
                        </p:par>
                      </p:childTnLst>
                    </p:cTn>
                  </p:par>
                </p:childTnLst>
              </p:cTn>
              <p:nextCondLst>
                <p:cond evt="onClick" delay="0">
                  <p:tgtEl>
                    <p:spTgt spid="128"/>
                  </p:tgtEl>
                </p:cond>
              </p:nextCondLst>
            </p:seq>
            <p:seq concurrent="1" nextAc="seek">
              <p:cTn id="47" restart="whenNotActive" fill="hold" evtFilter="cancelBubble" nodeType="interactiveSeq">
                <p:stCondLst>
                  <p:cond evt="onClick" delay="0">
                    <p:tgtEl>
                      <p:spTgt spid="132"/>
                    </p:tgtEl>
                  </p:cond>
                </p:stCondLst>
                <p:endSync evt="end" delay="0">
                  <p:rtn val="all"/>
                </p:endSync>
                <p:childTnLst>
                  <p:par>
                    <p:cTn id="48" fill="hold">
                      <p:stCondLst>
                        <p:cond delay="0"/>
                      </p:stCondLst>
                      <p:childTnLst>
                        <p:par>
                          <p:cTn id="49" fill="hold">
                            <p:stCondLst>
                              <p:cond delay="0"/>
                            </p:stCondLst>
                            <p:childTnLst>
                              <p:par>
                                <p:cTn id="50" presetID="1" presetClass="exit" presetSubtype="0" fill="hold" nodeType="clickEffect">
                                  <p:stCondLst>
                                    <p:cond delay="0"/>
                                  </p:stCondLst>
                                  <p:childTnLst>
                                    <p:set>
                                      <p:cBhvr>
                                        <p:cTn id="51" dur="1" fill="hold">
                                          <p:stCondLst>
                                            <p:cond delay="0"/>
                                          </p:stCondLst>
                                        </p:cTn>
                                        <p:tgtEl>
                                          <p:spTgt spid="132"/>
                                        </p:tgtEl>
                                        <p:attrNameLst>
                                          <p:attrName>style.visibility</p:attrName>
                                        </p:attrNameLst>
                                      </p:cBhvr>
                                      <p:to>
                                        <p:strVal val="hidden"/>
                                      </p:to>
                                    </p:set>
                                  </p:childTnLst>
                                </p:cTn>
                              </p:par>
                            </p:childTnLst>
                          </p:cTn>
                        </p:par>
                      </p:childTnLst>
                    </p:cTn>
                  </p:par>
                </p:childTnLst>
              </p:cTn>
              <p:nextCondLst>
                <p:cond evt="onClick" delay="0">
                  <p:tgtEl>
                    <p:spTgt spid="132"/>
                  </p:tgtEl>
                </p:cond>
              </p:nextCondLst>
            </p:seq>
            <p:seq concurrent="1" nextAc="seek">
              <p:cTn id="52" restart="whenNotActive" fill="hold" evtFilter="cancelBubble" nodeType="interactiveSeq">
                <p:stCondLst>
                  <p:cond evt="onClick" delay="0">
                    <p:tgtEl>
                      <p:spTgt spid="63"/>
                    </p:tgtEl>
                  </p:cond>
                </p:stCondLst>
                <p:endSync evt="end" delay="0">
                  <p:rtn val="all"/>
                </p:endSync>
                <p:childTnLst>
                  <p:par>
                    <p:cTn id="53" fill="hold">
                      <p:stCondLst>
                        <p:cond delay="0"/>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96"/>
                                        </p:tgtEl>
                                        <p:attrNameLst>
                                          <p:attrName>style.visibility</p:attrName>
                                        </p:attrNameLst>
                                      </p:cBhvr>
                                      <p:to>
                                        <p:strVal val="visible"/>
                                      </p:to>
                                    </p:set>
                                  </p:childTnLst>
                                </p:cTn>
                              </p:par>
                            </p:childTnLst>
                          </p:cTn>
                        </p:par>
                      </p:childTnLst>
                    </p:cTn>
                  </p:par>
                </p:childTnLst>
              </p:cTn>
              <p:nextCondLst>
                <p:cond evt="onClick" delay="0">
                  <p:tgtEl>
                    <p:spTgt spid="63"/>
                  </p:tgtEl>
                </p:cond>
              </p:nextCondLst>
            </p:seq>
            <p:seq concurrent="1" nextAc="seek">
              <p:cTn id="57" restart="whenNotActive" fill="hold" evtFilter="cancelBubble" nodeType="interactiveSeq">
                <p:stCondLst>
                  <p:cond evt="onClick" delay="0">
                    <p:tgtEl>
                      <p:spTgt spid="96"/>
                    </p:tgtEl>
                  </p:cond>
                </p:stCondLst>
                <p:endSync evt="end" delay="0">
                  <p:rtn val="all"/>
                </p:endSync>
                <p:childTnLst>
                  <p:par>
                    <p:cTn id="58" fill="hold">
                      <p:stCondLst>
                        <p:cond delay="0"/>
                      </p:stCondLst>
                      <p:childTnLst>
                        <p:par>
                          <p:cTn id="59" fill="hold">
                            <p:stCondLst>
                              <p:cond delay="0"/>
                            </p:stCondLst>
                            <p:childTnLst>
                              <p:par>
                                <p:cTn id="60" presetID="1" presetClass="exit" presetSubtype="0" fill="hold" nodeType="clickEffect">
                                  <p:stCondLst>
                                    <p:cond delay="0"/>
                                  </p:stCondLst>
                                  <p:childTnLst>
                                    <p:set>
                                      <p:cBhvr>
                                        <p:cTn id="61" dur="1" fill="hold">
                                          <p:stCondLst>
                                            <p:cond delay="0"/>
                                          </p:stCondLst>
                                        </p:cTn>
                                        <p:tgtEl>
                                          <p:spTgt spid="96"/>
                                        </p:tgtEl>
                                        <p:attrNameLst>
                                          <p:attrName>style.visibility</p:attrName>
                                        </p:attrNameLst>
                                      </p:cBhvr>
                                      <p:to>
                                        <p:strVal val="hidden"/>
                                      </p:to>
                                    </p:set>
                                  </p:childTnLst>
                                </p:cTn>
                              </p:par>
                            </p:childTnLst>
                          </p:cTn>
                        </p:par>
                      </p:childTnLst>
                    </p:cTn>
                  </p:par>
                </p:childTnLst>
              </p:cTn>
              <p:nextCondLst>
                <p:cond evt="onClick" delay="0">
                  <p:tgtEl>
                    <p:spTgt spid="96"/>
                  </p:tgtEl>
                </p:cond>
              </p:nextCondLst>
            </p:seq>
            <p:seq concurrent="1" nextAc="seek">
              <p:cTn id="62" restart="whenNotActive" fill="hold" evtFilter="cancelBubble" nodeType="interactiveSeq">
                <p:stCondLst>
                  <p:cond evt="onClick" delay="0">
                    <p:tgtEl>
                      <p:spTgt spid="67"/>
                    </p:tgtEl>
                  </p:cond>
                </p:stCondLst>
                <p:endSync evt="end" delay="0">
                  <p:rtn val="all"/>
                </p:endSync>
                <p:childTnLst>
                  <p:par>
                    <p:cTn id="63" fill="hold">
                      <p:stCondLst>
                        <p:cond delay="0"/>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183"/>
                                        </p:tgtEl>
                                        <p:attrNameLst>
                                          <p:attrName>style.visibility</p:attrName>
                                        </p:attrNameLst>
                                      </p:cBhvr>
                                      <p:to>
                                        <p:strVal val="visible"/>
                                      </p:to>
                                    </p:set>
                                  </p:childTnLst>
                                </p:cTn>
                              </p:par>
                            </p:childTnLst>
                          </p:cTn>
                        </p:par>
                      </p:childTnLst>
                    </p:cTn>
                  </p:par>
                </p:childTnLst>
              </p:cTn>
              <p:nextCondLst>
                <p:cond evt="onClick" delay="0">
                  <p:tgtEl>
                    <p:spTgt spid="67"/>
                  </p:tgtEl>
                </p:cond>
              </p:nextCondLst>
            </p:seq>
            <p:seq concurrent="1" nextAc="seek">
              <p:cTn id="67" restart="whenNotActive" fill="hold" evtFilter="cancelBubble" nodeType="interactiveSeq">
                <p:stCondLst>
                  <p:cond evt="onClick" delay="0">
                    <p:tgtEl>
                      <p:spTgt spid="183"/>
                    </p:tgtEl>
                  </p:cond>
                </p:stCondLst>
                <p:endSync evt="end" delay="0">
                  <p:rtn val="all"/>
                </p:endSync>
                <p:childTnLst>
                  <p:par>
                    <p:cTn id="68" fill="hold">
                      <p:stCondLst>
                        <p:cond delay="0"/>
                      </p:stCondLst>
                      <p:childTnLst>
                        <p:par>
                          <p:cTn id="69" fill="hold">
                            <p:stCondLst>
                              <p:cond delay="0"/>
                            </p:stCondLst>
                            <p:childTnLst>
                              <p:par>
                                <p:cTn id="70" presetID="1" presetClass="exit" presetSubtype="0" fill="hold" nodeType="clickEffect">
                                  <p:stCondLst>
                                    <p:cond delay="0"/>
                                  </p:stCondLst>
                                  <p:childTnLst>
                                    <p:set>
                                      <p:cBhvr>
                                        <p:cTn id="71" dur="1" fill="hold">
                                          <p:stCondLst>
                                            <p:cond delay="0"/>
                                          </p:stCondLst>
                                        </p:cTn>
                                        <p:tgtEl>
                                          <p:spTgt spid="183"/>
                                        </p:tgtEl>
                                        <p:attrNameLst>
                                          <p:attrName>style.visibility</p:attrName>
                                        </p:attrNameLst>
                                      </p:cBhvr>
                                      <p:to>
                                        <p:strVal val="hidden"/>
                                      </p:to>
                                    </p:set>
                                  </p:childTnLst>
                                </p:cTn>
                              </p:par>
                            </p:childTnLst>
                          </p:cTn>
                        </p:par>
                      </p:childTnLst>
                    </p:cTn>
                  </p:par>
                </p:childTnLst>
              </p:cTn>
              <p:nextCondLst>
                <p:cond evt="onClick" delay="0">
                  <p:tgtEl>
                    <p:spTgt spid="183"/>
                  </p:tgtEl>
                </p:cond>
              </p:nextCondLst>
            </p:seq>
            <p:seq concurrent="1" nextAc="seek">
              <p:cTn id="72" restart="whenNotActive" fill="hold" evtFilter="cancelBubble" nodeType="interactiveSeq">
                <p:stCondLst>
                  <p:cond evt="onClick" delay="0">
                    <p:tgtEl>
                      <p:spTgt spid="156"/>
                    </p:tgtEl>
                  </p:cond>
                </p:stCondLst>
                <p:endSync evt="end" delay="0">
                  <p:rtn val="all"/>
                </p:endSync>
                <p:childTnLst>
                  <p:par>
                    <p:cTn id="73" fill="hold">
                      <p:stCondLst>
                        <p:cond delay="0"/>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160"/>
                                        </p:tgtEl>
                                        <p:attrNameLst>
                                          <p:attrName>style.visibility</p:attrName>
                                        </p:attrNameLst>
                                      </p:cBhvr>
                                      <p:to>
                                        <p:strVal val="visible"/>
                                      </p:to>
                                    </p:set>
                                  </p:childTnLst>
                                </p:cTn>
                              </p:par>
                            </p:childTnLst>
                          </p:cTn>
                        </p:par>
                      </p:childTnLst>
                    </p:cTn>
                  </p:par>
                </p:childTnLst>
              </p:cTn>
              <p:nextCondLst>
                <p:cond evt="onClick" delay="0">
                  <p:tgtEl>
                    <p:spTgt spid="156"/>
                  </p:tgtEl>
                </p:cond>
              </p:nextCondLst>
            </p:seq>
            <p:seq concurrent="1" nextAc="seek">
              <p:cTn id="77" restart="whenNotActive" fill="hold" evtFilter="cancelBubble" nodeType="interactiveSeq">
                <p:stCondLst>
                  <p:cond evt="onClick" delay="0">
                    <p:tgtEl>
                      <p:spTgt spid="160"/>
                    </p:tgtEl>
                  </p:cond>
                </p:stCondLst>
                <p:endSync evt="end" delay="0">
                  <p:rtn val="all"/>
                </p:endSync>
                <p:childTnLst>
                  <p:par>
                    <p:cTn id="78" fill="hold">
                      <p:stCondLst>
                        <p:cond delay="0"/>
                      </p:stCondLst>
                      <p:childTnLst>
                        <p:par>
                          <p:cTn id="79" fill="hold">
                            <p:stCondLst>
                              <p:cond delay="0"/>
                            </p:stCondLst>
                            <p:childTnLst>
                              <p:par>
                                <p:cTn id="80" presetID="1" presetClass="exit" presetSubtype="0" fill="hold" nodeType="clickEffect">
                                  <p:stCondLst>
                                    <p:cond delay="0"/>
                                  </p:stCondLst>
                                  <p:childTnLst>
                                    <p:set>
                                      <p:cBhvr>
                                        <p:cTn id="81" dur="1" fill="hold">
                                          <p:stCondLst>
                                            <p:cond delay="0"/>
                                          </p:stCondLst>
                                        </p:cTn>
                                        <p:tgtEl>
                                          <p:spTgt spid="160"/>
                                        </p:tgtEl>
                                        <p:attrNameLst>
                                          <p:attrName>style.visibility</p:attrName>
                                        </p:attrNameLst>
                                      </p:cBhvr>
                                      <p:to>
                                        <p:strVal val="hidden"/>
                                      </p:to>
                                    </p:set>
                                  </p:childTnLst>
                                </p:cTn>
                              </p:par>
                            </p:childTnLst>
                          </p:cTn>
                        </p:par>
                      </p:childTnLst>
                    </p:cTn>
                  </p:par>
                </p:childTnLst>
              </p:cTn>
              <p:nextCondLst>
                <p:cond evt="onClick" delay="0">
                  <p:tgtEl>
                    <p:spTgt spid="160"/>
                  </p:tgtEl>
                </p:cond>
              </p:nextCondLst>
            </p:seq>
            <p:seq concurrent="1" nextAc="seek">
              <p:cTn id="82" restart="whenNotActive" fill="hold" evtFilter="cancelBubble" nodeType="interactiveSeq">
                <p:stCondLst>
                  <p:cond evt="onClick" delay="0">
                    <p:tgtEl>
                      <p:spTgt spid="163"/>
                    </p:tgtEl>
                  </p:cond>
                </p:stCondLst>
                <p:endSync evt="end" delay="0">
                  <p:rtn val="all"/>
                </p:endSync>
                <p:childTnLst>
                  <p:par>
                    <p:cTn id="83" fill="hold">
                      <p:stCondLst>
                        <p:cond delay="0"/>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167"/>
                                        </p:tgtEl>
                                        <p:attrNameLst>
                                          <p:attrName>style.visibility</p:attrName>
                                        </p:attrNameLst>
                                      </p:cBhvr>
                                      <p:to>
                                        <p:strVal val="visible"/>
                                      </p:to>
                                    </p:set>
                                  </p:childTnLst>
                                </p:cTn>
                              </p:par>
                            </p:childTnLst>
                          </p:cTn>
                        </p:par>
                      </p:childTnLst>
                    </p:cTn>
                  </p:par>
                </p:childTnLst>
              </p:cTn>
              <p:nextCondLst>
                <p:cond evt="onClick" delay="0">
                  <p:tgtEl>
                    <p:spTgt spid="163"/>
                  </p:tgtEl>
                </p:cond>
              </p:nextCondLst>
            </p:seq>
            <p:seq concurrent="1" nextAc="seek">
              <p:cTn id="87" restart="whenNotActive" fill="hold" evtFilter="cancelBubble" nodeType="interactiveSeq">
                <p:stCondLst>
                  <p:cond evt="onClick" delay="0">
                    <p:tgtEl>
                      <p:spTgt spid="167"/>
                    </p:tgtEl>
                  </p:cond>
                </p:stCondLst>
                <p:endSync evt="end" delay="0">
                  <p:rtn val="all"/>
                </p:endSync>
                <p:childTnLst>
                  <p:par>
                    <p:cTn id="88" fill="hold">
                      <p:stCondLst>
                        <p:cond delay="0"/>
                      </p:stCondLst>
                      <p:childTnLst>
                        <p:par>
                          <p:cTn id="89" fill="hold">
                            <p:stCondLst>
                              <p:cond delay="0"/>
                            </p:stCondLst>
                            <p:childTnLst>
                              <p:par>
                                <p:cTn id="90" presetID="1" presetClass="exit" presetSubtype="0" fill="hold" nodeType="clickEffect">
                                  <p:stCondLst>
                                    <p:cond delay="0"/>
                                  </p:stCondLst>
                                  <p:childTnLst>
                                    <p:set>
                                      <p:cBhvr>
                                        <p:cTn id="91" dur="1" fill="hold">
                                          <p:stCondLst>
                                            <p:cond delay="0"/>
                                          </p:stCondLst>
                                        </p:cTn>
                                        <p:tgtEl>
                                          <p:spTgt spid="167"/>
                                        </p:tgtEl>
                                        <p:attrNameLst>
                                          <p:attrName>style.visibility</p:attrName>
                                        </p:attrNameLst>
                                      </p:cBhvr>
                                      <p:to>
                                        <p:strVal val="hidden"/>
                                      </p:to>
                                    </p:set>
                                  </p:childTnLst>
                                </p:cTn>
                              </p:par>
                            </p:childTnLst>
                          </p:cTn>
                        </p:par>
                      </p:childTnLst>
                    </p:cTn>
                  </p:par>
                </p:childTnLst>
              </p:cTn>
              <p:nextCondLst>
                <p:cond evt="onClick" delay="0">
                  <p:tgtEl>
                    <p:spTgt spid="167"/>
                  </p:tgtEl>
                </p:cond>
              </p:nextCondLst>
            </p:seq>
            <p:seq concurrent="1" nextAc="seek">
              <p:cTn id="92" restart="whenNotActive" fill="hold" evtFilter="cancelBubble" nodeType="interactiveSeq">
                <p:stCondLst>
                  <p:cond evt="onClick" delay="0">
                    <p:tgtEl>
                      <p:spTgt spid="170"/>
                    </p:tgtEl>
                  </p:cond>
                </p:stCondLst>
                <p:endSync evt="end" delay="0">
                  <p:rtn val="all"/>
                </p:endSync>
                <p:childTnLst>
                  <p:par>
                    <p:cTn id="93" fill="hold">
                      <p:stCondLst>
                        <p:cond delay="0"/>
                      </p:stCondLst>
                      <p:childTnLst>
                        <p:par>
                          <p:cTn id="94" fill="hold">
                            <p:stCondLst>
                              <p:cond delay="0"/>
                            </p:stCondLst>
                            <p:childTnLst>
                              <p:par>
                                <p:cTn id="95" presetID="1" presetClass="entr" presetSubtype="0" fill="hold" nodeType="clickEffect">
                                  <p:stCondLst>
                                    <p:cond delay="0"/>
                                  </p:stCondLst>
                                  <p:childTnLst>
                                    <p:set>
                                      <p:cBhvr>
                                        <p:cTn id="96" dur="1" fill="hold">
                                          <p:stCondLst>
                                            <p:cond delay="0"/>
                                          </p:stCondLst>
                                        </p:cTn>
                                        <p:tgtEl>
                                          <p:spTgt spid="175"/>
                                        </p:tgtEl>
                                        <p:attrNameLst>
                                          <p:attrName>style.visibility</p:attrName>
                                        </p:attrNameLst>
                                      </p:cBhvr>
                                      <p:to>
                                        <p:strVal val="visible"/>
                                      </p:to>
                                    </p:set>
                                  </p:childTnLst>
                                </p:cTn>
                              </p:par>
                            </p:childTnLst>
                          </p:cTn>
                        </p:par>
                      </p:childTnLst>
                    </p:cTn>
                  </p:par>
                </p:childTnLst>
              </p:cTn>
              <p:nextCondLst>
                <p:cond evt="onClick" delay="0">
                  <p:tgtEl>
                    <p:spTgt spid="170"/>
                  </p:tgtEl>
                </p:cond>
              </p:nextCondLst>
            </p:seq>
            <p:seq concurrent="1" nextAc="seek">
              <p:cTn id="97" restart="whenNotActive" fill="hold" evtFilter="cancelBubble" nodeType="interactiveSeq">
                <p:stCondLst>
                  <p:cond evt="onClick" delay="0">
                    <p:tgtEl>
                      <p:spTgt spid="175"/>
                    </p:tgtEl>
                  </p:cond>
                </p:stCondLst>
                <p:endSync evt="end" delay="0">
                  <p:rtn val="all"/>
                </p:endSync>
                <p:childTnLst>
                  <p:par>
                    <p:cTn id="98" fill="hold">
                      <p:stCondLst>
                        <p:cond delay="0"/>
                      </p:stCondLst>
                      <p:childTnLst>
                        <p:par>
                          <p:cTn id="99" fill="hold">
                            <p:stCondLst>
                              <p:cond delay="0"/>
                            </p:stCondLst>
                            <p:childTnLst>
                              <p:par>
                                <p:cTn id="100" presetID="1" presetClass="exit" presetSubtype="0" fill="hold" nodeType="clickEffect">
                                  <p:stCondLst>
                                    <p:cond delay="0"/>
                                  </p:stCondLst>
                                  <p:childTnLst>
                                    <p:set>
                                      <p:cBhvr>
                                        <p:cTn id="101" dur="1" fill="hold">
                                          <p:stCondLst>
                                            <p:cond delay="0"/>
                                          </p:stCondLst>
                                        </p:cTn>
                                        <p:tgtEl>
                                          <p:spTgt spid="175"/>
                                        </p:tgtEl>
                                        <p:attrNameLst>
                                          <p:attrName>style.visibility</p:attrName>
                                        </p:attrNameLst>
                                      </p:cBhvr>
                                      <p:to>
                                        <p:strVal val="hidden"/>
                                      </p:to>
                                    </p:set>
                                  </p:childTnLst>
                                </p:cTn>
                              </p:par>
                            </p:childTnLst>
                          </p:cTn>
                        </p:par>
                      </p:childTnLst>
                    </p:cTn>
                  </p:par>
                </p:childTnLst>
              </p:cTn>
              <p:nextCondLst>
                <p:cond evt="onClick" delay="0">
                  <p:tgtEl>
                    <p:spTgt spid="175"/>
                  </p:tgtEl>
                </p:cond>
              </p:nextCondLst>
            </p:seq>
            <p:seq concurrent="1" nextAc="seek">
              <p:cTn id="102" restart="whenNotActive" fill="hold" evtFilter="cancelBubble" nodeType="interactiveSeq">
                <p:stCondLst>
                  <p:cond evt="onClick" delay="0">
                    <p:tgtEl>
                      <p:spTgt spid="71"/>
                    </p:tgtEl>
                  </p:cond>
                </p:stCondLst>
                <p:endSync evt="end" delay="0">
                  <p:rtn val="all"/>
                </p:endSync>
                <p:childTnLst>
                  <p:par>
                    <p:cTn id="103" fill="hold">
                      <p:stCondLst>
                        <p:cond delay="0"/>
                      </p:stCondLst>
                      <p:childTnLst>
                        <p:par>
                          <p:cTn id="104" fill="hold">
                            <p:stCondLst>
                              <p:cond delay="0"/>
                            </p:stCondLst>
                            <p:childTnLst>
                              <p:par>
                                <p:cTn id="105" presetID="1" presetClass="entr" presetSubtype="0" fill="hold" nodeType="clickEffect">
                                  <p:stCondLst>
                                    <p:cond delay="0"/>
                                  </p:stCondLst>
                                  <p:childTnLst>
                                    <p:set>
                                      <p:cBhvr>
                                        <p:cTn id="106" dur="1" fill="hold">
                                          <p:stCondLst>
                                            <p:cond delay="0"/>
                                          </p:stCondLst>
                                        </p:cTn>
                                        <p:tgtEl>
                                          <p:spTgt spid="99"/>
                                        </p:tgtEl>
                                        <p:attrNameLst>
                                          <p:attrName>style.visibility</p:attrName>
                                        </p:attrNameLst>
                                      </p:cBhvr>
                                      <p:to>
                                        <p:strVal val="visible"/>
                                      </p:to>
                                    </p:set>
                                  </p:childTnLst>
                                </p:cTn>
                              </p:par>
                            </p:childTnLst>
                          </p:cTn>
                        </p:par>
                      </p:childTnLst>
                    </p:cTn>
                  </p:par>
                </p:childTnLst>
              </p:cTn>
              <p:nextCondLst>
                <p:cond evt="onClick" delay="0">
                  <p:tgtEl>
                    <p:spTgt spid="71"/>
                  </p:tgtEl>
                </p:cond>
              </p:nextCondLst>
            </p:seq>
            <p:seq concurrent="1" nextAc="seek">
              <p:cTn id="107" restart="whenNotActive" fill="hold" evtFilter="cancelBubble" nodeType="interactiveSeq">
                <p:stCondLst>
                  <p:cond evt="onClick" delay="0">
                    <p:tgtEl>
                      <p:spTgt spid="99"/>
                    </p:tgtEl>
                  </p:cond>
                </p:stCondLst>
                <p:endSync evt="end" delay="0">
                  <p:rtn val="all"/>
                </p:endSync>
                <p:childTnLst>
                  <p:par>
                    <p:cTn id="108" fill="hold">
                      <p:stCondLst>
                        <p:cond delay="0"/>
                      </p:stCondLst>
                      <p:childTnLst>
                        <p:par>
                          <p:cTn id="109" fill="hold">
                            <p:stCondLst>
                              <p:cond delay="0"/>
                            </p:stCondLst>
                            <p:childTnLst>
                              <p:par>
                                <p:cTn id="110" presetID="1" presetClass="exit" presetSubtype="0" fill="hold" nodeType="clickEffect">
                                  <p:stCondLst>
                                    <p:cond delay="0"/>
                                  </p:stCondLst>
                                  <p:childTnLst>
                                    <p:set>
                                      <p:cBhvr>
                                        <p:cTn id="111" dur="1" fill="hold">
                                          <p:stCondLst>
                                            <p:cond delay="0"/>
                                          </p:stCondLst>
                                        </p:cTn>
                                        <p:tgtEl>
                                          <p:spTgt spid="99"/>
                                        </p:tgtEl>
                                        <p:attrNameLst>
                                          <p:attrName>style.visibility</p:attrName>
                                        </p:attrNameLst>
                                      </p:cBhvr>
                                      <p:to>
                                        <p:strVal val="hidden"/>
                                      </p:to>
                                    </p:set>
                                  </p:childTnLst>
                                </p:cTn>
                              </p:par>
                            </p:childTnLst>
                          </p:cTn>
                        </p:par>
                      </p:childTnLst>
                    </p:cTn>
                  </p:par>
                </p:childTnLst>
              </p:cTn>
              <p:nextCondLst>
                <p:cond evt="onClick" delay="0">
                  <p:tgtEl>
                    <p:spTgt spid="99"/>
                  </p:tgtEl>
                </p:cond>
              </p:nextCondLst>
            </p:seq>
            <p:seq concurrent="1" nextAc="seek">
              <p:cTn id="112" restart="whenNotActive" fill="hold" evtFilter="cancelBubble" nodeType="interactiveSeq">
                <p:stCondLst>
                  <p:cond evt="onClick" delay="0">
                    <p:tgtEl>
                      <p:spTgt spid="75"/>
                    </p:tgtEl>
                  </p:cond>
                </p:stCondLst>
                <p:endSync evt="end" delay="0">
                  <p:rtn val="all"/>
                </p:endSync>
                <p:childTnLst>
                  <p:par>
                    <p:cTn id="113" fill="hold">
                      <p:stCondLst>
                        <p:cond delay="0"/>
                      </p:stCondLst>
                      <p:childTnLst>
                        <p:par>
                          <p:cTn id="114" fill="hold">
                            <p:stCondLst>
                              <p:cond delay="0"/>
                            </p:stCondLst>
                            <p:childTnLst>
                              <p:par>
                                <p:cTn id="115" presetID="1" presetClass="entr" presetSubtype="0" fill="hold" nodeType="clickEffect">
                                  <p:stCondLst>
                                    <p:cond delay="0"/>
                                  </p:stCondLst>
                                  <p:childTnLst>
                                    <p:set>
                                      <p:cBhvr>
                                        <p:cTn id="116" dur="1" fill="hold">
                                          <p:stCondLst>
                                            <p:cond delay="0"/>
                                          </p:stCondLst>
                                        </p:cTn>
                                        <p:tgtEl>
                                          <p:spTgt spid="102"/>
                                        </p:tgtEl>
                                        <p:attrNameLst>
                                          <p:attrName>style.visibility</p:attrName>
                                        </p:attrNameLst>
                                      </p:cBhvr>
                                      <p:to>
                                        <p:strVal val="visible"/>
                                      </p:to>
                                    </p:set>
                                  </p:childTnLst>
                                </p:cTn>
                              </p:par>
                            </p:childTnLst>
                          </p:cTn>
                        </p:par>
                      </p:childTnLst>
                    </p:cTn>
                  </p:par>
                </p:childTnLst>
              </p:cTn>
              <p:nextCondLst>
                <p:cond evt="onClick" delay="0">
                  <p:tgtEl>
                    <p:spTgt spid="75"/>
                  </p:tgtEl>
                </p:cond>
              </p:nextCondLst>
            </p:seq>
            <p:seq concurrent="1" nextAc="seek">
              <p:cTn id="117" restart="whenNotActive" fill="hold" evtFilter="cancelBubble" nodeType="interactiveSeq">
                <p:stCondLst>
                  <p:cond evt="onClick" delay="0">
                    <p:tgtEl>
                      <p:spTgt spid="102"/>
                    </p:tgtEl>
                  </p:cond>
                </p:stCondLst>
                <p:endSync evt="end" delay="0">
                  <p:rtn val="all"/>
                </p:endSync>
                <p:childTnLst>
                  <p:par>
                    <p:cTn id="118" fill="hold">
                      <p:stCondLst>
                        <p:cond delay="0"/>
                      </p:stCondLst>
                      <p:childTnLst>
                        <p:par>
                          <p:cTn id="119" fill="hold">
                            <p:stCondLst>
                              <p:cond delay="0"/>
                            </p:stCondLst>
                            <p:childTnLst>
                              <p:par>
                                <p:cTn id="120" presetID="1" presetClass="exit" presetSubtype="0" fill="hold" nodeType="clickEffect">
                                  <p:stCondLst>
                                    <p:cond delay="0"/>
                                  </p:stCondLst>
                                  <p:childTnLst>
                                    <p:set>
                                      <p:cBhvr>
                                        <p:cTn id="121" dur="1" fill="hold">
                                          <p:stCondLst>
                                            <p:cond delay="0"/>
                                          </p:stCondLst>
                                        </p:cTn>
                                        <p:tgtEl>
                                          <p:spTgt spid="102"/>
                                        </p:tgtEl>
                                        <p:attrNameLst>
                                          <p:attrName>style.visibility</p:attrName>
                                        </p:attrNameLst>
                                      </p:cBhvr>
                                      <p:to>
                                        <p:strVal val="hidden"/>
                                      </p:to>
                                    </p:set>
                                  </p:childTnLst>
                                </p:cTn>
                              </p:par>
                            </p:childTnLst>
                          </p:cTn>
                        </p:par>
                      </p:childTnLst>
                    </p:cTn>
                  </p:par>
                </p:childTnLst>
              </p:cTn>
              <p:nextCondLst>
                <p:cond evt="onClick" delay="0">
                  <p:tgtEl>
                    <p:spTgt spid="102"/>
                  </p:tgtEl>
                </p:cond>
              </p:nextCondLst>
            </p:seq>
            <p:seq concurrent="1" nextAc="seek">
              <p:cTn id="122" restart="whenNotActive" fill="hold" evtFilter="cancelBubble" nodeType="interactiveSeq">
                <p:stCondLst>
                  <p:cond evt="onClick" delay="0">
                    <p:tgtEl>
                      <p:spTgt spid="79"/>
                    </p:tgtEl>
                  </p:cond>
                </p:stCondLst>
                <p:endSync evt="end" delay="0">
                  <p:rtn val="all"/>
                </p:endSync>
                <p:childTnLst>
                  <p:par>
                    <p:cTn id="123" fill="hold">
                      <p:stCondLst>
                        <p:cond delay="0"/>
                      </p:stCondLst>
                      <p:childTnLst>
                        <p:par>
                          <p:cTn id="124" fill="hold">
                            <p:stCondLst>
                              <p:cond delay="0"/>
                            </p:stCondLst>
                            <p:childTnLst>
                              <p:par>
                                <p:cTn id="125" presetID="1" presetClass="entr" presetSubtype="0" fill="hold" nodeType="clickEffect">
                                  <p:stCondLst>
                                    <p:cond delay="0"/>
                                  </p:stCondLst>
                                  <p:childTnLst>
                                    <p:set>
                                      <p:cBhvr>
                                        <p:cTn id="126" dur="1" fill="hold">
                                          <p:stCondLst>
                                            <p:cond delay="0"/>
                                          </p:stCondLst>
                                        </p:cTn>
                                        <p:tgtEl>
                                          <p:spTgt spid="105"/>
                                        </p:tgtEl>
                                        <p:attrNameLst>
                                          <p:attrName>style.visibility</p:attrName>
                                        </p:attrNameLst>
                                      </p:cBhvr>
                                      <p:to>
                                        <p:strVal val="visible"/>
                                      </p:to>
                                    </p:set>
                                  </p:childTnLst>
                                </p:cTn>
                              </p:par>
                            </p:childTnLst>
                          </p:cTn>
                        </p:par>
                      </p:childTnLst>
                    </p:cTn>
                  </p:par>
                </p:childTnLst>
              </p:cTn>
              <p:nextCondLst>
                <p:cond evt="onClick" delay="0">
                  <p:tgtEl>
                    <p:spTgt spid="79"/>
                  </p:tgtEl>
                </p:cond>
              </p:nextCondLst>
            </p:seq>
            <p:seq concurrent="1" nextAc="seek">
              <p:cTn id="127" restart="whenNotActive" fill="hold" evtFilter="cancelBubble" nodeType="interactiveSeq">
                <p:stCondLst>
                  <p:cond evt="onClick" delay="0">
                    <p:tgtEl>
                      <p:spTgt spid="105"/>
                    </p:tgtEl>
                  </p:cond>
                </p:stCondLst>
                <p:endSync evt="end" delay="0">
                  <p:rtn val="all"/>
                </p:endSync>
                <p:childTnLst>
                  <p:par>
                    <p:cTn id="128" fill="hold">
                      <p:stCondLst>
                        <p:cond delay="0"/>
                      </p:stCondLst>
                      <p:childTnLst>
                        <p:par>
                          <p:cTn id="129" fill="hold">
                            <p:stCondLst>
                              <p:cond delay="0"/>
                            </p:stCondLst>
                            <p:childTnLst>
                              <p:par>
                                <p:cTn id="130" presetID="1" presetClass="exit" presetSubtype="0" fill="hold" nodeType="clickEffect">
                                  <p:stCondLst>
                                    <p:cond delay="0"/>
                                  </p:stCondLst>
                                  <p:childTnLst>
                                    <p:set>
                                      <p:cBhvr>
                                        <p:cTn id="131" dur="1" fill="hold">
                                          <p:stCondLst>
                                            <p:cond delay="0"/>
                                          </p:stCondLst>
                                        </p:cTn>
                                        <p:tgtEl>
                                          <p:spTgt spid="105"/>
                                        </p:tgtEl>
                                        <p:attrNameLst>
                                          <p:attrName>style.visibility</p:attrName>
                                        </p:attrNameLst>
                                      </p:cBhvr>
                                      <p:to>
                                        <p:strVal val="hidden"/>
                                      </p:to>
                                    </p:set>
                                  </p:childTnLst>
                                </p:cTn>
                              </p:par>
                            </p:childTnLst>
                          </p:cTn>
                        </p:par>
                      </p:childTnLst>
                    </p:cTn>
                  </p:par>
                </p:childTnLst>
              </p:cTn>
              <p:nextCondLst>
                <p:cond evt="onClick" delay="0">
                  <p:tgtEl>
                    <p:spTgt spid="105"/>
                  </p:tgtEl>
                </p:cond>
              </p:nextCondLst>
            </p:seq>
            <p:seq concurrent="1" nextAc="seek">
              <p:cTn id="132" restart="whenNotActive" fill="hold" evtFilter="cancelBubble" nodeType="interactiveSeq">
                <p:stCondLst>
                  <p:cond evt="onClick" delay="0">
                    <p:tgtEl>
                      <p:spTgt spid="178"/>
                    </p:tgtEl>
                  </p:cond>
                </p:stCondLst>
                <p:endSync evt="end" delay="0">
                  <p:rtn val="all"/>
                </p:endSync>
                <p:childTnLst>
                  <p:par>
                    <p:cTn id="133" fill="hold">
                      <p:stCondLst>
                        <p:cond delay="0"/>
                      </p:stCondLst>
                      <p:childTnLst>
                        <p:par>
                          <p:cTn id="134" fill="hold">
                            <p:stCondLst>
                              <p:cond delay="0"/>
                            </p:stCondLst>
                            <p:childTnLst>
                              <p:par>
                                <p:cTn id="135" presetID="1" presetClass="entr" presetSubtype="0" fill="hold" nodeType="clickEffect">
                                  <p:stCondLst>
                                    <p:cond delay="0"/>
                                  </p:stCondLst>
                                  <p:childTnLst>
                                    <p:set>
                                      <p:cBhvr>
                                        <p:cTn id="136" dur="1" fill="hold">
                                          <p:stCondLst>
                                            <p:cond delay="0"/>
                                          </p:stCondLst>
                                        </p:cTn>
                                        <p:tgtEl>
                                          <p:spTgt spid="182"/>
                                        </p:tgtEl>
                                        <p:attrNameLst>
                                          <p:attrName>style.visibility</p:attrName>
                                        </p:attrNameLst>
                                      </p:cBhvr>
                                      <p:to>
                                        <p:strVal val="visible"/>
                                      </p:to>
                                    </p:set>
                                  </p:childTnLst>
                                </p:cTn>
                              </p:par>
                            </p:childTnLst>
                          </p:cTn>
                        </p:par>
                      </p:childTnLst>
                    </p:cTn>
                  </p:par>
                </p:childTnLst>
              </p:cTn>
              <p:nextCondLst>
                <p:cond evt="onClick" delay="0">
                  <p:tgtEl>
                    <p:spTgt spid="178"/>
                  </p:tgtEl>
                </p:cond>
              </p:nextCondLst>
            </p:seq>
            <p:seq concurrent="1" nextAc="seek">
              <p:cTn id="137" restart="whenNotActive" fill="hold" evtFilter="cancelBubble" nodeType="interactiveSeq">
                <p:stCondLst>
                  <p:cond evt="onClick" delay="0">
                    <p:tgtEl>
                      <p:spTgt spid="182"/>
                    </p:tgtEl>
                  </p:cond>
                </p:stCondLst>
                <p:endSync evt="end" delay="0">
                  <p:rtn val="all"/>
                </p:endSync>
                <p:childTnLst>
                  <p:par>
                    <p:cTn id="138" fill="hold">
                      <p:stCondLst>
                        <p:cond delay="0"/>
                      </p:stCondLst>
                      <p:childTnLst>
                        <p:par>
                          <p:cTn id="139" fill="hold">
                            <p:stCondLst>
                              <p:cond delay="0"/>
                            </p:stCondLst>
                            <p:childTnLst>
                              <p:par>
                                <p:cTn id="140" presetID="1" presetClass="exit" presetSubtype="0" fill="hold" nodeType="clickEffect">
                                  <p:stCondLst>
                                    <p:cond delay="0"/>
                                  </p:stCondLst>
                                  <p:childTnLst>
                                    <p:set>
                                      <p:cBhvr>
                                        <p:cTn id="141" dur="1" fill="hold">
                                          <p:stCondLst>
                                            <p:cond delay="0"/>
                                          </p:stCondLst>
                                        </p:cTn>
                                        <p:tgtEl>
                                          <p:spTgt spid="182"/>
                                        </p:tgtEl>
                                        <p:attrNameLst>
                                          <p:attrName>style.visibility</p:attrName>
                                        </p:attrNameLst>
                                      </p:cBhvr>
                                      <p:to>
                                        <p:strVal val="hidden"/>
                                      </p:to>
                                    </p:set>
                                  </p:childTnLst>
                                </p:cTn>
                              </p:par>
                            </p:childTnLst>
                          </p:cTn>
                        </p:par>
                      </p:childTnLst>
                    </p:cTn>
                  </p:par>
                </p:childTnLst>
              </p:cTn>
              <p:nextCondLst>
                <p:cond evt="onClick" delay="0">
                  <p:tgtEl>
                    <p:spTgt spid="182"/>
                  </p:tgtEl>
                </p:cond>
              </p:nextCondLst>
            </p:seq>
            <p:seq concurrent="1" nextAc="seek">
              <p:cTn id="142" restart="whenNotActive" fill="hold" evtFilter="cancelBubble" nodeType="interactiveSeq">
                <p:stCondLst>
                  <p:cond evt="onClick" delay="0">
                    <p:tgtEl>
                      <p:spTgt spid="135"/>
                    </p:tgtEl>
                  </p:cond>
                </p:stCondLst>
                <p:endSync evt="end" delay="0">
                  <p:rtn val="all"/>
                </p:endSync>
                <p:childTnLst>
                  <p:par>
                    <p:cTn id="143" fill="hold">
                      <p:stCondLst>
                        <p:cond delay="0"/>
                      </p:stCondLst>
                      <p:childTnLst>
                        <p:par>
                          <p:cTn id="144" fill="hold">
                            <p:stCondLst>
                              <p:cond delay="0"/>
                            </p:stCondLst>
                            <p:childTnLst>
                              <p:par>
                                <p:cTn id="145" presetID="1" presetClass="entr" presetSubtype="0" fill="hold" nodeType="clickEffect">
                                  <p:stCondLst>
                                    <p:cond delay="0"/>
                                  </p:stCondLst>
                                  <p:childTnLst>
                                    <p:set>
                                      <p:cBhvr>
                                        <p:cTn id="146" dur="1" fill="hold">
                                          <p:stCondLst>
                                            <p:cond delay="0"/>
                                          </p:stCondLst>
                                        </p:cTn>
                                        <p:tgtEl>
                                          <p:spTgt spid="139"/>
                                        </p:tgtEl>
                                        <p:attrNameLst>
                                          <p:attrName>style.visibility</p:attrName>
                                        </p:attrNameLst>
                                      </p:cBhvr>
                                      <p:to>
                                        <p:strVal val="visible"/>
                                      </p:to>
                                    </p:set>
                                  </p:childTnLst>
                                </p:cTn>
                              </p:par>
                            </p:childTnLst>
                          </p:cTn>
                        </p:par>
                      </p:childTnLst>
                    </p:cTn>
                  </p:par>
                </p:childTnLst>
              </p:cTn>
              <p:nextCondLst>
                <p:cond evt="onClick" delay="0">
                  <p:tgtEl>
                    <p:spTgt spid="135"/>
                  </p:tgtEl>
                </p:cond>
              </p:nextCondLst>
            </p:seq>
            <p:seq concurrent="1" nextAc="seek">
              <p:cTn id="147" restart="whenNotActive" fill="hold" evtFilter="cancelBubble" nodeType="interactiveSeq">
                <p:stCondLst>
                  <p:cond evt="onClick" delay="0">
                    <p:tgtEl>
                      <p:spTgt spid="139"/>
                    </p:tgtEl>
                  </p:cond>
                </p:stCondLst>
                <p:endSync evt="end" delay="0">
                  <p:rtn val="all"/>
                </p:endSync>
                <p:childTnLst>
                  <p:par>
                    <p:cTn id="148" fill="hold">
                      <p:stCondLst>
                        <p:cond delay="0"/>
                      </p:stCondLst>
                      <p:childTnLst>
                        <p:par>
                          <p:cTn id="149" fill="hold">
                            <p:stCondLst>
                              <p:cond delay="0"/>
                            </p:stCondLst>
                            <p:childTnLst>
                              <p:par>
                                <p:cTn id="150" presetID="1" presetClass="exit" presetSubtype="0" fill="hold" nodeType="clickEffect">
                                  <p:stCondLst>
                                    <p:cond delay="0"/>
                                  </p:stCondLst>
                                  <p:childTnLst>
                                    <p:set>
                                      <p:cBhvr>
                                        <p:cTn id="151" dur="1" fill="hold">
                                          <p:stCondLst>
                                            <p:cond delay="0"/>
                                          </p:stCondLst>
                                        </p:cTn>
                                        <p:tgtEl>
                                          <p:spTgt spid="139"/>
                                        </p:tgtEl>
                                        <p:attrNameLst>
                                          <p:attrName>style.visibility</p:attrName>
                                        </p:attrNameLst>
                                      </p:cBhvr>
                                      <p:to>
                                        <p:strVal val="hidden"/>
                                      </p:to>
                                    </p:set>
                                  </p:childTnLst>
                                </p:cTn>
                              </p:par>
                            </p:childTnLst>
                          </p:cTn>
                        </p:par>
                      </p:childTnLst>
                    </p:cTn>
                  </p:par>
                </p:childTnLst>
              </p:cTn>
              <p:nextCondLst>
                <p:cond evt="onClick" delay="0">
                  <p:tgtEl>
                    <p:spTgt spid="139"/>
                  </p:tgtEl>
                </p:cond>
              </p:nextCondLst>
            </p:seq>
            <p:seq concurrent="1" nextAc="seek">
              <p:cTn id="152" restart="whenNotActive" fill="hold" evtFilter="cancelBubble" nodeType="interactiveSeq">
                <p:stCondLst>
                  <p:cond evt="onClick" delay="0">
                    <p:tgtEl>
                      <p:spTgt spid="145"/>
                    </p:tgtEl>
                  </p:cond>
                </p:stCondLst>
                <p:endSync evt="end" delay="0">
                  <p:rtn val="all"/>
                </p:endSync>
                <p:childTnLst>
                  <p:par>
                    <p:cTn id="153" fill="hold">
                      <p:stCondLst>
                        <p:cond delay="0"/>
                      </p:stCondLst>
                      <p:childTnLst>
                        <p:par>
                          <p:cTn id="154" fill="hold">
                            <p:stCondLst>
                              <p:cond delay="0"/>
                            </p:stCondLst>
                            <p:childTnLst>
                              <p:par>
                                <p:cTn id="155" presetID="1" presetClass="entr" presetSubtype="0" fill="hold" nodeType="clickEffect">
                                  <p:stCondLst>
                                    <p:cond delay="0"/>
                                  </p:stCondLst>
                                  <p:childTnLst>
                                    <p:set>
                                      <p:cBhvr>
                                        <p:cTn id="156" dur="1" fill="hold">
                                          <p:stCondLst>
                                            <p:cond delay="0"/>
                                          </p:stCondLst>
                                        </p:cTn>
                                        <p:tgtEl>
                                          <p:spTgt spid="142"/>
                                        </p:tgtEl>
                                        <p:attrNameLst>
                                          <p:attrName>style.visibility</p:attrName>
                                        </p:attrNameLst>
                                      </p:cBhvr>
                                      <p:to>
                                        <p:strVal val="visible"/>
                                      </p:to>
                                    </p:set>
                                  </p:childTnLst>
                                </p:cTn>
                              </p:par>
                            </p:childTnLst>
                          </p:cTn>
                        </p:par>
                      </p:childTnLst>
                    </p:cTn>
                  </p:par>
                </p:childTnLst>
              </p:cTn>
              <p:nextCondLst>
                <p:cond evt="onClick" delay="0">
                  <p:tgtEl>
                    <p:spTgt spid="145"/>
                  </p:tgtEl>
                </p:cond>
              </p:nextCondLst>
            </p:seq>
            <p:seq concurrent="1" nextAc="seek">
              <p:cTn id="157" restart="whenNotActive" fill="hold" evtFilter="cancelBubble" nodeType="interactiveSeq">
                <p:stCondLst>
                  <p:cond evt="onClick" delay="0">
                    <p:tgtEl>
                      <p:spTgt spid="142"/>
                    </p:tgtEl>
                  </p:cond>
                </p:stCondLst>
                <p:endSync evt="end" delay="0">
                  <p:rtn val="all"/>
                </p:endSync>
                <p:childTnLst>
                  <p:par>
                    <p:cTn id="158" fill="hold">
                      <p:stCondLst>
                        <p:cond delay="0"/>
                      </p:stCondLst>
                      <p:childTnLst>
                        <p:par>
                          <p:cTn id="159" fill="hold">
                            <p:stCondLst>
                              <p:cond delay="0"/>
                            </p:stCondLst>
                            <p:childTnLst>
                              <p:par>
                                <p:cTn id="160" presetID="1" presetClass="exit" presetSubtype="0" fill="hold" nodeType="clickEffect">
                                  <p:stCondLst>
                                    <p:cond delay="0"/>
                                  </p:stCondLst>
                                  <p:childTnLst>
                                    <p:set>
                                      <p:cBhvr>
                                        <p:cTn id="161" dur="1" fill="hold">
                                          <p:stCondLst>
                                            <p:cond delay="0"/>
                                          </p:stCondLst>
                                        </p:cTn>
                                        <p:tgtEl>
                                          <p:spTgt spid="142"/>
                                        </p:tgtEl>
                                        <p:attrNameLst>
                                          <p:attrName>style.visibility</p:attrName>
                                        </p:attrNameLst>
                                      </p:cBhvr>
                                      <p:to>
                                        <p:strVal val="hidden"/>
                                      </p:to>
                                    </p:set>
                                  </p:childTnLst>
                                </p:cTn>
                              </p:par>
                            </p:childTnLst>
                          </p:cTn>
                        </p:par>
                      </p:childTnLst>
                    </p:cTn>
                  </p:par>
                </p:childTnLst>
              </p:cTn>
              <p:nextCondLst>
                <p:cond evt="onClick" delay="0">
                  <p:tgtEl>
                    <p:spTgt spid="142"/>
                  </p:tgtEl>
                </p:cond>
              </p:nextCondLst>
            </p:seq>
            <p:seq concurrent="1" nextAc="seek">
              <p:cTn id="162" restart="whenNotActive" fill="hold" evtFilter="cancelBubble" nodeType="interactiveSeq">
                <p:stCondLst>
                  <p:cond evt="onClick" delay="0">
                    <p:tgtEl>
                      <p:spTgt spid="186"/>
                    </p:tgtEl>
                  </p:cond>
                </p:stCondLst>
                <p:endSync evt="end" delay="0">
                  <p:rtn val="all"/>
                </p:endSync>
                <p:childTnLst>
                  <p:par>
                    <p:cTn id="163" fill="hold">
                      <p:stCondLst>
                        <p:cond delay="0"/>
                      </p:stCondLst>
                      <p:childTnLst>
                        <p:par>
                          <p:cTn id="164" fill="hold">
                            <p:stCondLst>
                              <p:cond delay="0"/>
                            </p:stCondLst>
                            <p:childTnLst>
                              <p:par>
                                <p:cTn id="165" presetID="1" presetClass="entr" presetSubtype="0" fill="hold" nodeType="clickEffect">
                                  <p:stCondLst>
                                    <p:cond delay="0"/>
                                  </p:stCondLst>
                                  <p:childTnLst>
                                    <p:set>
                                      <p:cBhvr>
                                        <p:cTn id="166" dur="1" fill="hold">
                                          <p:stCondLst>
                                            <p:cond delay="0"/>
                                          </p:stCondLst>
                                        </p:cTn>
                                        <p:tgtEl>
                                          <p:spTgt spid="190"/>
                                        </p:tgtEl>
                                        <p:attrNameLst>
                                          <p:attrName>style.visibility</p:attrName>
                                        </p:attrNameLst>
                                      </p:cBhvr>
                                      <p:to>
                                        <p:strVal val="visible"/>
                                      </p:to>
                                    </p:set>
                                  </p:childTnLst>
                                </p:cTn>
                              </p:par>
                            </p:childTnLst>
                          </p:cTn>
                        </p:par>
                      </p:childTnLst>
                    </p:cTn>
                  </p:par>
                </p:childTnLst>
              </p:cTn>
              <p:nextCondLst>
                <p:cond evt="onClick" delay="0">
                  <p:tgtEl>
                    <p:spTgt spid="186"/>
                  </p:tgtEl>
                </p:cond>
              </p:nextCondLst>
            </p:seq>
            <p:seq concurrent="1" nextAc="seek">
              <p:cTn id="167" restart="whenNotActive" fill="hold" evtFilter="cancelBubble" nodeType="interactiveSeq">
                <p:stCondLst>
                  <p:cond evt="onClick" delay="0">
                    <p:tgtEl>
                      <p:spTgt spid="190"/>
                    </p:tgtEl>
                  </p:cond>
                </p:stCondLst>
                <p:endSync evt="end" delay="0">
                  <p:rtn val="all"/>
                </p:endSync>
                <p:childTnLst>
                  <p:par>
                    <p:cTn id="168" fill="hold">
                      <p:stCondLst>
                        <p:cond delay="0"/>
                      </p:stCondLst>
                      <p:childTnLst>
                        <p:par>
                          <p:cTn id="169" fill="hold">
                            <p:stCondLst>
                              <p:cond delay="0"/>
                            </p:stCondLst>
                            <p:childTnLst>
                              <p:par>
                                <p:cTn id="170" presetID="1" presetClass="exit" presetSubtype="0" fill="hold" nodeType="clickEffect">
                                  <p:stCondLst>
                                    <p:cond delay="0"/>
                                  </p:stCondLst>
                                  <p:childTnLst>
                                    <p:set>
                                      <p:cBhvr>
                                        <p:cTn id="171" dur="1" fill="hold">
                                          <p:stCondLst>
                                            <p:cond delay="0"/>
                                          </p:stCondLst>
                                        </p:cTn>
                                        <p:tgtEl>
                                          <p:spTgt spid="190"/>
                                        </p:tgtEl>
                                        <p:attrNameLst>
                                          <p:attrName>style.visibility</p:attrName>
                                        </p:attrNameLst>
                                      </p:cBhvr>
                                      <p:to>
                                        <p:strVal val="hidden"/>
                                      </p:to>
                                    </p:set>
                                  </p:childTnLst>
                                </p:cTn>
                              </p:par>
                            </p:childTnLst>
                          </p:cTn>
                        </p:par>
                      </p:childTnLst>
                    </p:cTn>
                  </p:par>
                </p:childTnLst>
              </p:cTn>
              <p:nextCondLst>
                <p:cond evt="onClick" delay="0">
                  <p:tgtEl>
                    <p:spTgt spid="190"/>
                  </p:tgtEl>
                </p:cond>
              </p:nextCondLst>
            </p:seq>
            <p:seq concurrent="1" nextAc="seek">
              <p:cTn id="172" restart="whenNotActive" fill="hold" evtFilter="cancelBubble" nodeType="interactiveSeq">
                <p:stCondLst>
                  <p:cond evt="onClick" delay="0">
                    <p:tgtEl>
                      <p:spTgt spid="55"/>
                    </p:tgtEl>
                  </p:cond>
                </p:stCondLst>
                <p:endSync evt="end" delay="0">
                  <p:rtn val="all"/>
                </p:endSync>
                <p:childTnLst>
                  <p:par>
                    <p:cTn id="173" fill="hold">
                      <p:stCondLst>
                        <p:cond delay="0"/>
                      </p:stCondLst>
                      <p:childTnLst>
                        <p:par>
                          <p:cTn id="174" fill="hold">
                            <p:stCondLst>
                              <p:cond delay="0"/>
                            </p:stCondLst>
                            <p:childTnLst>
                              <p:par>
                                <p:cTn id="175" presetID="1" presetClass="entr" presetSubtype="0" fill="hold" nodeType="clickEffect">
                                  <p:stCondLst>
                                    <p:cond delay="0"/>
                                  </p:stCondLst>
                                  <p:childTnLst>
                                    <p:set>
                                      <p:cBhvr>
                                        <p:cTn id="176" dur="1" fill="hold">
                                          <p:stCondLst>
                                            <p:cond delay="0"/>
                                          </p:stCondLst>
                                        </p:cTn>
                                        <p:tgtEl>
                                          <p:spTgt spid="90"/>
                                        </p:tgtEl>
                                        <p:attrNameLst>
                                          <p:attrName>style.visibility</p:attrName>
                                        </p:attrNameLst>
                                      </p:cBhvr>
                                      <p:to>
                                        <p:strVal val="visible"/>
                                      </p:to>
                                    </p:set>
                                  </p:childTnLst>
                                </p:cTn>
                              </p:par>
                            </p:childTnLst>
                          </p:cTn>
                        </p:par>
                      </p:childTnLst>
                    </p:cTn>
                  </p:par>
                </p:childTnLst>
              </p:cTn>
              <p:nextCondLst>
                <p:cond evt="onClick" delay="0">
                  <p:tgtEl>
                    <p:spTgt spid="55"/>
                  </p:tgtEl>
                </p:cond>
              </p:nextCondLst>
            </p:seq>
            <p:seq concurrent="1" nextAc="seek">
              <p:cTn id="177" restart="whenNotActive" fill="hold" evtFilter="cancelBubble" nodeType="interactiveSeq">
                <p:stCondLst>
                  <p:cond evt="onClick" delay="0">
                    <p:tgtEl>
                      <p:spTgt spid="90"/>
                    </p:tgtEl>
                  </p:cond>
                </p:stCondLst>
                <p:endSync evt="end" delay="0">
                  <p:rtn val="all"/>
                </p:endSync>
                <p:childTnLst>
                  <p:par>
                    <p:cTn id="178" fill="hold">
                      <p:stCondLst>
                        <p:cond delay="0"/>
                      </p:stCondLst>
                      <p:childTnLst>
                        <p:par>
                          <p:cTn id="179" fill="hold">
                            <p:stCondLst>
                              <p:cond delay="0"/>
                            </p:stCondLst>
                            <p:childTnLst>
                              <p:par>
                                <p:cTn id="180" presetID="1" presetClass="exit" presetSubtype="0" fill="hold" nodeType="clickEffect">
                                  <p:stCondLst>
                                    <p:cond delay="0"/>
                                  </p:stCondLst>
                                  <p:childTnLst>
                                    <p:set>
                                      <p:cBhvr>
                                        <p:cTn id="181" dur="1" fill="hold">
                                          <p:stCondLst>
                                            <p:cond delay="0"/>
                                          </p:stCondLst>
                                        </p:cTn>
                                        <p:tgtEl>
                                          <p:spTgt spid="90"/>
                                        </p:tgtEl>
                                        <p:attrNameLst>
                                          <p:attrName>style.visibility</p:attrName>
                                        </p:attrNameLst>
                                      </p:cBhvr>
                                      <p:to>
                                        <p:strVal val="hidden"/>
                                      </p:to>
                                    </p:set>
                                  </p:childTnLst>
                                </p:cTn>
                              </p:par>
                            </p:childTnLst>
                          </p:cTn>
                        </p:par>
                      </p:childTnLst>
                    </p:cTn>
                  </p:par>
                </p:childTnLst>
              </p:cTn>
              <p:nextCondLst>
                <p:cond evt="onClick" delay="0">
                  <p:tgtEl>
                    <p:spTgt spid="90"/>
                  </p:tgtEl>
                </p:cond>
              </p:nextCondLst>
            </p:seq>
            <p:seq concurrent="1" nextAc="seek">
              <p:cTn id="182" restart="whenNotActive" fill="hold" evtFilter="cancelBubble" nodeType="interactiveSeq">
                <p:stCondLst>
                  <p:cond evt="onClick" delay="0">
                    <p:tgtEl>
                      <p:spTgt spid="83"/>
                    </p:tgtEl>
                  </p:cond>
                </p:stCondLst>
                <p:endSync evt="end" delay="0">
                  <p:rtn val="all"/>
                </p:endSync>
                <p:childTnLst>
                  <p:par>
                    <p:cTn id="183" fill="hold">
                      <p:stCondLst>
                        <p:cond delay="0"/>
                      </p:stCondLst>
                      <p:childTnLst>
                        <p:par>
                          <p:cTn id="184" fill="hold">
                            <p:stCondLst>
                              <p:cond delay="0"/>
                            </p:stCondLst>
                            <p:childTnLst>
                              <p:par>
                                <p:cTn id="185" presetID="1" presetClass="entr" presetSubtype="0" fill="hold" nodeType="clickEffect">
                                  <p:stCondLst>
                                    <p:cond delay="0"/>
                                  </p:stCondLst>
                                  <p:childTnLst>
                                    <p:set>
                                      <p:cBhvr>
                                        <p:cTn id="186" dur="1" fill="hold">
                                          <p:stCondLst>
                                            <p:cond delay="0"/>
                                          </p:stCondLst>
                                        </p:cTn>
                                        <p:tgtEl>
                                          <p:spTgt spid="108"/>
                                        </p:tgtEl>
                                        <p:attrNameLst>
                                          <p:attrName>style.visibility</p:attrName>
                                        </p:attrNameLst>
                                      </p:cBhvr>
                                      <p:to>
                                        <p:strVal val="visible"/>
                                      </p:to>
                                    </p:set>
                                  </p:childTnLst>
                                </p:cTn>
                              </p:par>
                            </p:childTnLst>
                          </p:cTn>
                        </p:par>
                      </p:childTnLst>
                    </p:cTn>
                  </p:par>
                </p:childTnLst>
              </p:cTn>
              <p:nextCondLst>
                <p:cond evt="onClick" delay="0">
                  <p:tgtEl>
                    <p:spTgt spid="83"/>
                  </p:tgtEl>
                </p:cond>
              </p:nextCondLst>
            </p:seq>
            <p:seq concurrent="1" nextAc="seek">
              <p:cTn id="187" restart="whenNotActive" fill="hold" evtFilter="cancelBubble" nodeType="interactiveSeq">
                <p:stCondLst>
                  <p:cond evt="onClick" delay="0">
                    <p:tgtEl>
                      <p:spTgt spid="108"/>
                    </p:tgtEl>
                  </p:cond>
                </p:stCondLst>
                <p:endSync evt="end" delay="0">
                  <p:rtn val="all"/>
                </p:endSync>
                <p:childTnLst>
                  <p:par>
                    <p:cTn id="188" fill="hold">
                      <p:stCondLst>
                        <p:cond delay="0"/>
                      </p:stCondLst>
                      <p:childTnLst>
                        <p:par>
                          <p:cTn id="189" fill="hold">
                            <p:stCondLst>
                              <p:cond delay="0"/>
                            </p:stCondLst>
                            <p:childTnLst>
                              <p:par>
                                <p:cTn id="190" presetID="1" presetClass="exit" presetSubtype="0" fill="hold" nodeType="clickEffect">
                                  <p:stCondLst>
                                    <p:cond delay="0"/>
                                  </p:stCondLst>
                                  <p:childTnLst>
                                    <p:set>
                                      <p:cBhvr>
                                        <p:cTn id="191" dur="1" fill="hold">
                                          <p:stCondLst>
                                            <p:cond delay="0"/>
                                          </p:stCondLst>
                                        </p:cTn>
                                        <p:tgtEl>
                                          <p:spTgt spid="108"/>
                                        </p:tgtEl>
                                        <p:attrNameLst>
                                          <p:attrName>style.visibility</p:attrName>
                                        </p:attrNameLst>
                                      </p:cBhvr>
                                      <p:to>
                                        <p:strVal val="hidden"/>
                                      </p:to>
                                    </p:set>
                                  </p:childTnLst>
                                </p:cTn>
                              </p:par>
                            </p:childTnLst>
                          </p:cTn>
                        </p:par>
                      </p:childTnLst>
                    </p:cTn>
                  </p:par>
                </p:childTnLst>
              </p:cTn>
              <p:nextCondLst>
                <p:cond evt="onClick" delay="0">
                  <p:tgtEl>
                    <p:spTgt spid="108"/>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Footer Placeholder 2">
            <a:extLst>
              <a:ext uri="{FF2B5EF4-FFF2-40B4-BE49-F238E27FC236}">
                <a16:creationId xmlns:a16="http://schemas.microsoft.com/office/drawing/2014/main" id="{F14E786C-E4AB-2E4E-990F-75A5562B29A3}"/>
              </a:ext>
            </a:extLst>
          </p:cNvPr>
          <p:cNvSpPr txBox="1">
            <a:spLocks/>
          </p:cNvSpPr>
          <p:nvPr/>
        </p:nvSpPr>
        <p:spPr>
          <a:xfrm>
            <a:off x="131426" y="6399550"/>
            <a:ext cx="4409661" cy="365125"/>
          </a:xfrm>
          <a:prstGeom prst="rect">
            <a:avLst/>
          </a:prstGeom>
        </p:spPr>
        <p:txBody>
          <a:bodyPr/>
          <a:lstStyle>
            <a:defPPr>
              <a:defRPr lang="en-US"/>
            </a:defPPr>
            <a:lvl1pPr marL="0" algn="l" defTabSz="914400" rtl="0" eaLnBrk="1" latinLnBrk="0" hangingPunct="1">
              <a:defRPr sz="1800" kern="1200">
                <a:solidFill>
                  <a:schemeClr val="accent4"/>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dirty="0" err="1">
                <a:solidFill>
                  <a:schemeClr val="tx2"/>
                </a:solidFill>
              </a:rPr>
              <a:t>agrodiv.org</a:t>
            </a:r>
            <a:r>
              <a:rPr lang="en-US" sz="1100" b="1" dirty="0">
                <a:solidFill>
                  <a:schemeClr val="tx2"/>
                </a:solidFill>
              </a:rPr>
              <a:t>  </a:t>
            </a:r>
            <a:r>
              <a:rPr lang="en-US" sz="1100" dirty="0">
                <a:solidFill>
                  <a:schemeClr val="tx2"/>
                </a:solidFill>
              </a:rPr>
              <a:t>|  AGRO is a division of the American Chemical Society</a:t>
            </a:r>
          </a:p>
        </p:txBody>
      </p:sp>
      <p:sp>
        <p:nvSpPr>
          <p:cNvPr id="15" name="overview button">
            <a:hlinkClick r:id="rId3" action="ppaction://hlinksldjump"/>
            <a:extLst>
              <a:ext uri="{FF2B5EF4-FFF2-40B4-BE49-F238E27FC236}">
                <a16:creationId xmlns:a16="http://schemas.microsoft.com/office/drawing/2014/main" id="{128DFDA2-9AC5-D14E-B61D-41F66B254136}"/>
              </a:ext>
            </a:extLst>
          </p:cNvPr>
          <p:cNvSpPr/>
          <p:nvPr/>
        </p:nvSpPr>
        <p:spPr>
          <a:xfrm>
            <a:off x="9140545" y="6384880"/>
            <a:ext cx="1066800" cy="276225"/>
          </a:xfrm>
          <a:prstGeom prst="roundRect">
            <a:avLst/>
          </a:prstGeom>
          <a:solidFill>
            <a:schemeClr val="bg1">
              <a:lumMod val="65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OVERVIEW</a:t>
            </a:r>
          </a:p>
        </p:txBody>
      </p:sp>
      <p:sp>
        <p:nvSpPr>
          <p:cNvPr id="13" name="back text">
            <a:extLst>
              <a:ext uri="{FF2B5EF4-FFF2-40B4-BE49-F238E27FC236}">
                <a16:creationId xmlns:a16="http://schemas.microsoft.com/office/drawing/2014/main" id="{08415AFA-2831-3349-AE9E-17531B284D20}"/>
              </a:ext>
            </a:extLst>
          </p:cNvPr>
          <p:cNvSpPr txBox="1"/>
          <p:nvPr/>
        </p:nvSpPr>
        <p:spPr>
          <a:xfrm>
            <a:off x="5482220" y="6373907"/>
            <a:ext cx="600635" cy="307777"/>
          </a:xfrm>
          <a:prstGeom prst="rect">
            <a:avLst/>
          </a:prstGeom>
          <a:noFill/>
        </p:spPr>
        <p:txBody>
          <a:bodyPr wrap="square" rtlCol="0">
            <a:spAutoFit/>
          </a:bodyPr>
          <a:lstStyle/>
          <a:p>
            <a:pPr algn="ctr"/>
            <a:r>
              <a:rPr lang="en-US" sz="1400" b="1" dirty="0">
                <a:solidFill>
                  <a:schemeClr val="tx1">
                    <a:lumMod val="50000"/>
                    <a:lumOff val="50000"/>
                  </a:schemeClr>
                </a:solidFill>
              </a:rPr>
              <a:t>BACK</a:t>
            </a:r>
          </a:p>
        </p:txBody>
      </p:sp>
      <p:sp>
        <p:nvSpPr>
          <p:cNvPr id="21" name="Action Button: Back or Previous 20">
            <a:hlinkClick r:id="" action="ppaction://hlinkshowjump?jump=previousslide" highlightClick="1"/>
            <a:extLst>
              <a:ext uri="{FF2B5EF4-FFF2-40B4-BE49-F238E27FC236}">
                <a16:creationId xmlns:a16="http://schemas.microsoft.com/office/drawing/2014/main" id="{C13068D7-B52D-B642-B74B-DA84E68D93E8}"/>
              </a:ext>
            </a:extLst>
          </p:cNvPr>
          <p:cNvSpPr/>
          <p:nvPr/>
        </p:nvSpPr>
        <p:spPr>
          <a:xfrm>
            <a:off x="5177418" y="6364941"/>
            <a:ext cx="313765" cy="313765"/>
          </a:xfrm>
          <a:prstGeom prst="actionButtonBackPrevious">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background">
            <a:extLst>
              <a:ext uri="{FF2B5EF4-FFF2-40B4-BE49-F238E27FC236}">
                <a16:creationId xmlns:a16="http://schemas.microsoft.com/office/drawing/2014/main" id="{902701EB-259E-DA46-8327-52E0724AB0F7}"/>
              </a:ext>
            </a:extLst>
          </p:cNvPr>
          <p:cNvSpPr/>
          <p:nvPr/>
        </p:nvSpPr>
        <p:spPr>
          <a:xfrm>
            <a:off x="0" y="1000518"/>
            <a:ext cx="12192000" cy="4409682"/>
          </a:xfrm>
          <a:prstGeom prst="rect">
            <a:avLst/>
          </a:prstGeom>
          <a:solidFill>
            <a:schemeClr val="accent1">
              <a:lumMod val="20000"/>
              <a:lumOff val="8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vertical lines">
            <a:extLst>
              <a:ext uri="{FF2B5EF4-FFF2-40B4-BE49-F238E27FC236}">
                <a16:creationId xmlns:a16="http://schemas.microsoft.com/office/drawing/2014/main" id="{4A2F9796-4256-BA40-8C1F-BEA06EF4CED8}"/>
              </a:ext>
            </a:extLst>
          </p:cNvPr>
          <p:cNvGrpSpPr/>
          <p:nvPr/>
        </p:nvGrpSpPr>
        <p:grpSpPr>
          <a:xfrm>
            <a:off x="1186777" y="852055"/>
            <a:ext cx="9160260" cy="4672445"/>
            <a:chOff x="1389977" y="852055"/>
            <a:chExt cx="9160260" cy="4672445"/>
          </a:xfrm>
        </p:grpSpPr>
        <p:cxnSp>
          <p:nvCxnSpPr>
            <p:cNvPr id="32" name="Straight Connector 31">
              <a:extLst>
                <a:ext uri="{FF2B5EF4-FFF2-40B4-BE49-F238E27FC236}">
                  <a16:creationId xmlns:a16="http://schemas.microsoft.com/office/drawing/2014/main" id="{77D1CFB5-23E4-EC48-A8FE-54DD46D2A168}"/>
                </a:ext>
              </a:extLst>
            </p:cNvPr>
            <p:cNvCxnSpPr/>
            <p:nvPr/>
          </p:nvCxnSpPr>
          <p:spPr>
            <a:xfrm>
              <a:off x="1389977" y="872101"/>
              <a:ext cx="0" cy="4652399"/>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A9DBB8F9-FE3B-A04D-9EAE-E4344AECA7BD}"/>
                </a:ext>
              </a:extLst>
            </p:cNvPr>
            <p:cNvCxnSpPr/>
            <p:nvPr/>
          </p:nvCxnSpPr>
          <p:spPr>
            <a:xfrm>
              <a:off x="3222029" y="872101"/>
              <a:ext cx="0" cy="4652399"/>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C1340D65-830C-2248-88F5-BE038E5075B5}"/>
                </a:ext>
              </a:extLst>
            </p:cNvPr>
            <p:cNvCxnSpPr/>
            <p:nvPr/>
          </p:nvCxnSpPr>
          <p:spPr>
            <a:xfrm>
              <a:off x="5054081" y="872101"/>
              <a:ext cx="0" cy="4652399"/>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63BA75DE-5294-6D46-895E-184AC4EE87F6}"/>
                </a:ext>
              </a:extLst>
            </p:cNvPr>
            <p:cNvCxnSpPr>
              <a:cxnSpLocks/>
            </p:cNvCxnSpPr>
            <p:nvPr/>
          </p:nvCxnSpPr>
          <p:spPr>
            <a:xfrm>
              <a:off x="6886133" y="872101"/>
              <a:ext cx="0" cy="4652399"/>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5F0BB644-032B-9141-BF77-D83F0E4937AC}"/>
                </a:ext>
              </a:extLst>
            </p:cNvPr>
            <p:cNvCxnSpPr>
              <a:cxnSpLocks/>
            </p:cNvCxnSpPr>
            <p:nvPr/>
          </p:nvCxnSpPr>
          <p:spPr>
            <a:xfrm>
              <a:off x="8718185" y="852055"/>
              <a:ext cx="0" cy="4672445"/>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5FBDF92B-A78A-FD41-95A1-1E65125F918E}"/>
                </a:ext>
              </a:extLst>
            </p:cNvPr>
            <p:cNvCxnSpPr>
              <a:cxnSpLocks/>
            </p:cNvCxnSpPr>
            <p:nvPr/>
          </p:nvCxnSpPr>
          <p:spPr>
            <a:xfrm>
              <a:off x="10550237" y="852055"/>
              <a:ext cx="0" cy="4672445"/>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0" name="dates">
            <a:extLst>
              <a:ext uri="{FF2B5EF4-FFF2-40B4-BE49-F238E27FC236}">
                <a16:creationId xmlns:a16="http://schemas.microsoft.com/office/drawing/2014/main" id="{A31F02A9-C8DB-544C-913F-9891548FEB62}"/>
              </a:ext>
            </a:extLst>
          </p:cNvPr>
          <p:cNvGrpSpPr/>
          <p:nvPr/>
        </p:nvGrpSpPr>
        <p:grpSpPr>
          <a:xfrm>
            <a:off x="846197" y="539234"/>
            <a:ext cx="9831203" cy="369332"/>
            <a:chOff x="1049397" y="539234"/>
            <a:chExt cx="9831203" cy="369332"/>
          </a:xfrm>
        </p:grpSpPr>
        <p:sp>
          <p:nvSpPr>
            <p:cNvPr id="41" name="1985">
              <a:extLst>
                <a:ext uri="{FF2B5EF4-FFF2-40B4-BE49-F238E27FC236}">
                  <a16:creationId xmlns:a16="http://schemas.microsoft.com/office/drawing/2014/main" id="{01592235-71EE-D541-9691-CE8EADC5BF87}"/>
                </a:ext>
              </a:extLst>
            </p:cNvPr>
            <p:cNvSpPr txBox="1"/>
            <p:nvPr/>
          </p:nvSpPr>
          <p:spPr>
            <a:xfrm>
              <a:off x="1049397" y="539234"/>
              <a:ext cx="652743" cy="369332"/>
            </a:xfrm>
            <a:prstGeom prst="rect">
              <a:avLst/>
            </a:prstGeom>
            <a:noFill/>
          </p:spPr>
          <p:txBody>
            <a:bodyPr wrap="none" rtlCol="0">
              <a:spAutoFit/>
            </a:bodyPr>
            <a:lstStyle/>
            <a:p>
              <a:r>
                <a:rPr lang="en-US" dirty="0"/>
                <a:t>2015</a:t>
              </a:r>
            </a:p>
          </p:txBody>
        </p:sp>
        <p:sp>
          <p:nvSpPr>
            <p:cNvPr id="42" name="1986">
              <a:extLst>
                <a:ext uri="{FF2B5EF4-FFF2-40B4-BE49-F238E27FC236}">
                  <a16:creationId xmlns:a16="http://schemas.microsoft.com/office/drawing/2014/main" id="{615D93FE-5593-F74F-BA18-995EA25BE4B7}"/>
                </a:ext>
              </a:extLst>
            </p:cNvPr>
            <p:cNvSpPr txBox="1"/>
            <p:nvPr/>
          </p:nvSpPr>
          <p:spPr>
            <a:xfrm>
              <a:off x="2884125" y="539234"/>
              <a:ext cx="652743" cy="369332"/>
            </a:xfrm>
            <a:prstGeom prst="rect">
              <a:avLst/>
            </a:prstGeom>
            <a:noFill/>
          </p:spPr>
          <p:txBody>
            <a:bodyPr wrap="none" rtlCol="0">
              <a:spAutoFit/>
            </a:bodyPr>
            <a:lstStyle/>
            <a:p>
              <a:r>
                <a:rPr lang="en-US" dirty="0"/>
                <a:t>2016</a:t>
              </a:r>
            </a:p>
          </p:txBody>
        </p:sp>
        <p:sp>
          <p:nvSpPr>
            <p:cNvPr id="43" name="1987">
              <a:extLst>
                <a:ext uri="{FF2B5EF4-FFF2-40B4-BE49-F238E27FC236}">
                  <a16:creationId xmlns:a16="http://schemas.microsoft.com/office/drawing/2014/main" id="{1C136E6D-81CC-5145-9995-1F9DD6F21D8C}"/>
                </a:ext>
              </a:extLst>
            </p:cNvPr>
            <p:cNvSpPr txBox="1"/>
            <p:nvPr/>
          </p:nvSpPr>
          <p:spPr>
            <a:xfrm>
              <a:off x="4733074" y="539234"/>
              <a:ext cx="652743" cy="369332"/>
            </a:xfrm>
            <a:prstGeom prst="rect">
              <a:avLst/>
            </a:prstGeom>
            <a:noFill/>
          </p:spPr>
          <p:txBody>
            <a:bodyPr wrap="none" rtlCol="0">
              <a:spAutoFit/>
            </a:bodyPr>
            <a:lstStyle/>
            <a:p>
              <a:r>
                <a:rPr lang="en-US" dirty="0"/>
                <a:t>2017</a:t>
              </a:r>
            </a:p>
          </p:txBody>
        </p:sp>
        <p:sp>
          <p:nvSpPr>
            <p:cNvPr id="44" name="1988">
              <a:extLst>
                <a:ext uri="{FF2B5EF4-FFF2-40B4-BE49-F238E27FC236}">
                  <a16:creationId xmlns:a16="http://schemas.microsoft.com/office/drawing/2014/main" id="{24650943-84F1-1B42-B4E4-C1BBA6D4CC28}"/>
                </a:ext>
              </a:extLst>
            </p:cNvPr>
            <p:cNvSpPr txBox="1"/>
            <p:nvPr/>
          </p:nvSpPr>
          <p:spPr>
            <a:xfrm>
              <a:off x="6566347" y="539234"/>
              <a:ext cx="652743" cy="369332"/>
            </a:xfrm>
            <a:prstGeom prst="rect">
              <a:avLst/>
            </a:prstGeom>
            <a:noFill/>
          </p:spPr>
          <p:txBody>
            <a:bodyPr wrap="none" rtlCol="0">
              <a:spAutoFit/>
            </a:bodyPr>
            <a:lstStyle/>
            <a:p>
              <a:r>
                <a:rPr lang="en-US" dirty="0"/>
                <a:t>2018</a:t>
              </a:r>
            </a:p>
          </p:txBody>
        </p:sp>
        <p:sp>
          <p:nvSpPr>
            <p:cNvPr id="45" name="1989">
              <a:extLst>
                <a:ext uri="{FF2B5EF4-FFF2-40B4-BE49-F238E27FC236}">
                  <a16:creationId xmlns:a16="http://schemas.microsoft.com/office/drawing/2014/main" id="{CF1C7843-5A8A-424A-8C88-E436CDF67B4A}"/>
                </a:ext>
              </a:extLst>
            </p:cNvPr>
            <p:cNvSpPr txBox="1"/>
            <p:nvPr/>
          </p:nvSpPr>
          <p:spPr>
            <a:xfrm>
              <a:off x="8389704" y="539234"/>
              <a:ext cx="652743" cy="369332"/>
            </a:xfrm>
            <a:prstGeom prst="rect">
              <a:avLst/>
            </a:prstGeom>
            <a:noFill/>
          </p:spPr>
          <p:txBody>
            <a:bodyPr wrap="none" rtlCol="0">
              <a:spAutoFit/>
            </a:bodyPr>
            <a:lstStyle/>
            <a:p>
              <a:r>
                <a:rPr lang="en-US" dirty="0"/>
                <a:t>2019</a:t>
              </a:r>
            </a:p>
          </p:txBody>
        </p:sp>
        <p:sp>
          <p:nvSpPr>
            <p:cNvPr id="46" name="1990">
              <a:extLst>
                <a:ext uri="{FF2B5EF4-FFF2-40B4-BE49-F238E27FC236}">
                  <a16:creationId xmlns:a16="http://schemas.microsoft.com/office/drawing/2014/main" id="{C556A74C-EE90-7948-8A5E-64E7EA41AB29}"/>
                </a:ext>
              </a:extLst>
            </p:cNvPr>
            <p:cNvSpPr txBox="1"/>
            <p:nvPr/>
          </p:nvSpPr>
          <p:spPr>
            <a:xfrm>
              <a:off x="10227857" y="539234"/>
              <a:ext cx="652743" cy="369332"/>
            </a:xfrm>
            <a:prstGeom prst="rect">
              <a:avLst/>
            </a:prstGeom>
            <a:noFill/>
          </p:spPr>
          <p:txBody>
            <a:bodyPr wrap="none" rtlCol="0">
              <a:spAutoFit/>
            </a:bodyPr>
            <a:lstStyle/>
            <a:p>
              <a:r>
                <a:rPr lang="en-US" dirty="0"/>
                <a:t>2020</a:t>
              </a:r>
            </a:p>
          </p:txBody>
        </p:sp>
      </p:grpSp>
      <p:grpSp>
        <p:nvGrpSpPr>
          <p:cNvPr id="180" name="2020 teal">
            <a:extLst>
              <a:ext uri="{FF2B5EF4-FFF2-40B4-BE49-F238E27FC236}">
                <a16:creationId xmlns:a16="http://schemas.microsoft.com/office/drawing/2014/main" id="{3E8E6B4D-312B-BD4A-A0FB-4170ACC15F36}"/>
              </a:ext>
            </a:extLst>
          </p:cNvPr>
          <p:cNvGrpSpPr/>
          <p:nvPr/>
        </p:nvGrpSpPr>
        <p:grpSpPr>
          <a:xfrm>
            <a:off x="10276242" y="4420264"/>
            <a:ext cx="1740049" cy="374461"/>
            <a:chOff x="5191225" y="2672397"/>
            <a:chExt cx="1740049" cy="374461"/>
          </a:xfrm>
        </p:grpSpPr>
        <p:sp>
          <p:nvSpPr>
            <p:cNvPr id="181" name="Oval 180">
              <a:extLst>
                <a:ext uri="{FF2B5EF4-FFF2-40B4-BE49-F238E27FC236}">
                  <a16:creationId xmlns:a16="http://schemas.microsoft.com/office/drawing/2014/main" id="{09E6FD7A-DD66-F745-9778-8E368D40BEDF}"/>
                </a:ext>
              </a:extLst>
            </p:cNvPr>
            <p:cNvSpPr/>
            <p:nvPr/>
          </p:nvSpPr>
          <p:spPr>
            <a:xfrm>
              <a:off x="5191225" y="2695875"/>
              <a:ext cx="163630" cy="16363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2" name="TextBox 181">
              <a:extLst>
                <a:ext uri="{FF2B5EF4-FFF2-40B4-BE49-F238E27FC236}">
                  <a16:creationId xmlns:a16="http://schemas.microsoft.com/office/drawing/2014/main" id="{69C0B517-7F4D-1747-A053-6825160EB3F2}"/>
                </a:ext>
              </a:extLst>
            </p:cNvPr>
            <p:cNvSpPr txBox="1"/>
            <p:nvPr/>
          </p:nvSpPr>
          <p:spPr>
            <a:xfrm>
              <a:off x="5285505" y="2672397"/>
              <a:ext cx="1645769" cy="374461"/>
            </a:xfrm>
            <a:prstGeom prst="rect">
              <a:avLst/>
            </a:prstGeom>
            <a:noFill/>
          </p:spPr>
          <p:txBody>
            <a:bodyPr wrap="square" lIns="182880" rtlCol="0">
              <a:spAutoFit/>
            </a:bodyPr>
            <a:lstStyle/>
            <a:p>
              <a:pPr>
                <a:lnSpc>
                  <a:spcPts val="1050"/>
                </a:lnSpc>
              </a:pPr>
              <a:r>
                <a:rPr lang="en-US" sz="1000" dirty="0"/>
                <a:t>Citrus greening - detection</a:t>
              </a:r>
              <a:endParaRPr lang="en-US" sz="1000" i="1" dirty="0"/>
            </a:p>
          </p:txBody>
        </p:sp>
        <p:cxnSp>
          <p:nvCxnSpPr>
            <p:cNvPr id="184" name="Straight Connector 183">
              <a:extLst>
                <a:ext uri="{FF2B5EF4-FFF2-40B4-BE49-F238E27FC236}">
                  <a16:creationId xmlns:a16="http://schemas.microsoft.com/office/drawing/2014/main" id="{831150DA-BE3A-F24F-BEE2-BA499153AB2D}"/>
                </a:ext>
              </a:extLst>
            </p:cNvPr>
            <p:cNvCxnSpPr>
              <a:cxnSpLocks/>
            </p:cNvCxnSpPr>
            <p:nvPr/>
          </p:nvCxnSpPr>
          <p:spPr>
            <a:xfrm>
              <a:off x="5316285" y="2778125"/>
              <a:ext cx="92075" cy="0"/>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grpSp>
      <p:grpSp>
        <p:nvGrpSpPr>
          <p:cNvPr id="67" name="2020 gold 2">
            <a:extLst>
              <a:ext uri="{FF2B5EF4-FFF2-40B4-BE49-F238E27FC236}">
                <a16:creationId xmlns:a16="http://schemas.microsoft.com/office/drawing/2014/main" id="{C80207F0-4118-214C-A48F-687F845B34A2}"/>
              </a:ext>
            </a:extLst>
          </p:cNvPr>
          <p:cNvGrpSpPr/>
          <p:nvPr/>
        </p:nvGrpSpPr>
        <p:grpSpPr>
          <a:xfrm>
            <a:off x="10261796" y="3873507"/>
            <a:ext cx="1817250" cy="400110"/>
            <a:chOff x="3801979" y="2662872"/>
            <a:chExt cx="1817250" cy="400110"/>
          </a:xfrm>
        </p:grpSpPr>
        <p:sp>
          <p:nvSpPr>
            <p:cNvPr id="68" name="Oval 67">
              <a:extLst>
                <a:ext uri="{FF2B5EF4-FFF2-40B4-BE49-F238E27FC236}">
                  <a16:creationId xmlns:a16="http://schemas.microsoft.com/office/drawing/2014/main" id="{AE474D6C-01B1-B74E-9304-CEB14E1DB2A2}"/>
                </a:ext>
              </a:extLst>
            </p:cNvPr>
            <p:cNvSpPr/>
            <p:nvPr/>
          </p:nvSpPr>
          <p:spPr>
            <a:xfrm>
              <a:off x="3801979" y="2695875"/>
              <a:ext cx="163630" cy="16363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TextBox 68">
              <a:extLst>
                <a:ext uri="{FF2B5EF4-FFF2-40B4-BE49-F238E27FC236}">
                  <a16:creationId xmlns:a16="http://schemas.microsoft.com/office/drawing/2014/main" id="{ACC32DF1-05DC-124D-B049-DC5E59566DE0}"/>
                </a:ext>
              </a:extLst>
            </p:cNvPr>
            <p:cNvSpPr txBox="1"/>
            <p:nvPr/>
          </p:nvSpPr>
          <p:spPr>
            <a:xfrm>
              <a:off x="3891053" y="2662872"/>
              <a:ext cx="1728176" cy="400110"/>
            </a:xfrm>
            <a:prstGeom prst="rect">
              <a:avLst/>
            </a:prstGeom>
            <a:noFill/>
          </p:spPr>
          <p:txBody>
            <a:bodyPr wrap="square" lIns="182880" rtlCol="0">
              <a:spAutoFit/>
            </a:bodyPr>
            <a:lstStyle/>
            <a:p>
              <a:r>
                <a:rPr lang="en-US" sz="1000" dirty="0"/>
                <a:t>AGRO Division </a:t>
              </a:r>
            </a:p>
            <a:p>
              <a:r>
                <a:rPr lang="en-US" sz="1000" dirty="0"/>
                <a:t>membership is ~1250</a:t>
              </a:r>
            </a:p>
          </p:txBody>
        </p:sp>
        <p:cxnSp>
          <p:nvCxnSpPr>
            <p:cNvPr id="70" name="Straight Connector 69">
              <a:extLst>
                <a:ext uri="{FF2B5EF4-FFF2-40B4-BE49-F238E27FC236}">
                  <a16:creationId xmlns:a16="http://schemas.microsoft.com/office/drawing/2014/main" id="{4FC1E829-071A-A849-BE46-D2EE5A142F25}"/>
                </a:ext>
              </a:extLst>
            </p:cNvPr>
            <p:cNvCxnSpPr>
              <a:cxnSpLocks/>
            </p:cNvCxnSpPr>
            <p:nvPr/>
          </p:nvCxnSpPr>
          <p:spPr>
            <a:xfrm>
              <a:off x="3930650" y="2784475"/>
              <a:ext cx="92075"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75" name="2020 gold">
            <a:extLst>
              <a:ext uri="{FF2B5EF4-FFF2-40B4-BE49-F238E27FC236}">
                <a16:creationId xmlns:a16="http://schemas.microsoft.com/office/drawing/2014/main" id="{EBD38FE3-09AB-1B40-A1CB-0E7643D2119A}"/>
              </a:ext>
            </a:extLst>
          </p:cNvPr>
          <p:cNvGrpSpPr/>
          <p:nvPr/>
        </p:nvGrpSpPr>
        <p:grpSpPr>
          <a:xfrm>
            <a:off x="10261796" y="3290864"/>
            <a:ext cx="1817250" cy="553998"/>
            <a:chOff x="3801979" y="2662872"/>
            <a:chExt cx="1817250" cy="553998"/>
          </a:xfrm>
        </p:grpSpPr>
        <p:sp>
          <p:nvSpPr>
            <p:cNvPr id="76" name="Oval 75">
              <a:extLst>
                <a:ext uri="{FF2B5EF4-FFF2-40B4-BE49-F238E27FC236}">
                  <a16:creationId xmlns:a16="http://schemas.microsoft.com/office/drawing/2014/main" id="{482B53BE-E93F-194A-9888-29AEE99EC138}"/>
                </a:ext>
              </a:extLst>
            </p:cNvPr>
            <p:cNvSpPr/>
            <p:nvPr/>
          </p:nvSpPr>
          <p:spPr>
            <a:xfrm>
              <a:off x="3801979" y="2695875"/>
              <a:ext cx="163630" cy="16363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TextBox 76">
              <a:extLst>
                <a:ext uri="{FF2B5EF4-FFF2-40B4-BE49-F238E27FC236}">
                  <a16:creationId xmlns:a16="http://schemas.microsoft.com/office/drawing/2014/main" id="{20D96066-B35A-154A-932D-B0C7692E13A3}"/>
                </a:ext>
              </a:extLst>
            </p:cNvPr>
            <p:cNvSpPr txBox="1"/>
            <p:nvPr/>
          </p:nvSpPr>
          <p:spPr>
            <a:xfrm>
              <a:off x="3891053" y="2662872"/>
              <a:ext cx="1728176" cy="553998"/>
            </a:xfrm>
            <a:prstGeom prst="rect">
              <a:avLst/>
            </a:prstGeom>
            <a:noFill/>
          </p:spPr>
          <p:txBody>
            <a:bodyPr wrap="square" lIns="182880" rtlCol="0">
              <a:spAutoFit/>
            </a:bodyPr>
            <a:lstStyle/>
            <a:p>
              <a:r>
                <a:rPr lang="en-US" sz="1000" dirty="0"/>
                <a:t>AGRO celebrates 50th anniversary </a:t>
              </a:r>
              <a:br>
                <a:rPr lang="en-US" sz="1000" dirty="0"/>
              </a:br>
              <a:r>
                <a:rPr lang="en-US" sz="1000" dirty="0"/>
                <a:t>virtually</a:t>
              </a:r>
            </a:p>
          </p:txBody>
        </p:sp>
        <p:cxnSp>
          <p:nvCxnSpPr>
            <p:cNvPr id="78" name="Straight Connector 77">
              <a:extLst>
                <a:ext uri="{FF2B5EF4-FFF2-40B4-BE49-F238E27FC236}">
                  <a16:creationId xmlns:a16="http://schemas.microsoft.com/office/drawing/2014/main" id="{A42D1186-248E-DE4F-8ECA-A6914380E604}"/>
                </a:ext>
              </a:extLst>
            </p:cNvPr>
            <p:cNvCxnSpPr>
              <a:cxnSpLocks/>
            </p:cNvCxnSpPr>
            <p:nvPr/>
          </p:nvCxnSpPr>
          <p:spPr>
            <a:xfrm>
              <a:off x="3930650" y="2784475"/>
              <a:ext cx="92075"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130" name="2020 green">
            <a:extLst>
              <a:ext uri="{FF2B5EF4-FFF2-40B4-BE49-F238E27FC236}">
                <a16:creationId xmlns:a16="http://schemas.microsoft.com/office/drawing/2014/main" id="{7401E3F6-EBB1-B747-834B-38F093DFB35B}"/>
              </a:ext>
            </a:extLst>
          </p:cNvPr>
          <p:cNvGrpSpPr/>
          <p:nvPr/>
        </p:nvGrpSpPr>
        <p:grpSpPr>
          <a:xfrm>
            <a:off x="10277947" y="1146596"/>
            <a:ext cx="1817250" cy="1169551"/>
            <a:chOff x="3801979" y="2662872"/>
            <a:chExt cx="1817250" cy="1169551"/>
          </a:xfrm>
        </p:grpSpPr>
        <p:sp>
          <p:nvSpPr>
            <p:cNvPr id="131" name="Oval 130">
              <a:extLst>
                <a:ext uri="{FF2B5EF4-FFF2-40B4-BE49-F238E27FC236}">
                  <a16:creationId xmlns:a16="http://schemas.microsoft.com/office/drawing/2014/main" id="{AB5034C3-1367-A246-9407-69E6E1B8356D}"/>
                </a:ext>
              </a:extLst>
            </p:cNvPr>
            <p:cNvSpPr/>
            <p:nvPr/>
          </p:nvSpPr>
          <p:spPr>
            <a:xfrm>
              <a:off x="3801979" y="2695875"/>
              <a:ext cx="163630" cy="16363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TextBox 131">
              <a:extLst>
                <a:ext uri="{FF2B5EF4-FFF2-40B4-BE49-F238E27FC236}">
                  <a16:creationId xmlns:a16="http://schemas.microsoft.com/office/drawing/2014/main" id="{67D557E9-1800-9D41-ABC5-CE6065EFFB54}"/>
                </a:ext>
              </a:extLst>
            </p:cNvPr>
            <p:cNvSpPr txBox="1"/>
            <p:nvPr/>
          </p:nvSpPr>
          <p:spPr>
            <a:xfrm>
              <a:off x="3891053" y="2662872"/>
              <a:ext cx="1728176" cy="1169551"/>
            </a:xfrm>
            <a:prstGeom prst="rect">
              <a:avLst/>
            </a:prstGeom>
            <a:noFill/>
          </p:spPr>
          <p:txBody>
            <a:bodyPr wrap="square" lIns="182880" rtlCol="0">
              <a:spAutoFit/>
            </a:bodyPr>
            <a:lstStyle/>
            <a:p>
              <a:r>
                <a:rPr lang="en-US" sz="1000" dirty="0"/>
                <a:t>BASF’s </a:t>
              </a:r>
              <a:r>
                <a:rPr lang="en-US" sz="1000" dirty="0" err="1"/>
                <a:t>cinmethylin</a:t>
              </a:r>
              <a:r>
                <a:rPr lang="en-US" sz="1000" dirty="0"/>
                <a:t> </a:t>
              </a:r>
              <a:br>
                <a:rPr lang="en-US" sz="1000" dirty="0"/>
              </a:br>
              <a:r>
                <a:rPr lang="en-US" sz="1000" dirty="0"/>
                <a:t>receives first new </a:t>
              </a:r>
            </a:p>
            <a:p>
              <a:r>
                <a:rPr lang="en-US" sz="1000" dirty="0"/>
                <a:t>mode of action classification by </a:t>
              </a:r>
              <a:br>
                <a:rPr lang="en-US" sz="1000" dirty="0"/>
              </a:br>
              <a:r>
                <a:rPr lang="en-US" sz="1000" dirty="0"/>
                <a:t>Herbicide Resistance </a:t>
              </a:r>
              <a:br>
                <a:rPr lang="en-US" sz="1000" dirty="0"/>
              </a:br>
              <a:r>
                <a:rPr lang="en-US" sz="1000" dirty="0"/>
                <a:t>Action Committee </a:t>
              </a:r>
            </a:p>
            <a:p>
              <a:r>
                <a:rPr lang="en-US" sz="1000" dirty="0"/>
                <a:t>since 1985</a:t>
              </a:r>
            </a:p>
          </p:txBody>
        </p:sp>
        <p:cxnSp>
          <p:nvCxnSpPr>
            <p:cNvPr id="133" name="Straight Connector 132">
              <a:extLst>
                <a:ext uri="{FF2B5EF4-FFF2-40B4-BE49-F238E27FC236}">
                  <a16:creationId xmlns:a16="http://schemas.microsoft.com/office/drawing/2014/main" id="{A8D7F593-B9BA-2143-92C5-AB91B7471D5A}"/>
                </a:ext>
              </a:extLst>
            </p:cNvPr>
            <p:cNvCxnSpPr>
              <a:cxnSpLocks/>
            </p:cNvCxnSpPr>
            <p:nvPr/>
          </p:nvCxnSpPr>
          <p:spPr>
            <a:xfrm>
              <a:off x="3930650" y="2784475"/>
              <a:ext cx="92075"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191" name="2019 gold">
            <a:extLst>
              <a:ext uri="{FF2B5EF4-FFF2-40B4-BE49-F238E27FC236}">
                <a16:creationId xmlns:a16="http://schemas.microsoft.com/office/drawing/2014/main" id="{9DA025CB-4560-B941-BD5B-C25987B96F2D}"/>
              </a:ext>
            </a:extLst>
          </p:cNvPr>
          <p:cNvGrpSpPr/>
          <p:nvPr/>
        </p:nvGrpSpPr>
        <p:grpSpPr>
          <a:xfrm>
            <a:off x="8431616" y="3867090"/>
            <a:ext cx="1817250" cy="400110"/>
            <a:chOff x="3801979" y="2662872"/>
            <a:chExt cx="1817250" cy="400110"/>
          </a:xfrm>
        </p:grpSpPr>
        <p:sp>
          <p:nvSpPr>
            <p:cNvPr id="192" name="Oval 191">
              <a:extLst>
                <a:ext uri="{FF2B5EF4-FFF2-40B4-BE49-F238E27FC236}">
                  <a16:creationId xmlns:a16="http://schemas.microsoft.com/office/drawing/2014/main" id="{C066D0DB-5BC0-664F-9EAF-7F78EC39752F}"/>
                </a:ext>
              </a:extLst>
            </p:cNvPr>
            <p:cNvSpPr/>
            <p:nvPr/>
          </p:nvSpPr>
          <p:spPr>
            <a:xfrm>
              <a:off x="3801979" y="2695875"/>
              <a:ext cx="163630" cy="16363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3" name="TextBox 192">
              <a:extLst>
                <a:ext uri="{FF2B5EF4-FFF2-40B4-BE49-F238E27FC236}">
                  <a16:creationId xmlns:a16="http://schemas.microsoft.com/office/drawing/2014/main" id="{DFC1DCD9-059E-034B-A36D-989F58F61FA1}"/>
                </a:ext>
              </a:extLst>
            </p:cNvPr>
            <p:cNvSpPr txBox="1"/>
            <p:nvPr/>
          </p:nvSpPr>
          <p:spPr>
            <a:xfrm>
              <a:off x="3891053" y="2662872"/>
              <a:ext cx="1728176" cy="400110"/>
            </a:xfrm>
            <a:prstGeom prst="rect">
              <a:avLst/>
            </a:prstGeom>
            <a:noFill/>
          </p:spPr>
          <p:txBody>
            <a:bodyPr wrap="square" lIns="182880" rtlCol="0">
              <a:spAutoFit/>
            </a:bodyPr>
            <a:lstStyle/>
            <a:p>
              <a:r>
                <a:rPr lang="en-US" sz="1000" dirty="0"/>
                <a:t>AGRO has now sponsored 106 ACS Symposium books</a:t>
              </a:r>
            </a:p>
          </p:txBody>
        </p:sp>
        <p:cxnSp>
          <p:nvCxnSpPr>
            <p:cNvPr id="194" name="Straight Connector 193">
              <a:extLst>
                <a:ext uri="{FF2B5EF4-FFF2-40B4-BE49-F238E27FC236}">
                  <a16:creationId xmlns:a16="http://schemas.microsoft.com/office/drawing/2014/main" id="{758378C6-F392-E944-9C5A-2936EAD1CE94}"/>
                </a:ext>
              </a:extLst>
            </p:cNvPr>
            <p:cNvCxnSpPr>
              <a:cxnSpLocks/>
            </p:cNvCxnSpPr>
            <p:nvPr/>
          </p:nvCxnSpPr>
          <p:spPr>
            <a:xfrm>
              <a:off x="3930650" y="2784475"/>
              <a:ext cx="92075"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158" name="2019 orange ">
            <a:extLst>
              <a:ext uri="{FF2B5EF4-FFF2-40B4-BE49-F238E27FC236}">
                <a16:creationId xmlns:a16="http://schemas.microsoft.com/office/drawing/2014/main" id="{FD19733A-72DB-E444-9B47-2F04E091B979}"/>
              </a:ext>
            </a:extLst>
          </p:cNvPr>
          <p:cNvGrpSpPr/>
          <p:nvPr/>
        </p:nvGrpSpPr>
        <p:grpSpPr>
          <a:xfrm>
            <a:off x="8438322" y="2975150"/>
            <a:ext cx="1712342" cy="707886"/>
            <a:chOff x="3801979" y="2662872"/>
            <a:chExt cx="1712342" cy="707886"/>
          </a:xfrm>
        </p:grpSpPr>
        <p:sp>
          <p:nvSpPr>
            <p:cNvPr id="159" name="Oval 158">
              <a:extLst>
                <a:ext uri="{FF2B5EF4-FFF2-40B4-BE49-F238E27FC236}">
                  <a16:creationId xmlns:a16="http://schemas.microsoft.com/office/drawing/2014/main" id="{0A46447D-695D-7645-A282-AEDC3BFB6A87}"/>
                </a:ext>
              </a:extLst>
            </p:cNvPr>
            <p:cNvSpPr/>
            <p:nvPr/>
          </p:nvSpPr>
          <p:spPr>
            <a:xfrm>
              <a:off x="3801979" y="2695875"/>
              <a:ext cx="163630" cy="16363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TextBox 159">
              <a:extLst>
                <a:ext uri="{FF2B5EF4-FFF2-40B4-BE49-F238E27FC236}">
                  <a16:creationId xmlns:a16="http://schemas.microsoft.com/office/drawing/2014/main" id="{6FAA1602-421C-1641-A6D3-DC8F399C326F}"/>
                </a:ext>
              </a:extLst>
            </p:cNvPr>
            <p:cNvSpPr txBox="1"/>
            <p:nvPr/>
          </p:nvSpPr>
          <p:spPr>
            <a:xfrm>
              <a:off x="3891053" y="2662872"/>
              <a:ext cx="1623268" cy="707886"/>
            </a:xfrm>
            <a:prstGeom prst="rect">
              <a:avLst/>
            </a:prstGeom>
            <a:noFill/>
          </p:spPr>
          <p:txBody>
            <a:bodyPr wrap="square" lIns="182880" rtlCol="0">
              <a:spAutoFit/>
            </a:bodyPr>
            <a:lstStyle/>
            <a:p>
              <a:r>
                <a:rPr lang="en-US" sz="1000" dirty="0"/>
                <a:t>EPA Administrator Andrew Wheeler signs a directive for reduced animal testing</a:t>
              </a:r>
            </a:p>
          </p:txBody>
        </p:sp>
        <p:cxnSp>
          <p:nvCxnSpPr>
            <p:cNvPr id="161" name="Straight Connector 160">
              <a:extLst>
                <a:ext uri="{FF2B5EF4-FFF2-40B4-BE49-F238E27FC236}">
                  <a16:creationId xmlns:a16="http://schemas.microsoft.com/office/drawing/2014/main" id="{FE1A7DA5-4941-8D42-8676-AC35A966CB67}"/>
                </a:ext>
              </a:extLst>
            </p:cNvPr>
            <p:cNvCxnSpPr>
              <a:cxnSpLocks/>
            </p:cNvCxnSpPr>
            <p:nvPr/>
          </p:nvCxnSpPr>
          <p:spPr>
            <a:xfrm>
              <a:off x="3930650" y="2784475"/>
              <a:ext cx="92075"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71" name="2019 green">
            <a:extLst>
              <a:ext uri="{FF2B5EF4-FFF2-40B4-BE49-F238E27FC236}">
                <a16:creationId xmlns:a16="http://schemas.microsoft.com/office/drawing/2014/main" id="{45936A5A-2B09-D347-BF5E-71A0E6AE3207}"/>
              </a:ext>
            </a:extLst>
          </p:cNvPr>
          <p:cNvGrpSpPr/>
          <p:nvPr/>
        </p:nvGrpSpPr>
        <p:grpSpPr>
          <a:xfrm>
            <a:off x="8440948" y="1146596"/>
            <a:ext cx="1817250" cy="707886"/>
            <a:chOff x="3801979" y="2662872"/>
            <a:chExt cx="1817250" cy="707886"/>
          </a:xfrm>
        </p:grpSpPr>
        <p:sp>
          <p:nvSpPr>
            <p:cNvPr id="72" name="Oval 71">
              <a:extLst>
                <a:ext uri="{FF2B5EF4-FFF2-40B4-BE49-F238E27FC236}">
                  <a16:creationId xmlns:a16="http://schemas.microsoft.com/office/drawing/2014/main" id="{F8F5621C-B0C1-D144-BF3A-21F929C1A7A5}"/>
                </a:ext>
              </a:extLst>
            </p:cNvPr>
            <p:cNvSpPr/>
            <p:nvPr/>
          </p:nvSpPr>
          <p:spPr>
            <a:xfrm>
              <a:off x="3801979" y="2695875"/>
              <a:ext cx="163630" cy="16363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a:extLst>
                <a:ext uri="{FF2B5EF4-FFF2-40B4-BE49-F238E27FC236}">
                  <a16:creationId xmlns:a16="http://schemas.microsoft.com/office/drawing/2014/main" id="{3F187AFB-07E1-C141-A18D-AE4E810285EE}"/>
                </a:ext>
              </a:extLst>
            </p:cNvPr>
            <p:cNvSpPr txBox="1"/>
            <p:nvPr/>
          </p:nvSpPr>
          <p:spPr>
            <a:xfrm>
              <a:off x="3891053" y="2662872"/>
              <a:ext cx="1728176" cy="707886"/>
            </a:xfrm>
            <a:prstGeom prst="rect">
              <a:avLst/>
            </a:prstGeom>
            <a:noFill/>
          </p:spPr>
          <p:txBody>
            <a:bodyPr wrap="square" lIns="182880" rtlCol="0">
              <a:spAutoFit/>
            </a:bodyPr>
            <a:lstStyle/>
            <a:p>
              <a:r>
                <a:rPr lang="en-US" sz="1000" dirty="0"/>
                <a:t>Corteva </a:t>
              </a:r>
              <a:r>
                <a:rPr lang="en-US" sz="1000" dirty="0" err="1"/>
                <a:t>Agriscience</a:t>
              </a:r>
              <a:r>
                <a:rPr lang="en-US" sz="1000" dirty="0"/>
                <a:t> </a:t>
              </a:r>
              <a:br>
                <a:rPr lang="en-US" sz="1000" dirty="0"/>
              </a:br>
              <a:r>
                <a:rPr lang="en-US" sz="1000" dirty="0"/>
                <a:t>formed from combination of Dow AgroSciences and DuPont interests</a:t>
              </a:r>
            </a:p>
          </p:txBody>
        </p:sp>
        <p:cxnSp>
          <p:nvCxnSpPr>
            <p:cNvPr id="74" name="Straight Connector 73">
              <a:extLst>
                <a:ext uri="{FF2B5EF4-FFF2-40B4-BE49-F238E27FC236}">
                  <a16:creationId xmlns:a16="http://schemas.microsoft.com/office/drawing/2014/main" id="{FC60D402-DDA1-964A-9852-52FBD695EE29}"/>
                </a:ext>
              </a:extLst>
            </p:cNvPr>
            <p:cNvCxnSpPr>
              <a:cxnSpLocks/>
            </p:cNvCxnSpPr>
            <p:nvPr/>
          </p:nvCxnSpPr>
          <p:spPr>
            <a:xfrm>
              <a:off x="3930650" y="2784475"/>
              <a:ext cx="92075"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63" name="2018 green 4">
            <a:extLst>
              <a:ext uri="{FF2B5EF4-FFF2-40B4-BE49-F238E27FC236}">
                <a16:creationId xmlns:a16="http://schemas.microsoft.com/office/drawing/2014/main" id="{4F714F1D-FD93-7D4A-9581-E19AAF6C9D6B}"/>
              </a:ext>
            </a:extLst>
          </p:cNvPr>
          <p:cNvGrpSpPr/>
          <p:nvPr/>
        </p:nvGrpSpPr>
        <p:grpSpPr>
          <a:xfrm>
            <a:off x="6603522" y="2971800"/>
            <a:ext cx="1817250" cy="707886"/>
            <a:chOff x="3801979" y="2662872"/>
            <a:chExt cx="1817250" cy="707886"/>
          </a:xfrm>
        </p:grpSpPr>
        <p:sp>
          <p:nvSpPr>
            <p:cNvPr id="64" name="Oval 63">
              <a:extLst>
                <a:ext uri="{FF2B5EF4-FFF2-40B4-BE49-F238E27FC236}">
                  <a16:creationId xmlns:a16="http://schemas.microsoft.com/office/drawing/2014/main" id="{9182E507-B5ED-DC4A-84A3-4A4558632902}"/>
                </a:ext>
              </a:extLst>
            </p:cNvPr>
            <p:cNvSpPr/>
            <p:nvPr/>
          </p:nvSpPr>
          <p:spPr>
            <a:xfrm>
              <a:off x="3801979" y="2695875"/>
              <a:ext cx="163630" cy="16363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TextBox 64">
              <a:extLst>
                <a:ext uri="{FF2B5EF4-FFF2-40B4-BE49-F238E27FC236}">
                  <a16:creationId xmlns:a16="http://schemas.microsoft.com/office/drawing/2014/main" id="{94B3E16A-7EF6-D24D-856C-1A7E9ABD6431}"/>
                </a:ext>
              </a:extLst>
            </p:cNvPr>
            <p:cNvSpPr txBox="1"/>
            <p:nvPr/>
          </p:nvSpPr>
          <p:spPr>
            <a:xfrm>
              <a:off x="3891053" y="2662872"/>
              <a:ext cx="1728176" cy="707886"/>
            </a:xfrm>
            <a:prstGeom prst="rect">
              <a:avLst/>
            </a:prstGeom>
            <a:noFill/>
          </p:spPr>
          <p:txBody>
            <a:bodyPr wrap="square" lIns="182880" rtlCol="0">
              <a:spAutoFit/>
            </a:bodyPr>
            <a:lstStyle/>
            <a:p>
              <a:r>
                <a:rPr lang="en-US" sz="1000" dirty="0"/>
                <a:t>8,495,229 Acres US farmland estimated by USDA for Organic Production</a:t>
              </a:r>
            </a:p>
          </p:txBody>
        </p:sp>
        <p:cxnSp>
          <p:nvCxnSpPr>
            <p:cNvPr id="66" name="Straight Connector 65">
              <a:extLst>
                <a:ext uri="{FF2B5EF4-FFF2-40B4-BE49-F238E27FC236}">
                  <a16:creationId xmlns:a16="http://schemas.microsoft.com/office/drawing/2014/main" id="{889F4406-FDA6-2448-8E65-59BF4BFC30A9}"/>
                </a:ext>
              </a:extLst>
            </p:cNvPr>
            <p:cNvCxnSpPr>
              <a:cxnSpLocks/>
            </p:cNvCxnSpPr>
            <p:nvPr/>
          </p:nvCxnSpPr>
          <p:spPr>
            <a:xfrm>
              <a:off x="3930650" y="2775849"/>
              <a:ext cx="92075"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59" name="2018 green 3">
            <a:extLst>
              <a:ext uri="{FF2B5EF4-FFF2-40B4-BE49-F238E27FC236}">
                <a16:creationId xmlns:a16="http://schemas.microsoft.com/office/drawing/2014/main" id="{FE7FAF20-B9EE-A74A-B985-A5F2016BE6B6}"/>
              </a:ext>
            </a:extLst>
          </p:cNvPr>
          <p:cNvGrpSpPr/>
          <p:nvPr/>
        </p:nvGrpSpPr>
        <p:grpSpPr>
          <a:xfrm>
            <a:off x="6603522" y="2393834"/>
            <a:ext cx="1817250" cy="553998"/>
            <a:chOff x="3801979" y="2662872"/>
            <a:chExt cx="1817250" cy="553998"/>
          </a:xfrm>
        </p:grpSpPr>
        <p:sp>
          <p:nvSpPr>
            <p:cNvPr id="60" name="Oval 59">
              <a:extLst>
                <a:ext uri="{FF2B5EF4-FFF2-40B4-BE49-F238E27FC236}">
                  <a16:creationId xmlns:a16="http://schemas.microsoft.com/office/drawing/2014/main" id="{C5E25570-B7FA-B944-BE53-9AEA2EDAEA60}"/>
                </a:ext>
              </a:extLst>
            </p:cNvPr>
            <p:cNvSpPr/>
            <p:nvPr/>
          </p:nvSpPr>
          <p:spPr>
            <a:xfrm>
              <a:off x="3801979" y="2695875"/>
              <a:ext cx="163630" cy="16363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a:extLst>
                <a:ext uri="{FF2B5EF4-FFF2-40B4-BE49-F238E27FC236}">
                  <a16:creationId xmlns:a16="http://schemas.microsoft.com/office/drawing/2014/main" id="{71214D14-2EDD-5A46-A9B5-89EE82FAEB53}"/>
                </a:ext>
              </a:extLst>
            </p:cNvPr>
            <p:cNvSpPr txBox="1"/>
            <p:nvPr/>
          </p:nvSpPr>
          <p:spPr>
            <a:xfrm>
              <a:off x="3891053" y="2662872"/>
              <a:ext cx="1728176" cy="553998"/>
            </a:xfrm>
            <a:prstGeom prst="rect">
              <a:avLst/>
            </a:prstGeom>
            <a:noFill/>
          </p:spPr>
          <p:txBody>
            <a:bodyPr wrap="square" lIns="182880" rtlCol="0">
              <a:spAutoFit/>
            </a:bodyPr>
            <a:lstStyle/>
            <a:p>
              <a:r>
                <a:rPr lang="en-US" sz="1000" dirty="0"/>
                <a:t>Ongoing responses to Dirty Dozen Lists from Alliance for Food and Farming </a:t>
              </a:r>
            </a:p>
          </p:txBody>
        </p:sp>
        <p:cxnSp>
          <p:nvCxnSpPr>
            <p:cNvPr id="62" name="Straight Connector 61">
              <a:extLst>
                <a:ext uri="{FF2B5EF4-FFF2-40B4-BE49-F238E27FC236}">
                  <a16:creationId xmlns:a16="http://schemas.microsoft.com/office/drawing/2014/main" id="{F9948A9F-C28B-2A43-A534-EEBBD4602852}"/>
                </a:ext>
              </a:extLst>
            </p:cNvPr>
            <p:cNvCxnSpPr>
              <a:cxnSpLocks/>
            </p:cNvCxnSpPr>
            <p:nvPr/>
          </p:nvCxnSpPr>
          <p:spPr>
            <a:xfrm>
              <a:off x="3930650" y="2784475"/>
              <a:ext cx="92075"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55" name="2018 green 2">
            <a:extLst>
              <a:ext uri="{FF2B5EF4-FFF2-40B4-BE49-F238E27FC236}">
                <a16:creationId xmlns:a16="http://schemas.microsoft.com/office/drawing/2014/main" id="{AB293D55-54D1-5943-8F16-943DC4D4C684}"/>
              </a:ext>
            </a:extLst>
          </p:cNvPr>
          <p:cNvGrpSpPr/>
          <p:nvPr/>
        </p:nvGrpSpPr>
        <p:grpSpPr>
          <a:xfrm>
            <a:off x="6603522" y="1692217"/>
            <a:ext cx="1817250" cy="707886"/>
            <a:chOff x="3801979" y="2662872"/>
            <a:chExt cx="1817250" cy="707886"/>
          </a:xfrm>
        </p:grpSpPr>
        <p:sp>
          <p:nvSpPr>
            <p:cNvPr id="56" name="Oval 55">
              <a:extLst>
                <a:ext uri="{FF2B5EF4-FFF2-40B4-BE49-F238E27FC236}">
                  <a16:creationId xmlns:a16="http://schemas.microsoft.com/office/drawing/2014/main" id="{11B27F85-A938-4C46-83F7-7AB7827DD34D}"/>
                </a:ext>
              </a:extLst>
            </p:cNvPr>
            <p:cNvSpPr/>
            <p:nvPr/>
          </p:nvSpPr>
          <p:spPr>
            <a:xfrm>
              <a:off x="3801979" y="2695875"/>
              <a:ext cx="163630" cy="16363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Box 56">
              <a:extLst>
                <a:ext uri="{FF2B5EF4-FFF2-40B4-BE49-F238E27FC236}">
                  <a16:creationId xmlns:a16="http://schemas.microsoft.com/office/drawing/2014/main" id="{E356B2A9-170E-8A4E-ACFC-EA55B6045E09}"/>
                </a:ext>
              </a:extLst>
            </p:cNvPr>
            <p:cNvSpPr txBox="1"/>
            <p:nvPr/>
          </p:nvSpPr>
          <p:spPr>
            <a:xfrm>
              <a:off x="3891053" y="2662872"/>
              <a:ext cx="1728176" cy="707886"/>
            </a:xfrm>
            <a:prstGeom prst="rect">
              <a:avLst/>
            </a:prstGeom>
            <a:noFill/>
          </p:spPr>
          <p:txBody>
            <a:bodyPr wrap="square" lIns="182880" rtlCol="0">
              <a:spAutoFit/>
            </a:bodyPr>
            <a:lstStyle/>
            <a:p>
              <a:r>
                <a:rPr lang="en-US" sz="1000" dirty="0"/>
                <a:t>Bayer announced on </a:t>
              </a:r>
              <a:br>
                <a:rPr lang="en-US" sz="1000" dirty="0"/>
              </a:br>
              <a:r>
                <a:rPr lang="en-US" sz="1000" dirty="0"/>
                <a:t>June 7, 2018 that it completed its $63-billion acquisition of Monsanto</a:t>
              </a:r>
            </a:p>
          </p:txBody>
        </p:sp>
        <p:cxnSp>
          <p:nvCxnSpPr>
            <p:cNvPr id="58" name="Straight Connector 57">
              <a:extLst>
                <a:ext uri="{FF2B5EF4-FFF2-40B4-BE49-F238E27FC236}">
                  <a16:creationId xmlns:a16="http://schemas.microsoft.com/office/drawing/2014/main" id="{A0F15ED4-334B-B34C-8925-CD3AA957E0E5}"/>
                </a:ext>
              </a:extLst>
            </p:cNvPr>
            <p:cNvCxnSpPr>
              <a:cxnSpLocks/>
            </p:cNvCxnSpPr>
            <p:nvPr/>
          </p:nvCxnSpPr>
          <p:spPr>
            <a:xfrm>
              <a:off x="3930650" y="2784475"/>
              <a:ext cx="92075"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51" name="2018 green 1">
            <a:extLst>
              <a:ext uri="{FF2B5EF4-FFF2-40B4-BE49-F238E27FC236}">
                <a16:creationId xmlns:a16="http://schemas.microsoft.com/office/drawing/2014/main" id="{BDA00000-3C6C-034A-B28E-60CD9809E2F1}"/>
              </a:ext>
            </a:extLst>
          </p:cNvPr>
          <p:cNvGrpSpPr/>
          <p:nvPr/>
        </p:nvGrpSpPr>
        <p:grpSpPr>
          <a:xfrm>
            <a:off x="6603522" y="1146596"/>
            <a:ext cx="1817250" cy="553998"/>
            <a:chOff x="3801979" y="2662872"/>
            <a:chExt cx="1817250" cy="553998"/>
          </a:xfrm>
        </p:grpSpPr>
        <p:sp>
          <p:nvSpPr>
            <p:cNvPr id="52" name="Oval 51">
              <a:extLst>
                <a:ext uri="{FF2B5EF4-FFF2-40B4-BE49-F238E27FC236}">
                  <a16:creationId xmlns:a16="http://schemas.microsoft.com/office/drawing/2014/main" id="{72A1A332-ACC6-564B-B22B-020B0CFDFD20}"/>
                </a:ext>
              </a:extLst>
            </p:cNvPr>
            <p:cNvSpPr/>
            <p:nvPr/>
          </p:nvSpPr>
          <p:spPr>
            <a:xfrm>
              <a:off x="3801979" y="2695875"/>
              <a:ext cx="163630" cy="16363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a:extLst>
                <a:ext uri="{FF2B5EF4-FFF2-40B4-BE49-F238E27FC236}">
                  <a16:creationId xmlns:a16="http://schemas.microsoft.com/office/drawing/2014/main" id="{7373D8F6-AF76-9E4E-8775-5397B5439C7A}"/>
                </a:ext>
              </a:extLst>
            </p:cNvPr>
            <p:cNvSpPr txBox="1"/>
            <p:nvPr/>
          </p:nvSpPr>
          <p:spPr>
            <a:xfrm>
              <a:off x="3891053" y="2662872"/>
              <a:ext cx="1728176" cy="553998"/>
            </a:xfrm>
            <a:prstGeom prst="rect">
              <a:avLst/>
            </a:prstGeom>
            <a:noFill/>
          </p:spPr>
          <p:txBody>
            <a:bodyPr wrap="square" lIns="182880" rtlCol="0">
              <a:spAutoFit/>
            </a:bodyPr>
            <a:lstStyle/>
            <a:p>
              <a:r>
                <a:rPr lang="en-US" sz="1000" dirty="0"/>
                <a:t>BASF acquires acquisition </a:t>
              </a:r>
              <a:br>
                <a:rPr lang="en-US" sz="1000" dirty="0"/>
              </a:br>
              <a:r>
                <a:rPr lang="en-US" sz="1000" dirty="0"/>
                <a:t>of businesses and assets from Bayer </a:t>
              </a:r>
            </a:p>
          </p:txBody>
        </p:sp>
        <p:cxnSp>
          <p:nvCxnSpPr>
            <p:cNvPr id="54" name="Straight Connector 53">
              <a:extLst>
                <a:ext uri="{FF2B5EF4-FFF2-40B4-BE49-F238E27FC236}">
                  <a16:creationId xmlns:a16="http://schemas.microsoft.com/office/drawing/2014/main" id="{01C90C83-D7C8-0A45-BB62-090F7D0A1A42}"/>
                </a:ext>
              </a:extLst>
            </p:cNvPr>
            <p:cNvCxnSpPr>
              <a:cxnSpLocks/>
            </p:cNvCxnSpPr>
            <p:nvPr/>
          </p:nvCxnSpPr>
          <p:spPr>
            <a:xfrm>
              <a:off x="3930650" y="2784475"/>
              <a:ext cx="92075"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172" name="2017 teal">
            <a:extLst>
              <a:ext uri="{FF2B5EF4-FFF2-40B4-BE49-F238E27FC236}">
                <a16:creationId xmlns:a16="http://schemas.microsoft.com/office/drawing/2014/main" id="{05E45ED6-8601-234B-8C8D-1108A675ABDE}"/>
              </a:ext>
            </a:extLst>
          </p:cNvPr>
          <p:cNvGrpSpPr/>
          <p:nvPr/>
        </p:nvGrpSpPr>
        <p:grpSpPr>
          <a:xfrm>
            <a:off x="4779084" y="4420264"/>
            <a:ext cx="1740049" cy="374461"/>
            <a:chOff x="5191225" y="2672397"/>
            <a:chExt cx="1740049" cy="374461"/>
          </a:xfrm>
        </p:grpSpPr>
        <p:sp>
          <p:nvSpPr>
            <p:cNvPr id="174" name="Oval 173">
              <a:extLst>
                <a:ext uri="{FF2B5EF4-FFF2-40B4-BE49-F238E27FC236}">
                  <a16:creationId xmlns:a16="http://schemas.microsoft.com/office/drawing/2014/main" id="{55841DBB-DCAF-AD4F-B6DC-E2C59E35AC4C}"/>
                </a:ext>
              </a:extLst>
            </p:cNvPr>
            <p:cNvSpPr/>
            <p:nvPr/>
          </p:nvSpPr>
          <p:spPr>
            <a:xfrm>
              <a:off x="5191225" y="2695875"/>
              <a:ext cx="163630" cy="16363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5" name="TextBox 174">
              <a:extLst>
                <a:ext uri="{FF2B5EF4-FFF2-40B4-BE49-F238E27FC236}">
                  <a16:creationId xmlns:a16="http://schemas.microsoft.com/office/drawing/2014/main" id="{945D6646-ABDC-C240-AA1A-9B5DA06EC28C}"/>
                </a:ext>
              </a:extLst>
            </p:cNvPr>
            <p:cNvSpPr txBox="1"/>
            <p:nvPr/>
          </p:nvSpPr>
          <p:spPr>
            <a:xfrm>
              <a:off x="5285505" y="2672397"/>
              <a:ext cx="1645769" cy="374461"/>
            </a:xfrm>
            <a:prstGeom prst="rect">
              <a:avLst/>
            </a:prstGeom>
            <a:noFill/>
          </p:spPr>
          <p:txBody>
            <a:bodyPr wrap="square" lIns="182880" rtlCol="0">
              <a:spAutoFit/>
            </a:bodyPr>
            <a:lstStyle/>
            <a:p>
              <a:pPr>
                <a:lnSpc>
                  <a:spcPts val="1050"/>
                </a:lnSpc>
              </a:pPr>
              <a:r>
                <a:rPr lang="en-US" sz="1000" dirty="0"/>
                <a:t>Citrus greening - investments</a:t>
              </a:r>
              <a:endParaRPr lang="en-US" sz="1000" i="1" dirty="0"/>
            </a:p>
          </p:txBody>
        </p:sp>
        <p:cxnSp>
          <p:nvCxnSpPr>
            <p:cNvPr id="176" name="Straight Connector 175">
              <a:extLst>
                <a:ext uri="{FF2B5EF4-FFF2-40B4-BE49-F238E27FC236}">
                  <a16:creationId xmlns:a16="http://schemas.microsoft.com/office/drawing/2014/main" id="{45015460-4EBD-AE42-A8AB-EAA3D30386EC}"/>
                </a:ext>
              </a:extLst>
            </p:cNvPr>
            <p:cNvCxnSpPr>
              <a:cxnSpLocks/>
            </p:cNvCxnSpPr>
            <p:nvPr/>
          </p:nvCxnSpPr>
          <p:spPr>
            <a:xfrm>
              <a:off x="5316285" y="2778125"/>
              <a:ext cx="92075" cy="0"/>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grpSp>
      <p:grpSp>
        <p:nvGrpSpPr>
          <p:cNvPr id="123" name="2017 green 3">
            <a:extLst>
              <a:ext uri="{FF2B5EF4-FFF2-40B4-BE49-F238E27FC236}">
                <a16:creationId xmlns:a16="http://schemas.microsoft.com/office/drawing/2014/main" id="{C58624B5-51D8-3748-AD46-3C169D16D4FA}"/>
              </a:ext>
            </a:extLst>
          </p:cNvPr>
          <p:cNvGrpSpPr/>
          <p:nvPr/>
        </p:nvGrpSpPr>
        <p:grpSpPr>
          <a:xfrm>
            <a:off x="4773331" y="2995916"/>
            <a:ext cx="1817250" cy="553998"/>
            <a:chOff x="3801979" y="2662872"/>
            <a:chExt cx="1817250" cy="553998"/>
          </a:xfrm>
        </p:grpSpPr>
        <p:sp>
          <p:nvSpPr>
            <p:cNvPr id="124" name="Oval 123">
              <a:extLst>
                <a:ext uri="{FF2B5EF4-FFF2-40B4-BE49-F238E27FC236}">
                  <a16:creationId xmlns:a16="http://schemas.microsoft.com/office/drawing/2014/main" id="{6E30F4BC-D77F-704E-904B-DAC36B60EFFA}"/>
                </a:ext>
              </a:extLst>
            </p:cNvPr>
            <p:cNvSpPr/>
            <p:nvPr/>
          </p:nvSpPr>
          <p:spPr>
            <a:xfrm>
              <a:off x="3801979" y="2695875"/>
              <a:ext cx="163630" cy="163630"/>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TextBox 124">
              <a:extLst>
                <a:ext uri="{FF2B5EF4-FFF2-40B4-BE49-F238E27FC236}">
                  <a16:creationId xmlns:a16="http://schemas.microsoft.com/office/drawing/2014/main" id="{42E68A9F-0DF9-F44F-A8FA-164E452094C9}"/>
                </a:ext>
              </a:extLst>
            </p:cNvPr>
            <p:cNvSpPr txBox="1"/>
            <p:nvPr/>
          </p:nvSpPr>
          <p:spPr>
            <a:xfrm>
              <a:off x="3891053" y="2662872"/>
              <a:ext cx="1728176" cy="553998"/>
            </a:xfrm>
            <a:prstGeom prst="rect">
              <a:avLst/>
            </a:prstGeom>
            <a:noFill/>
            <a:ln>
              <a:noFill/>
            </a:ln>
          </p:spPr>
          <p:txBody>
            <a:bodyPr wrap="square" lIns="182880" rtlCol="0">
              <a:spAutoFit/>
            </a:bodyPr>
            <a:lstStyle/>
            <a:p>
              <a:r>
                <a:rPr lang="en-US" sz="1000" dirty="0"/>
                <a:t>ChemChina, majority </a:t>
              </a:r>
              <a:br>
                <a:rPr lang="en-US" sz="1000" dirty="0"/>
              </a:br>
              <a:r>
                <a:rPr lang="en-US" sz="1000" dirty="0"/>
                <a:t>state-owned, bought Syngenta for US $43 billion</a:t>
              </a:r>
            </a:p>
          </p:txBody>
        </p:sp>
        <p:cxnSp>
          <p:nvCxnSpPr>
            <p:cNvPr id="126" name="Straight Connector 125">
              <a:extLst>
                <a:ext uri="{FF2B5EF4-FFF2-40B4-BE49-F238E27FC236}">
                  <a16:creationId xmlns:a16="http://schemas.microsoft.com/office/drawing/2014/main" id="{85E516F9-E306-A441-9529-E80B82935680}"/>
                </a:ext>
              </a:extLst>
            </p:cNvPr>
            <p:cNvCxnSpPr>
              <a:cxnSpLocks/>
            </p:cNvCxnSpPr>
            <p:nvPr/>
          </p:nvCxnSpPr>
          <p:spPr>
            <a:xfrm>
              <a:off x="3930650" y="2784475"/>
              <a:ext cx="92075"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47" name="2017 green 2">
            <a:extLst>
              <a:ext uri="{FF2B5EF4-FFF2-40B4-BE49-F238E27FC236}">
                <a16:creationId xmlns:a16="http://schemas.microsoft.com/office/drawing/2014/main" id="{DDE3C133-0343-FF47-ADE8-74A05105543F}"/>
              </a:ext>
            </a:extLst>
          </p:cNvPr>
          <p:cNvGrpSpPr/>
          <p:nvPr/>
        </p:nvGrpSpPr>
        <p:grpSpPr>
          <a:xfrm>
            <a:off x="4773331" y="1692217"/>
            <a:ext cx="1817250" cy="707886"/>
            <a:chOff x="3801979" y="2662872"/>
            <a:chExt cx="1817250" cy="707886"/>
          </a:xfrm>
        </p:grpSpPr>
        <p:sp>
          <p:nvSpPr>
            <p:cNvPr id="48" name="Oval 47">
              <a:extLst>
                <a:ext uri="{FF2B5EF4-FFF2-40B4-BE49-F238E27FC236}">
                  <a16:creationId xmlns:a16="http://schemas.microsoft.com/office/drawing/2014/main" id="{6CBF0D42-A8DB-224A-BAD0-30D7F9D6E26F}"/>
                </a:ext>
              </a:extLst>
            </p:cNvPr>
            <p:cNvSpPr/>
            <p:nvPr/>
          </p:nvSpPr>
          <p:spPr>
            <a:xfrm>
              <a:off x="3801979" y="2695875"/>
              <a:ext cx="163630" cy="163630"/>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a:extLst>
                <a:ext uri="{FF2B5EF4-FFF2-40B4-BE49-F238E27FC236}">
                  <a16:creationId xmlns:a16="http://schemas.microsoft.com/office/drawing/2014/main" id="{EC82FF17-A3B9-C442-AA3B-5C2A44F89755}"/>
                </a:ext>
              </a:extLst>
            </p:cNvPr>
            <p:cNvSpPr txBox="1"/>
            <p:nvPr/>
          </p:nvSpPr>
          <p:spPr>
            <a:xfrm>
              <a:off x="3891053" y="2662872"/>
              <a:ext cx="1728176" cy="707886"/>
            </a:xfrm>
            <a:prstGeom prst="rect">
              <a:avLst/>
            </a:prstGeom>
            <a:noFill/>
            <a:ln>
              <a:noFill/>
            </a:ln>
          </p:spPr>
          <p:txBody>
            <a:bodyPr wrap="square" lIns="182880" rtlCol="0">
              <a:spAutoFit/>
            </a:bodyPr>
            <a:lstStyle/>
            <a:p>
              <a:r>
                <a:rPr lang="en-US" sz="1000" dirty="0"/>
                <a:t>Top five ag chem companies are: Bayer, Syngenta, </a:t>
              </a:r>
              <a:r>
                <a:rPr lang="en-US" sz="1000" dirty="0" err="1"/>
                <a:t>Corteva</a:t>
              </a:r>
              <a:r>
                <a:rPr lang="en-US" sz="1000" dirty="0"/>
                <a:t>, BASF, FMC.  </a:t>
              </a:r>
            </a:p>
          </p:txBody>
        </p:sp>
        <p:cxnSp>
          <p:nvCxnSpPr>
            <p:cNvPr id="50" name="Straight Connector 49">
              <a:extLst>
                <a:ext uri="{FF2B5EF4-FFF2-40B4-BE49-F238E27FC236}">
                  <a16:creationId xmlns:a16="http://schemas.microsoft.com/office/drawing/2014/main" id="{4080603D-422F-9B4D-B310-BB4B6477E001}"/>
                </a:ext>
              </a:extLst>
            </p:cNvPr>
            <p:cNvCxnSpPr>
              <a:cxnSpLocks/>
            </p:cNvCxnSpPr>
            <p:nvPr/>
          </p:nvCxnSpPr>
          <p:spPr>
            <a:xfrm>
              <a:off x="3930650" y="2784475"/>
              <a:ext cx="92075"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209" name="2017 green 1">
            <a:extLst>
              <a:ext uri="{FF2B5EF4-FFF2-40B4-BE49-F238E27FC236}">
                <a16:creationId xmlns:a16="http://schemas.microsoft.com/office/drawing/2014/main" id="{7D0A675C-1047-0E4F-A922-F116E3657B48}"/>
              </a:ext>
            </a:extLst>
          </p:cNvPr>
          <p:cNvGrpSpPr/>
          <p:nvPr/>
        </p:nvGrpSpPr>
        <p:grpSpPr>
          <a:xfrm>
            <a:off x="4773331" y="1146596"/>
            <a:ext cx="1817250" cy="553998"/>
            <a:chOff x="3801979" y="2662872"/>
            <a:chExt cx="1817250" cy="553998"/>
          </a:xfrm>
        </p:grpSpPr>
        <p:sp>
          <p:nvSpPr>
            <p:cNvPr id="210" name="Oval 209">
              <a:extLst>
                <a:ext uri="{FF2B5EF4-FFF2-40B4-BE49-F238E27FC236}">
                  <a16:creationId xmlns:a16="http://schemas.microsoft.com/office/drawing/2014/main" id="{8EC8BD4E-441B-D541-82D4-EC6ECA8DA970}"/>
                </a:ext>
              </a:extLst>
            </p:cNvPr>
            <p:cNvSpPr/>
            <p:nvPr/>
          </p:nvSpPr>
          <p:spPr>
            <a:xfrm>
              <a:off x="3801979" y="2695875"/>
              <a:ext cx="163630" cy="16363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1" name="TextBox 210">
              <a:extLst>
                <a:ext uri="{FF2B5EF4-FFF2-40B4-BE49-F238E27FC236}">
                  <a16:creationId xmlns:a16="http://schemas.microsoft.com/office/drawing/2014/main" id="{CD73107B-3DE6-A64D-AC1D-4B7CE562AE87}"/>
                </a:ext>
              </a:extLst>
            </p:cNvPr>
            <p:cNvSpPr txBox="1"/>
            <p:nvPr/>
          </p:nvSpPr>
          <p:spPr>
            <a:xfrm>
              <a:off x="3891053" y="2662872"/>
              <a:ext cx="1728176" cy="553998"/>
            </a:xfrm>
            <a:prstGeom prst="rect">
              <a:avLst/>
            </a:prstGeom>
            <a:noFill/>
          </p:spPr>
          <p:txBody>
            <a:bodyPr wrap="square" lIns="182880" rtlCol="0">
              <a:spAutoFit/>
            </a:bodyPr>
            <a:lstStyle/>
            <a:p>
              <a:r>
                <a:rPr lang="en-US" sz="1000" dirty="0"/>
                <a:t>FMC Corporation Completes Transformative Transactions with DuPont</a:t>
              </a:r>
            </a:p>
          </p:txBody>
        </p:sp>
        <p:cxnSp>
          <p:nvCxnSpPr>
            <p:cNvPr id="212" name="Straight Connector 211">
              <a:extLst>
                <a:ext uri="{FF2B5EF4-FFF2-40B4-BE49-F238E27FC236}">
                  <a16:creationId xmlns:a16="http://schemas.microsoft.com/office/drawing/2014/main" id="{696A6431-3687-BD44-BF0F-A1F40D6C9445}"/>
                </a:ext>
              </a:extLst>
            </p:cNvPr>
            <p:cNvCxnSpPr>
              <a:cxnSpLocks/>
            </p:cNvCxnSpPr>
            <p:nvPr/>
          </p:nvCxnSpPr>
          <p:spPr>
            <a:xfrm>
              <a:off x="3930650" y="2784475"/>
              <a:ext cx="92075"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183" name="2016 gold">
            <a:extLst>
              <a:ext uri="{FF2B5EF4-FFF2-40B4-BE49-F238E27FC236}">
                <a16:creationId xmlns:a16="http://schemas.microsoft.com/office/drawing/2014/main" id="{B577204E-ADFC-AC4C-9820-D4FCC626592D}"/>
              </a:ext>
            </a:extLst>
          </p:cNvPr>
          <p:cNvGrpSpPr/>
          <p:nvPr/>
        </p:nvGrpSpPr>
        <p:grpSpPr>
          <a:xfrm>
            <a:off x="2935013" y="3867090"/>
            <a:ext cx="1817250" cy="246221"/>
            <a:chOff x="3801979" y="2662872"/>
            <a:chExt cx="1817250" cy="246221"/>
          </a:xfrm>
        </p:grpSpPr>
        <p:sp>
          <p:nvSpPr>
            <p:cNvPr id="188" name="Oval 187">
              <a:extLst>
                <a:ext uri="{FF2B5EF4-FFF2-40B4-BE49-F238E27FC236}">
                  <a16:creationId xmlns:a16="http://schemas.microsoft.com/office/drawing/2014/main" id="{17BAF355-0124-E244-B0BE-12FD83DFECCA}"/>
                </a:ext>
              </a:extLst>
            </p:cNvPr>
            <p:cNvSpPr/>
            <p:nvPr/>
          </p:nvSpPr>
          <p:spPr>
            <a:xfrm>
              <a:off x="3801979" y="2695875"/>
              <a:ext cx="163630" cy="16363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9" name="TextBox 188">
              <a:extLst>
                <a:ext uri="{FF2B5EF4-FFF2-40B4-BE49-F238E27FC236}">
                  <a16:creationId xmlns:a16="http://schemas.microsoft.com/office/drawing/2014/main" id="{3B9901BB-C7CA-CB41-8F88-77784F605411}"/>
                </a:ext>
              </a:extLst>
            </p:cNvPr>
            <p:cNvSpPr txBox="1"/>
            <p:nvPr/>
          </p:nvSpPr>
          <p:spPr>
            <a:xfrm>
              <a:off x="3891053" y="2662872"/>
              <a:ext cx="1728176" cy="246221"/>
            </a:xfrm>
            <a:prstGeom prst="rect">
              <a:avLst/>
            </a:prstGeom>
            <a:noFill/>
          </p:spPr>
          <p:txBody>
            <a:bodyPr wrap="square" lIns="182880" rtlCol="0">
              <a:spAutoFit/>
            </a:bodyPr>
            <a:lstStyle/>
            <a:p>
              <a:r>
                <a:rPr lang="en-US" sz="1000" dirty="0"/>
                <a:t>AGRO Strategy Retreat</a:t>
              </a:r>
            </a:p>
          </p:txBody>
        </p:sp>
        <p:cxnSp>
          <p:nvCxnSpPr>
            <p:cNvPr id="190" name="Straight Connector 189">
              <a:extLst>
                <a:ext uri="{FF2B5EF4-FFF2-40B4-BE49-F238E27FC236}">
                  <a16:creationId xmlns:a16="http://schemas.microsoft.com/office/drawing/2014/main" id="{0C8365E4-71DE-0C48-B19F-8657C2D19571}"/>
                </a:ext>
              </a:extLst>
            </p:cNvPr>
            <p:cNvCxnSpPr>
              <a:cxnSpLocks/>
            </p:cNvCxnSpPr>
            <p:nvPr/>
          </p:nvCxnSpPr>
          <p:spPr>
            <a:xfrm>
              <a:off x="3930650" y="2784475"/>
              <a:ext cx="92075"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151" name="2016 orange ">
            <a:extLst>
              <a:ext uri="{FF2B5EF4-FFF2-40B4-BE49-F238E27FC236}">
                <a16:creationId xmlns:a16="http://schemas.microsoft.com/office/drawing/2014/main" id="{82455E55-E0DD-E742-A8B8-0964958F38CA}"/>
              </a:ext>
            </a:extLst>
          </p:cNvPr>
          <p:cNvGrpSpPr/>
          <p:nvPr/>
        </p:nvGrpSpPr>
        <p:grpSpPr>
          <a:xfrm>
            <a:off x="2941983" y="2975150"/>
            <a:ext cx="1712342" cy="707886"/>
            <a:chOff x="3801979" y="2662872"/>
            <a:chExt cx="1712342" cy="707886"/>
          </a:xfrm>
        </p:grpSpPr>
        <p:sp>
          <p:nvSpPr>
            <p:cNvPr id="152" name="Oval 151">
              <a:extLst>
                <a:ext uri="{FF2B5EF4-FFF2-40B4-BE49-F238E27FC236}">
                  <a16:creationId xmlns:a16="http://schemas.microsoft.com/office/drawing/2014/main" id="{EDD8EA71-962F-584F-A526-E9A0627E7647}"/>
                </a:ext>
              </a:extLst>
            </p:cNvPr>
            <p:cNvSpPr/>
            <p:nvPr/>
          </p:nvSpPr>
          <p:spPr>
            <a:xfrm>
              <a:off x="3801979" y="2695875"/>
              <a:ext cx="163630" cy="16363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TextBox 152">
              <a:extLst>
                <a:ext uri="{FF2B5EF4-FFF2-40B4-BE49-F238E27FC236}">
                  <a16:creationId xmlns:a16="http://schemas.microsoft.com/office/drawing/2014/main" id="{F41CA153-D31B-D74E-8568-BFE57699D1B3}"/>
                </a:ext>
              </a:extLst>
            </p:cNvPr>
            <p:cNvSpPr txBox="1"/>
            <p:nvPr/>
          </p:nvSpPr>
          <p:spPr>
            <a:xfrm>
              <a:off x="3891053" y="2662872"/>
              <a:ext cx="1623268" cy="707886"/>
            </a:xfrm>
            <a:prstGeom prst="rect">
              <a:avLst/>
            </a:prstGeom>
            <a:noFill/>
          </p:spPr>
          <p:txBody>
            <a:bodyPr wrap="square" lIns="182880" rtlCol="0">
              <a:spAutoFit/>
            </a:bodyPr>
            <a:lstStyle/>
            <a:p>
              <a:r>
                <a:rPr lang="en-US" sz="1000" dirty="0"/>
                <a:t>EPA publishes Framework for Screening Analysis Approach to Cumulative Risk Assessment </a:t>
              </a:r>
            </a:p>
          </p:txBody>
        </p:sp>
        <p:cxnSp>
          <p:nvCxnSpPr>
            <p:cNvPr id="154" name="Straight Connector 153">
              <a:extLst>
                <a:ext uri="{FF2B5EF4-FFF2-40B4-BE49-F238E27FC236}">
                  <a16:creationId xmlns:a16="http://schemas.microsoft.com/office/drawing/2014/main" id="{3435ABB0-5BB3-684A-9E69-DEF5C891B2B6}"/>
                </a:ext>
              </a:extLst>
            </p:cNvPr>
            <p:cNvCxnSpPr>
              <a:cxnSpLocks/>
            </p:cNvCxnSpPr>
            <p:nvPr/>
          </p:nvCxnSpPr>
          <p:spPr>
            <a:xfrm>
              <a:off x="3930650" y="2784475"/>
              <a:ext cx="92075"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116" name="2016 green">
            <a:extLst>
              <a:ext uri="{FF2B5EF4-FFF2-40B4-BE49-F238E27FC236}">
                <a16:creationId xmlns:a16="http://schemas.microsoft.com/office/drawing/2014/main" id="{3C0D1203-1A68-7F43-AAAB-B82358F10B8E}"/>
              </a:ext>
            </a:extLst>
          </p:cNvPr>
          <p:cNvGrpSpPr/>
          <p:nvPr/>
        </p:nvGrpSpPr>
        <p:grpSpPr>
          <a:xfrm>
            <a:off x="2944641" y="1146596"/>
            <a:ext cx="1817250" cy="400110"/>
            <a:chOff x="3801979" y="2662872"/>
            <a:chExt cx="1817250" cy="400110"/>
          </a:xfrm>
        </p:grpSpPr>
        <p:sp>
          <p:nvSpPr>
            <p:cNvPr id="117" name="Oval 116">
              <a:extLst>
                <a:ext uri="{FF2B5EF4-FFF2-40B4-BE49-F238E27FC236}">
                  <a16:creationId xmlns:a16="http://schemas.microsoft.com/office/drawing/2014/main" id="{B859CFC5-1A93-A14F-91B0-B94A8B2CD374}"/>
                </a:ext>
              </a:extLst>
            </p:cNvPr>
            <p:cNvSpPr/>
            <p:nvPr/>
          </p:nvSpPr>
          <p:spPr>
            <a:xfrm>
              <a:off x="3801979" y="2695875"/>
              <a:ext cx="163630" cy="16363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TextBox 117">
              <a:extLst>
                <a:ext uri="{FF2B5EF4-FFF2-40B4-BE49-F238E27FC236}">
                  <a16:creationId xmlns:a16="http://schemas.microsoft.com/office/drawing/2014/main" id="{D128EA26-6B23-1549-A1CE-5EBA3658CE2D}"/>
                </a:ext>
              </a:extLst>
            </p:cNvPr>
            <p:cNvSpPr txBox="1"/>
            <p:nvPr/>
          </p:nvSpPr>
          <p:spPr>
            <a:xfrm>
              <a:off x="3891053" y="2662872"/>
              <a:ext cx="1728176" cy="400110"/>
            </a:xfrm>
            <a:prstGeom prst="rect">
              <a:avLst/>
            </a:prstGeom>
            <a:noFill/>
          </p:spPr>
          <p:txBody>
            <a:bodyPr wrap="square" lIns="182880" rtlCol="0">
              <a:spAutoFit/>
            </a:bodyPr>
            <a:lstStyle/>
            <a:p>
              <a:r>
                <a:rPr lang="en-US" sz="1000" dirty="0"/>
                <a:t>ChemChina acquires the final 40% of </a:t>
              </a:r>
              <a:r>
                <a:rPr lang="en-US" sz="1000" dirty="0" err="1"/>
                <a:t>Adama</a:t>
              </a:r>
              <a:endParaRPr lang="en-US" sz="1000" dirty="0"/>
            </a:p>
          </p:txBody>
        </p:sp>
        <p:cxnSp>
          <p:nvCxnSpPr>
            <p:cNvPr id="119" name="Straight Connector 118">
              <a:extLst>
                <a:ext uri="{FF2B5EF4-FFF2-40B4-BE49-F238E27FC236}">
                  <a16:creationId xmlns:a16="http://schemas.microsoft.com/office/drawing/2014/main" id="{38A1D134-21BB-3540-A22D-801F4621358D}"/>
                </a:ext>
              </a:extLst>
            </p:cNvPr>
            <p:cNvCxnSpPr>
              <a:cxnSpLocks/>
            </p:cNvCxnSpPr>
            <p:nvPr/>
          </p:nvCxnSpPr>
          <p:spPr>
            <a:xfrm>
              <a:off x="3930650" y="2784475"/>
              <a:ext cx="92075"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165" name="2015 teal">
            <a:extLst>
              <a:ext uri="{FF2B5EF4-FFF2-40B4-BE49-F238E27FC236}">
                <a16:creationId xmlns:a16="http://schemas.microsoft.com/office/drawing/2014/main" id="{9C2E39DA-C5D4-2D4D-AFCD-89B141FA61CB}"/>
              </a:ext>
            </a:extLst>
          </p:cNvPr>
          <p:cNvGrpSpPr/>
          <p:nvPr/>
        </p:nvGrpSpPr>
        <p:grpSpPr>
          <a:xfrm>
            <a:off x="1110728" y="4420264"/>
            <a:ext cx="1740049" cy="374461"/>
            <a:chOff x="5191225" y="2672397"/>
            <a:chExt cx="1740049" cy="374461"/>
          </a:xfrm>
        </p:grpSpPr>
        <p:sp>
          <p:nvSpPr>
            <p:cNvPr id="166" name="Oval 165">
              <a:extLst>
                <a:ext uri="{FF2B5EF4-FFF2-40B4-BE49-F238E27FC236}">
                  <a16:creationId xmlns:a16="http://schemas.microsoft.com/office/drawing/2014/main" id="{1D29A510-C262-D24E-AAC7-E3746CAE8D8F}"/>
                </a:ext>
              </a:extLst>
            </p:cNvPr>
            <p:cNvSpPr/>
            <p:nvPr/>
          </p:nvSpPr>
          <p:spPr>
            <a:xfrm>
              <a:off x="5191225" y="2695875"/>
              <a:ext cx="163630" cy="16363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7" name="TextBox 166">
              <a:extLst>
                <a:ext uri="{FF2B5EF4-FFF2-40B4-BE49-F238E27FC236}">
                  <a16:creationId xmlns:a16="http://schemas.microsoft.com/office/drawing/2014/main" id="{2CFBAE8D-1FF4-594B-8449-F6FEBAF8758E}"/>
                </a:ext>
              </a:extLst>
            </p:cNvPr>
            <p:cNvSpPr txBox="1"/>
            <p:nvPr/>
          </p:nvSpPr>
          <p:spPr>
            <a:xfrm>
              <a:off x="5285505" y="2672397"/>
              <a:ext cx="1645769" cy="374461"/>
            </a:xfrm>
            <a:prstGeom prst="rect">
              <a:avLst/>
            </a:prstGeom>
            <a:noFill/>
          </p:spPr>
          <p:txBody>
            <a:bodyPr wrap="square" lIns="182880" rtlCol="0">
              <a:spAutoFit/>
            </a:bodyPr>
            <a:lstStyle/>
            <a:p>
              <a:pPr>
                <a:lnSpc>
                  <a:spcPts val="1050"/>
                </a:lnSpc>
              </a:pPr>
              <a:r>
                <a:rPr lang="en-US" sz="1000" dirty="0"/>
                <a:t>Pollinator Research Task Force established</a:t>
              </a:r>
              <a:endParaRPr lang="en-US" sz="1000" i="1" dirty="0"/>
            </a:p>
          </p:txBody>
        </p:sp>
        <p:cxnSp>
          <p:nvCxnSpPr>
            <p:cNvPr id="168" name="Straight Connector 167">
              <a:extLst>
                <a:ext uri="{FF2B5EF4-FFF2-40B4-BE49-F238E27FC236}">
                  <a16:creationId xmlns:a16="http://schemas.microsoft.com/office/drawing/2014/main" id="{E7B4EFA7-EADB-A947-8F48-F0BDBCD33078}"/>
                </a:ext>
              </a:extLst>
            </p:cNvPr>
            <p:cNvCxnSpPr>
              <a:cxnSpLocks/>
            </p:cNvCxnSpPr>
            <p:nvPr/>
          </p:nvCxnSpPr>
          <p:spPr>
            <a:xfrm>
              <a:off x="5316285" y="2778125"/>
              <a:ext cx="92075" cy="0"/>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grpSp>
      <p:grpSp>
        <p:nvGrpSpPr>
          <p:cNvPr id="144" name="2015 orange 2 ">
            <a:extLst>
              <a:ext uri="{FF2B5EF4-FFF2-40B4-BE49-F238E27FC236}">
                <a16:creationId xmlns:a16="http://schemas.microsoft.com/office/drawing/2014/main" id="{CCBCA8C2-E3B3-764D-AED5-0A017DE1E77B}"/>
              </a:ext>
            </a:extLst>
          </p:cNvPr>
          <p:cNvGrpSpPr/>
          <p:nvPr/>
        </p:nvGrpSpPr>
        <p:grpSpPr>
          <a:xfrm>
            <a:off x="1103244" y="3548933"/>
            <a:ext cx="1712342" cy="400110"/>
            <a:chOff x="3801979" y="2662872"/>
            <a:chExt cx="1712342" cy="400110"/>
          </a:xfrm>
        </p:grpSpPr>
        <p:sp>
          <p:nvSpPr>
            <p:cNvPr id="145" name="Oval 144">
              <a:extLst>
                <a:ext uri="{FF2B5EF4-FFF2-40B4-BE49-F238E27FC236}">
                  <a16:creationId xmlns:a16="http://schemas.microsoft.com/office/drawing/2014/main" id="{44FCDFDE-B5EC-8440-90E5-E522CDA5D20B}"/>
                </a:ext>
              </a:extLst>
            </p:cNvPr>
            <p:cNvSpPr/>
            <p:nvPr/>
          </p:nvSpPr>
          <p:spPr>
            <a:xfrm>
              <a:off x="3801979" y="2695875"/>
              <a:ext cx="163630" cy="16363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TextBox 145">
              <a:extLst>
                <a:ext uri="{FF2B5EF4-FFF2-40B4-BE49-F238E27FC236}">
                  <a16:creationId xmlns:a16="http://schemas.microsoft.com/office/drawing/2014/main" id="{9F9C9A72-96F6-6E4A-BCDA-60B69146AB0E}"/>
                </a:ext>
              </a:extLst>
            </p:cNvPr>
            <p:cNvSpPr txBox="1"/>
            <p:nvPr/>
          </p:nvSpPr>
          <p:spPr>
            <a:xfrm>
              <a:off x="3891053" y="2662872"/>
              <a:ext cx="1623268" cy="400110"/>
            </a:xfrm>
            <a:prstGeom prst="rect">
              <a:avLst/>
            </a:prstGeom>
            <a:noFill/>
          </p:spPr>
          <p:txBody>
            <a:bodyPr wrap="square" lIns="182880" rtlCol="0">
              <a:spAutoFit/>
            </a:bodyPr>
            <a:lstStyle/>
            <a:p>
              <a:r>
                <a:rPr lang="en-US" sz="1000" dirty="0"/>
                <a:t>EPA publishes updated approaches to EDSP</a:t>
              </a:r>
            </a:p>
          </p:txBody>
        </p:sp>
        <p:cxnSp>
          <p:nvCxnSpPr>
            <p:cNvPr id="147" name="Straight Connector 146">
              <a:extLst>
                <a:ext uri="{FF2B5EF4-FFF2-40B4-BE49-F238E27FC236}">
                  <a16:creationId xmlns:a16="http://schemas.microsoft.com/office/drawing/2014/main" id="{2C1D02FD-EFD8-1446-8540-55B176381DA3}"/>
                </a:ext>
              </a:extLst>
            </p:cNvPr>
            <p:cNvCxnSpPr>
              <a:cxnSpLocks/>
            </p:cNvCxnSpPr>
            <p:nvPr/>
          </p:nvCxnSpPr>
          <p:spPr>
            <a:xfrm>
              <a:off x="3930650" y="2784475"/>
              <a:ext cx="92075"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140" name="2015 orange ">
            <a:extLst>
              <a:ext uri="{FF2B5EF4-FFF2-40B4-BE49-F238E27FC236}">
                <a16:creationId xmlns:a16="http://schemas.microsoft.com/office/drawing/2014/main" id="{76A6321C-CD55-D646-8DB3-AA8C1035B07F}"/>
              </a:ext>
            </a:extLst>
          </p:cNvPr>
          <p:cNvGrpSpPr/>
          <p:nvPr/>
        </p:nvGrpSpPr>
        <p:grpSpPr>
          <a:xfrm>
            <a:off x="1103244" y="2975150"/>
            <a:ext cx="1712342" cy="553998"/>
            <a:chOff x="3801979" y="2662872"/>
            <a:chExt cx="1712342" cy="553998"/>
          </a:xfrm>
        </p:grpSpPr>
        <p:sp>
          <p:nvSpPr>
            <p:cNvPr id="141" name="Oval 140">
              <a:extLst>
                <a:ext uri="{FF2B5EF4-FFF2-40B4-BE49-F238E27FC236}">
                  <a16:creationId xmlns:a16="http://schemas.microsoft.com/office/drawing/2014/main" id="{54FCC2FB-ADBE-2A4E-B4D6-FD9C11943CE2}"/>
                </a:ext>
              </a:extLst>
            </p:cNvPr>
            <p:cNvSpPr/>
            <p:nvPr/>
          </p:nvSpPr>
          <p:spPr>
            <a:xfrm>
              <a:off x="3801979" y="2695875"/>
              <a:ext cx="163630" cy="16363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TextBox 141">
              <a:extLst>
                <a:ext uri="{FF2B5EF4-FFF2-40B4-BE49-F238E27FC236}">
                  <a16:creationId xmlns:a16="http://schemas.microsoft.com/office/drawing/2014/main" id="{0A488820-4207-1246-8395-589C5398184F}"/>
                </a:ext>
              </a:extLst>
            </p:cNvPr>
            <p:cNvSpPr txBox="1"/>
            <p:nvPr/>
          </p:nvSpPr>
          <p:spPr>
            <a:xfrm>
              <a:off x="3891053" y="2662872"/>
              <a:ext cx="1623268" cy="553998"/>
            </a:xfrm>
            <a:prstGeom prst="rect">
              <a:avLst/>
            </a:prstGeom>
            <a:noFill/>
          </p:spPr>
          <p:txBody>
            <a:bodyPr wrap="square" lIns="182880" rtlCol="0">
              <a:spAutoFit/>
            </a:bodyPr>
            <a:lstStyle/>
            <a:p>
              <a:r>
                <a:rPr lang="en-US" sz="1000" dirty="0"/>
                <a:t>EPA Releases EDSP Results for 52 Pesticide Chemicals</a:t>
              </a:r>
            </a:p>
          </p:txBody>
        </p:sp>
        <p:cxnSp>
          <p:nvCxnSpPr>
            <p:cNvPr id="143" name="Straight Connector 142">
              <a:extLst>
                <a:ext uri="{FF2B5EF4-FFF2-40B4-BE49-F238E27FC236}">
                  <a16:creationId xmlns:a16="http://schemas.microsoft.com/office/drawing/2014/main" id="{2A1E808E-9FB5-784E-A5D8-700E175CB178}"/>
                </a:ext>
              </a:extLst>
            </p:cNvPr>
            <p:cNvCxnSpPr>
              <a:cxnSpLocks/>
            </p:cNvCxnSpPr>
            <p:nvPr/>
          </p:nvCxnSpPr>
          <p:spPr>
            <a:xfrm>
              <a:off x="3930650" y="2784475"/>
              <a:ext cx="92075"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169" name="2015 Teal Box">
            <a:extLst>
              <a:ext uri="{FF2B5EF4-FFF2-40B4-BE49-F238E27FC236}">
                <a16:creationId xmlns:a16="http://schemas.microsoft.com/office/drawing/2014/main" id="{286094E2-BFF3-A046-9801-6E6B2EF811C4}"/>
              </a:ext>
            </a:extLst>
          </p:cNvPr>
          <p:cNvGrpSpPr/>
          <p:nvPr/>
        </p:nvGrpSpPr>
        <p:grpSpPr>
          <a:xfrm>
            <a:off x="8365064" y="1075267"/>
            <a:ext cx="3386667" cy="4222045"/>
            <a:chOff x="8365064" y="1075267"/>
            <a:chExt cx="3386667" cy="4222045"/>
          </a:xfrm>
        </p:grpSpPr>
        <p:sp>
          <p:nvSpPr>
            <p:cNvPr id="170" name="1985 Orange Box">
              <a:extLst>
                <a:ext uri="{FF2B5EF4-FFF2-40B4-BE49-F238E27FC236}">
                  <a16:creationId xmlns:a16="http://schemas.microsoft.com/office/drawing/2014/main" id="{87A41FA0-4FD5-A34F-8089-01D6CF2B7D56}"/>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Pesticide industry Task Force was established to improve methods </a:t>
              </a:r>
              <a:br>
                <a:rPr lang="en-US" sz="1400" dirty="0">
                  <a:solidFill>
                    <a:schemeClr val="tx1">
                      <a:lumMod val="75000"/>
                      <a:lumOff val="25000"/>
                    </a:schemeClr>
                  </a:solidFill>
                </a:rPr>
              </a:br>
              <a:r>
                <a:rPr lang="en-US" sz="1400" dirty="0">
                  <a:solidFill>
                    <a:schemeClr val="tx1">
                      <a:lumMod val="75000"/>
                      <a:lumOff val="25000"/>
                    </a:schemeClr>
                  </a:solidFill>
                </a:rPr>
                <a:t>and to compile and develop data to inform US EPA's risk assessment process for pollinators.</a:t>
              </a:r>
            </a:p>
            <a:p>
              <a:r>
                <a:rPr lang="en-US" sz="1050" b="1" dirty="0">
                  <a:solidFill>
                    <a:schemeClr val="tx1">
                      <a:lumMod val="75000"/>
                      <a:lumOff val="25000"/>
                    </a:schemeClr>
                  </a:solidFill>
                </a:rPr>
                <a:t>Source: </a:t>
              </a:r>
            </a:p>
            <a:p>
              <a:r>
                <a:rPr lang="en-US" sz="1050" dirty="0">
                  <a:solidFill>
                    <a:schemeClr val="tx1">
                      <a:lumMod val="75000"/>
                      <a:lumOff val="25000"/>
                    </a:schemeClr>
                  </a:solidFill>
                  <a:hlinkClick r:id="rId4"/>
                </a:rPr>
                <a:t>www.pollinatorresearchtaskforce.com</a:t>
              </a:r>
              <a:endParaRPr lang="en-US" sz="1050" dirty="0">
                <a:solidFill>
                  <a:schemeClr val="tx1">
                    <a:lumMod val="75000"/>
                    <a:lumOff val="25000"/>
                  </a:schemeClr>
                </a:solidFill>
              </a:endParaRPr>
            </a:p>
            <a:p>
              <a:endParaRPr lang="en-US" dirty="0"/>
            </a:p>
          </p:txBody>
        </p:sp>
        <p:sp>
          <p:nvSpPr>
            <p:cNvPr id="171" name="done">
              <a:extLst>
                <a:ext uri="{FF2B5EF4-FFF2-40B4-BE49-F238E27FC236}">
                  <a16:creationId xmlns:a16="http://schemas.microsoft.com/office/drawing/2014/main" id="{C599F420-36D0-514C-8DE5-E1D9D0B16DC0}"/>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37" name="2015 Orange Box">
            <a:extLst>
              <a:ext uri="{FF2B5EF4-FFF2-40B4-BE49-F238E27FC236}">
                <a16:creationId xmlns:a16="http://schemas.microsoft.com/office/drawing/2014/main" id="{8438AD9E-ADE2-6A4F-A36F-89D1C9472B2A}"/>
              </a:ext>
            </a:extLst>
          </p:cNvPr>
          <p:cNvGrpSpPr/>
          <p:nvPr/>
        </p:nvGrpSpPr>
        <p:grpSpPr>
          <a:xfrm>
            <a:off x="8365064" y="1075267"/>
            <a:ext cx="3386667" cy="4222045"/>
            <a:chOff x="8365064" y="1075267"/>
            <a:chExt cx="3386667" cy="4222045"/>
          </a:xfrm>
        </p:grpSpPr>
        <p:sp>
          <p:nvSpPr>
            <p:cNvPr id="138" name="1985 Orange Box">
              <a:extLst>
                <a:ext uri="{FF2B5EF4-FFF2-40B4-BE49-F238E27FC236}">
                  <a16:creationId xmlns:a16="http://schemas.microsoft.com/office/drawing/2014/main" id="{D0119157-6A3F-1C48-BBC3-BB98F9D1C4E0}"/>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EPA released reviews of the Tier 1 screening assay results for the first 52 pesticide chemicals (active and inert ingredients) in the Endocrine Disruptor Screening Program. For each chemical, EPA decided whether additional (Tier 2) testing is necessary.</a:t>
              </a:r>
            </a:p>
            <a:p>
              <a:r>
                <a:rPr lang="en-US" sz="1050" b="1" dirty="0">
                  <a:solidFill>
                    <a:schemeClr val="tx1">
                      <a:lumMod val="75000"/>
                      <a:lumOff val="25000"/>
                    </a:schemeClr>
                  </a:solidFill>
                </a:rPr>
                <a:t>Source: </a:t>
              </a:r>
            </a:p>
            <a:p>
              <a:r>
                <a:rPr lang="en-US" sz="1050" dirty="0">
                  <a:solidFill>
                    <a:schemeClr val="tx1">
                      <a:lumMod val="75000"/>
                      <a:lumOff val="25000"/>
                    </a:schemeClr>
                  </a:solidFill>
                  <a:hlinkClick r:id="rId5"/>
                </a:rPr>
                <a:t>https://www.epa.gov/endocrine-disruption/endocrine-disruptor-screening-program-timeline</a:t>
              </a:r>
              <a:r>
                <a:rPr lang="en-US" sz="1050" dirty="0">
                  <a:solidFill>
                    <a:schemeClr val="tx1">
                      <a:lumMod val="75000"/>
                      <a:lumOff val="25000"/>
                    </a:schemeClr>
                  </a:solidFill>
                </a:rPr>
                <a:t> </a:t>
              </a:r>
              <a:endParaRPr lang="en-US" dirty="0"/>
            </a:p>
          </p:txBody>
        </p:sp>
        <p:sp>
          <p:nvSpPr>
            <p:cNvPr id="139" name="done">
              <a:extLst>
                <a:ext uri="{FF2B5EF4-FFF2-40B4-BE49-F238E27FC236}">
                  <a16:creationId xmlns:a16="http://schemas.microsoft.com/office/drawing/2014/main" id="{B361097C-95A6-8246-9DE2-68F66ACD9631}"/>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48" name="2015 Orange Box 2">
            <a:extLst>
              <a:ext uri="{FF2B5EF4-FFF2-40B4-BE49-F238E27FC236}">
                <a16:creationId xmlns:a16="http://schemas.microsoft.com/office/drawing/2014/main" id="{93B9B9C8-1284-6C42-B5C6-781A6A9F9049}"/>
              </a:ext>
            </a:extLst>
          </p:cNvPr>
          <p:cNvGrpSpPr/>
          <p:nvPr/>
        </p:nvGrpSpPr>
        <p:grpSpPr>
          <a:xfrm>
            <a:off x="8365064" y="1075267"/>
            <a:ext cx="3386667" cy="4222045"/>
            <a:chOff x="8365064" y="1075267"/>
            <a:chExt cx="3386667" cy="4222045"/>
          </a:xfrm>
        </p:grpSpPr>
        <p:sp>
          <p:nvSpPr>
            <p:cNvPr id="149" name="1985 Orange Box">
              <a:extLst>
                <a:ext uri="{FF2B5EF4-FFF2-40B4-BE49-F238E27FC236}">
                  <a16:creationId xmlns:a16="http://schemas.microsoft.com/office/drawing/2014/main" id="{617C982B-F57C-F84E-8B4C-C2D8BC5BA233}"/>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Building on several previous SAPs, EPA publishes a Federal Register Notice for alternative scientific approaches to screen chemicals for their ability to interact with the endocrine system. The approach incorporates validated high throughput assays and computational models  as an alternative for some  current assays in the Endocrine Disruptor Screening Program (EDSP) Tier 1 battery.</a:t>
              </a:r>
            </a:p>
            <a:p>
              <a:r>
                <a:rPr lang="en-US" sz="1050" b="1" dirty="0">
                  <a:solidFill>
                    <a:schemeClr val="tx1">
                      <a:lumMod val="75000"/>
                      <a:lumOff val="25000"/>
                    </a:schemeClr>
                  </a:solidFill>
                </a:rPr>
                <a:t>Source: </a:t>
              </a:r>
            </a:p>
            <a:p>
              <a:r>
                <a:rPr lang="en-US" sz="1050" dirty="0">
                  <a:solidFill>
                    <a:schemeClr val="tx1">
                      <a:lumMod val="75000"/>
                      <a:lumOff val="25000"/>
                    </a:schemeClr>
                  </a:solidFill>
                  <a:hlinkClick r:id="rId5"/>
                </a:rPr>
                <a:t>https://www.epa.gov/endocrine-disruption/endocrine-disruptor-screening-program-timeline</a:t>
              </a:r>
              <a:r>
                <a:rPr lang="en-US" sz="1050" dirty="0">
                  <a:solidFill>
                    <a:schemeClr val="tx1">
                      <a:lumMod val="75000"/>
                      <a:lumOff val="25000"/>
                    </a:schemeClr>
                  </a:solidFill>
                </a:rPr>
                <a:t>  </a:t>
              </a:r>
              <a:endParaRPr lang="en-US" dirty="0"/>
            </a:p>
          </p:txBody>
        </p:sp>
        <p:sp>
          <p:nvSpPr>
            <p:cNvPr id="150" name="done">
              <a:extLst>
                <a:ext uri="{FF2B5EF4-FFF2-40B4-BE49-F238E27FC236}">
                  <a16:creationId xmlns:a16="http://schemas.microsoft.com/office/drawing/2014/main" id="{4C88557E-4BC7-C64C-B916-901F958B957C}"/>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20" name="2016 Green Box">
            <a:extLst>
              <a:ext uri="{FF2B5EF4-FFF2-40B4-BE49-F238E27FC236}">
                <a16:creationId xmlns:a16="http://schemas.microsoft.com/office/drawing/2014/main" id="{3BFF7E41-B1C2-1944-99E8-BB3FD5CC70B8}"/>
              </a:ext>
            </a:extLst>
          </p:cNvPr>
          <p:cNvGrpSpPr/>
          <p:nvPr/>
        </p:nvGrpSpPr>
        <p:grpSpPr>
          <a:xfrm>
            <a:off x="8365064" y="1075267"/>
            <a:ext cx="3386667" cy="4222045"/>
            <a:chOff x="8365064" y="1075267"/>
            <a:chExt cx="3386667" cy="4222045"/>
          </a:xfrm>
        </p:grpSpPr>
        <p:sp>
          <p:nvSpPr>
            <p:cNvPr id="121" name="1985 Orange Box">
              <a:extLst>
                <a:ext uri="{FF2B5EF4-FFF2-40B4-BE49-F238E27FC236}">
                  <a16:creationId xmlns:a16="http://schemas.microsoft.com/office/drawing/2014/main" id="{11FBFC21-45BE-9D4D-AD9B-44BF902F92EF}"/>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err="1">
                  <a:solidFill>
                    <a:schemeClr val="tx1">
                      <a:lumMod val="75000"/>
                      <a:lumOff val="25000"/>
                    </a:schemeClr>
                  </a:solidFill>
                </a:rPr>
                <a:t>Adama</a:t>
              </a:r>
              <a:r>
                <a:rPr lang="en-US" sz="1400" dirty="0">
                  <a:solidFill>
                    <a:schemeClr val="tx1">
                      <a:lumMod val="75000"/>
                      <a:lumOff val="25000"/>
                    </a:schemeClr>
                  </a:solidFill>
                </a:rPr>
                <a:t> was the world's largest pesticide producer.</a:t>
              </a:r>
            </a:p>
            <a:p>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6"/>
                </a:rPr>
                <a:t>https://www.farmonline.com.au/story/6800006/giant-agchem-name-syngenta-gets-bigger-adama-and-china-business-absorbed/</a:t>
              </a:r>
              <a:r>
                <a:rPr lang="en-US" sz="1050" dirty="0">
                  <a:solidFill>
                    <a:schemeClr val="tx1">
                      <a:lumMod val="75000"/>
                      <a:lumOff val="25000"/>
                    </a:schemeClr>
                  </a:solidFill>
                </a:rPr>
                <a:t> </a:t>
              </a:r>
            </a:p>
            <a:p>
              <a:pPr algn="ctr"/>
              <a:endParaRPr lang="en-US" dirty="0"/>
            </a:p>
          </p:txBody>
        </p:sp>
        <p:sp>
          <p:nvSpPr>
            <p:cNvPr id="122" name="done">
              <a:extLst>
                <a:ext uri="{FF2B5EF4-FFF2-40B4-BE49-F238E27FC236}">
                  <a16:creationId xmlns:a16="http://schemas.microsoft.com/office/drawing/2014/main" id="{97FBD566-1EA0-A747-A902-869FAC727DF1}"/>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55" name="2016 Orange Box">
            <a:extLst>
              <a:ext uri="{FF2B5EF4-FFF2-40B4-BE49-F238E27FC236}">
                <a16:creationId xmlns:a16="http://schemas.microsoft.com/office/drawing/2014/main" id="{F595751E-0B37-9945-8D14-4E14FBEB8FFD}"/>
              </a:ext>
            </a:extLst>
          </p:cNvPr>
          <p:cNvGrpSpPr/>
          <p:nvPr/>
        </p:nvGrpSpPr>
        <p:grpSpPr>
          <a:xfrm>
            <a:off x="8365064" y="1075267"/>
            <a:ext cx="3386667" cy="4222045"/>
            <a:chOff x="8365064" y="1075267"/>
            <a:chExt cx="3386667" cy="4222045"/>
          </a:xfrm>
        </p:grpSpPr>
        <p:sp>
          <p:nvSpPr>
            <p:cNvPr id="156" name="1985 Orange Box">
              <a:extLst>
                <a:ext uri="{FF2B5EF4-FFF2-40B4-BE49-F238E27FC236}">
                  <a16:creationId xmlns:a16="http://schemas.microsoft.com/office/drawing/2014/main" id="{D1017462-F268-5949-96F8-029BB9EA13AE}"/>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300" dirty="0">
                  <a:solidFill>
                    <a:schemeClr val="tx1">
                      <a:lumMod val="75000"/>
                      <a:lumOff val="25000"/>
                    </a:schemeClr>
                  </a:solidFill>
                </a:rPr>
                <a:t>Guidance on how to screen groups of pesticides for cumulative evaluation </a:t>
              </a:r>
              <a:br>
                <a:rPr lang="en-US" sz="1300" dirty="0">
                  <a:solidFill>
                    <a:schemeClr val="tx1">
                      <a:lumMod val="75000"/>
                      <a:lumOff val="25000"/>
                    </a:schemeClr>
                  </a:solidFill>
                </a:rPr>
              </a:br>
              <a:r>
                <a:rPr lang="en-US" sz="1300" dirty="0">
                  <a:solidFill>
                    <a:schemeClr val="tx1">
                      <a:lumMod val="75000"/>
                      <a:lumOff val="25000"/>
                    </a:schemeClr>
                  </a:solidFill>
                </a:rPr>
                <a:t>using a two-step approach begins with  evaluation of available toxicological information and if necessary is followed by a risk-based screening approach. This framework supplements the existing guidance documents for establishing common mechanism groups (CMGs) and conducting cumulative risk assessments (CRA). It references 2011 WHO guidance on CRA based on a tiered approach with increasing levels of refinement.</a:t>
              </a:r>
            </a:p>
            <a:p>
              <a:r>
                <a:rPr lang="en-US" sz="1050" b="1" dirty="0">
                  <a:solidFill>
                    <a:schemeClr val="tx1">
                      <a:lumMod val="75000"/>
                      <a:lumOff val="25000"/>
                    </a:schemeClr>
                  </a:solidFill>
                </a:rPr>
                <a:t>Source: </a:t>
              </a:r>
            </a:p>
            <a:p>
              <a:r>
                <a:rPr lang="en-US" sz="1050" dirty="0">
                  <a:solidFill>
                    <a:schemeClr val="tx1">
                      <a:lumMod val="75000"/>
                      <a:lumOff val="25000"/>
                    </a:schemeClr>
                  </a:solidFill>
                  <a:hlinkClick r:id="rId7"/>
                </a:rPr>
                <a:t>https://www.regulations.gov/document?D=EPA-HQ-OPP-2015-0422-0019</a:t>
              </a:r>
              <a:r>
                <a:rPr lang="en-US" sz="1050" dirty="0">
                  <a:solidFill>
                    <a:schemeClr val="tx1">
                      <a:lumMod val="75000"/>
                      <a:lumOff val="25000"/>
                    </a:schemeClr>
                  </a:solidFill>
                </a:rPr>
                <a:t> </a:t>
              </a:r>
            </a:p>
          </p:txBody>
        </p:sp>
        <p:sp>
          <p:nvSpPr>
            <p:cNvPr id="157" name="done">
              <a:extLst>
                <a:ext uri="{FF2B5EF4-FFF2-40B4-BE49-F238E27FC236}">
                  <a16:creationId xmlns:a16="http://schemas.microsoft.com/office/drawing/2014/main" id="{97D0011C-5F26-A444-8D5F-6555B9BE953E}"/>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98" name="2016 Gold Box">
            <a:extLst>
              <a:ext uri="{FF2B5EF4-FFF2-40B4-BE49-F238E27FC236}">
                <a16:creationId xmlns:a16="http://schemas.microsoft.com/office/drawing/2014/main" id="{21CA46AF-EB0F-AB46-8FA6-83ABA1619824}"/>
              </a:ext>
            </a:extLst>
          </p:cNvPr>
          <p:cNvGrpSpPr/>
          <p:nvPr/>
        </p:nvGrpSpPr>
        <p:grpSpPr>
          <a:xfrm>
            <a:off x="8365064" y="1075267"/>
            <a:ext cx="3386667" cy="4222045"/>
            <a:chOff x="8365064" y="1075267"/>
            <a:chExt cx="3386667" cy="4222045"/>
          </a:xfrm>
        </p:grpSpPr>
        <p:sp>
          <p:nvSpPr>
            <p:cNvPr id="199" name="1985 Orange Box">
              <a:extLst>
                <a:ext uri="{FF2B5EF4-FFF2-40B4-BE49-F238E27FC236}">
                  <a16:creationId xmlns:a16="http://schemas.microsoft.com/office/drawing/2014/main" id="{DB794E9C-8D4C-A747-A541-51B6DBB351B2}"/>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AGRO Vision revised as: Fostering sustainable agriculture and protecting public health through chemistry. </a:t>
              </a:r>
              <a:br>
                <a:rPr lang="en-US" sz="1400" dirty="0">
                  <a:solidFill>
                    <a:schemeClr val="tx1">
                      <a:lumMod val="75000"/>
                      <a:lumOff val="25000"/>
                    </a:schemeClr>
                  </a:solidFill>
                </a:rPr>
              </a:br>
              <a:r>
                <a:rPr lang="en-US" sz="1400" dirty="0">
                  <a:solidFill>
                    <a:schemeClr val="tx1">
                      <a:lumMod val="75000"/>
                      <a:lumOff val="25000"/>
                    </a:schemeClr>
                  </a:solidFill>
                </a:rPr>
                <a:t>AGRO Mission: Bringing together a worldwide community of scientists and stakeholders to advance knowledge and promote innovative solutions for the protection of agricultural productivity, public health, and environment.</a:t>
              </a:r>
            </a:p>
            <a:p>
              <a:r>
                <a:rPr lang="en-US" sz="1050" b="1" dirty="0">
                  <a:solidFill>
                    <a:schemeClr val="tx1">
                      <a:lumMod val="75000"/>
                      <a:lumOff val="25000"/>
                    </a:schemeClr>
                  </a:solidFill>
                </a:rPr>
                <a:t>Source: </a:t>
              </a:r>
            </a:p>
            <a:p>
              <a:r>
                <a:rPr lang="en-US" sz="1050" dirty="0">
                  <a:solidFill>
                    <a:schemeClr val="tx1">
                      <a:lumMod val="75000"/>
                      <a:lumOff val="25000"/>
                    </a:schemeClr>
                  </a:solidFill>
                  <a:hlinkClick r:id="rId8"/>
                </a:rPr>
                <a:t>https://www.agrodiv.org/about-us/strategic-plan/</a:t>
              </a:r>
              <a:endParaRPr lang="en-US" sz="1050" dirty="0">
                <a:solidFill>
                  <a:schemeClr val="tx1">
                    <a:lumMod val="75000"/>
                    <a:lumOff val="25000"/>
                  </a:schemeClr>
                </a:solidFill>
              </a:endParaRPr>
            </a:p>
            <a:p>
              <a:endParaRPr lang="en-US" sz="1050" dirty="0">
                <a:solidFill>
                  <a:schemeClr val="tx1">
                    <a:lumMod val="75000"/>
                    <a:lumOff val="25000"/>
                  </a:schemeClr>
                </a:solidFill>
              </a:endParaRPr>
            </a:p>
          </p:txBody>
        </p:sp>
        <p:sp>
          <p:nvSpPr>
            <p:cNvPr id="200" name="done">
              <a:extLst>
                <a:ext uri="{FF2B5EF4-FFF2-40B4-BE49-F238E27FC236}">
                  <a16:creationId xmlns:a16="http://schemas.microsoft.com/office/drawing/2014/main" id="{7493C5D4-9178-3647-8E35-3AA00EC28A00}"/>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25" name="2017 Green Box 1">
            <a:extLst>
              <a:ext uri="{FF2B5EF4-FFF2-40B4-BE49-F238E27FC236}">
                <a16:creationId xmlns:a16="http://schemas.microsoft.com/office/drawing/2014/main" id="{015EF2E6-A022-104A-955A-991A70E901D0}"/>
              </a:ext>
            </a:extLst>
          </p:cNvPr>
          <p:cNvGrpSpPr/>
          <p:nvPr/>
        </p:nvGrpSpPr>
        <p:grpSpPr>
          <a:xfrm>
            <a:off x="8365064" y="1075267"/>
            <a:ext cx="3386667" cy="4222045"/>
            <a:chOff x="8365064" y="1075267"/>
            <a:chExt cx="3386667" cy="4222045"/>
          </a:xfrm>
        </p:grpSpPr>
        <p:sp>
          <p:nvSpPr>
            <p:cNvPr id="23" name="1985 Orange Box">
              <a:extLst>
                <a:ext uri="{FF2B5EF4-FFF2-40B4-BE49-F238E27FC236}">
                  <a16:creationId xmlns:a16="http://schemas.microsoft.com/office/drawing/2014/main" id="{8B80D11C-B0F4-674D-A7F9-BF7574BD715C}"/>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The new FMC Agricultural Solutions, the fifth-largest crop protection company globally, has a broader product portfolio, deeper pipeline, greater regional and balance, and a full-discovery R&amp;D innovation engine.</a:t>
              </a:r>
            </a:p>
            <a:p>
              <a:r>
                <a:rPr lang="en-US" sz="1050" b="1" dirty="0">
                  <a:solidFill>
                    <a:schemeClr val="tx1">
                      <a:lumMod val="75000"/>
                      <a:lumOff val="25000"/>
                    </a:schemeClr>
                  </a:solidFill>
                </a:rPr>
                <a:t>Source: </a:t>
              </a:r>
            </a:p>
            <a:p>
              <a:r>
                <a:rPr lang="en-US" sz="1050" dirty="0">
                  <a:solidFill>
                    <a:schemeClr val="tx1">
                      <a:lumMod val="75000"/>
                      <a:lumOff val="25000"/>
                    </a:schemeClr>
                  </a:solidFill>
                  <a:hlinkClick r:id="rId9"/>
                </a:rPr>
                <a:t>https://fmccorp.gcs-web.com/news-releases/news-release-details/fmc-corporation-announces-acquisition-significant-portion</a:t>
              </a:r>
              <a:endParaRPr lang="en-US" sz="1050" dirty="0">
                <a:solidFill>
                  <a:schemeClr val="tx1">
                    <a:lumMod val="75000"/>
                    <a:lumOff val="25000"/>
                  </a:schemeClr>
                </a:solidFill>
              </a:endParaRPr>
            </a:p>
            <a:p>
              <a:r>
                <a:rPr lang="en-US" sz="1050" dirty="0">
                  <a:solidFill>
                    <a:schemeClr val="tx1">
                      <a:lumMod val="75000"/>
                      <a:lumOff val="25000"/>
                    </a:schemeClr>
                  </a:solidFill>
                </a:rPr>
                <a:t>And  </a:t>
              </a:r>
              <a:r>
                <a:rPr lang="en-US" sz="1050" dirty="0">
                  <a:solidFill>
                    <a:schemeClr val="tx1">
                      <a:lumMod val="75000"/>
                      <a:lumOff val="25000"/>
                    </a:schemeClr>
                  </a:solidFill>
                  <a:hlinkClick r:id="rId10"/>
                </a:rPr>
                <a:t>http://www.fmc.com/news</a:t>
              </a:r>
              <a:r>
                <a:rPr lang="en-US" sz="1050" dirty="0">
                  <a:solidFill>
                    <a:schemeClr val="tx1">
                      <a:lumMod val="75000"/>
                      <a:lumOff val="25000"/>
                    </a:schemeClr>
                  </a:solidFill>
                </a:rPr>
                <a:t> </a:t>
              </a:r>
            </a:p>
            <a:p>
              <a:pPr algn="ctr"/>
              <a:endParaRPr lang="en-US" dirty="0"/>
            </a:p>
          </p:txBody>
        </p:sp>
        <p:sp>
          <p:nvSpPr>
            <p:cNvPr id="288" name="done">
              <a:extLst>
                <a:ext uri="{FF2B5EF4-FFF2-40B4-BE49-F238E27FC236}">
                  <a16:creationId xmlns:a16="http://schemas.microsoft.com/office/drawing/2014/main" id="{236DA90C-2BB3-F54A-A181-BD0D7E8029FD}"/>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79" name="2017 Green Box 2">
            <a:extLst>
              <a:ext uri="{FF2B5EF4-FFF2-40B4-BE49-F238E27FC236}">
                <a16:creationId xmlns:a16="http://schemas.microsoft.com/office/drawing/2014/main" id="{773E7A7C-F259-9D44-8B5E-A913C9907862}"/>
              </a:ext>
            </a:extLst>
          </p:cNvPr>
          <p:cNvGrpSpPr/>
          <p:nvPr/>
        </p:nvGrpSpPr>
        <p:grpSpPr>
          <a:xfrm>
            <a:off x="8365064" y="1075267"/>
            <a:ext cx="3386667" cy="4222045"/>
            <a:chOff x="8365064" y="1075267"/>
            <a:chExt cx="3386667" cy="4222045"/>
          </a:xfrm>
        </p:grpSpPr>
        <p:sp>
          <p:nvSpPr>
            <p:cNvPr id="80" name="1985 Orange Box">
              <a:extLst>
                <a:ext uri="{FF2B5EF4-FFF2-40B4-BE49-F238E27FC236}">
                  <a16:creationId xmlns:a16="http://schemas.microsoft.com/office/drawing/2014/main" id="{2CF66688-6EA2-1B44-9F3F-B9F2632F59ED}"/>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endParaRPr lang="en-US" sz="1400" dirty="0">
                <a:solidFill>
                  <a:srgbClr val="FF0000"/>
                </a:solidFill>
              </a:endParaRPr>
            </a:p>
            <a:p>
              <a:r>
                <a:rPr lang="en-US" sz="1050" dirty="0">
                  <a:solidFill>
                    <a:schemeClr val="tx1"/>
                  </a:solidFill>
                </a:rPr>
                <a:t>Next five are projected as: </a:t>
              </a:r>
              <a:r>
                <a:rPr lang="en-US" sz="1050" dirty="0" err="1">
                  <a:solidFill>
                    <a:schemeClr val="tx1"/>
                  </a:solidFill>
                </a:rPr>
                <a:t>Nufarm</a:t>
              </a:r>
              <a:r>
                <a:rPr lang="en-US" sz="1050" dirty="0">
                  <a:solidFill>
                    <a:schemeClr val="tx1"/>
                  </a:solidFill>
                </a:rPr>
                <a:t>, United Phosphorous, Sumitomo, AMVAC </a:t>
              </a:r>
              <a:br>
                <a:rPr lang="en-US" sz="1050" dirty="0">
                  <a:solidFill>
                    <a:schemeClr val="tx1"/>
                  </a:solidFill>
                </a:rPr>
              </a:br>
              <a:r>
                <a:rPr lang="en-US" sz="1050" dirty="0">
                  <a:solidFill>
                    <a:schemeClr val="tx1"/>
                  </a:solidFill>
                </a:rPr>
                <a:t>and Albaugh</a:t>
              </a:r>
              <a:endParaRPr lang="en-US" sz="1050" b="1" dirty="0">
                <a:solidFill>
                  <a:schemeClr val="tx1"/>
                </a:solidFill>
              </a:endParaRPr>
            </a:p>
            <a:p>
              <a:endParaRPr lang="en-US" sz="1050" b="1" dirty="0">
                <a:solidFill>
                  <a:schemeClr val="tx1">
                    <a:lumMod val="75000"/>
                    <a:lumOff val="25000"/>
                  </a:schemeClr>
                </a:solidFill>
              </a:endParaRPr>
            </a:p>
            <a:p>
              <a:r>
                <a:rPr lang="en-US" sz="1050" b="1" dirty="0">
                  <a:solidFill>
                    <a:schemeClr val="tx1">
                      <a:lumMod val="75000"/>
                      <a:lumOff val="25000"/>
                    </a:schemeClr>
                  </a:solidFill>
                </a:rPr>
                <a:t>Source:</a:t>
              </a:r>
              <a:br>
                <a:rPr lang="en-US" sz="1050" b="1" dirty="0">
                  <a:solidFill>
                    <a:schemeClr val="tx1">
                      <a:lumMod val="75000"/>
                      <a:lumOff val="25000"/>
                    </a:schemeClr>
                  </a:solidFill>
                </a:rPr>
              </a:br>
              <a:r>
                <a:rPr lang="en-US" sz="1050" dirty="0">
                  <a:solidFill>
                    <a:schemeClr val="tx1">
                      <a:lumMod val="75000"/>
                      <a:lumOff val="25000"/>
                    </a:schemeClr>
                  </a:solidFill>
                  <a:hlinkClick r:id="rId11"/>
                </a:rPr>
                <a:t>https://www.croplife.com/editorial/the-top-10-crop-protection-companies-post-mega-mergers/</a:t>
              </a:r>
              <a:endParaRPr lang="en-US" sz="1050" dirty="0">
                <a:solidFill>
                  <a:schemeClr val="tx1">
                    <a:lumMod val="75000"/>
                    <a:lumOff val="25000"/>
                  </a:schemeClr>
                </a:solidFill>
              </a:endParaRPr>
            </a:p>
            <a:p>
              <a:r>
                <a:rPr lang="en-US" sz="1050" dirty="0">
                  <a:solidFill>
                    <a:schemeClr val="tx1">
                      <a:lumMod val="75000"/>
                      <a:lumOff val="25000"/>
                    </a:schemeClr>
                  </a:solidFill>
                </a:rPr>
                <a:t> </a:t>
              </a:r>
            </a:p>
            <a:p>
              <a:pPr algn="ctr"/>
              <a:endParaRPr lang="en-US" dirty="0"/>
            </a:p>
          </p:txBody>
        </p:sp>
        <p:sp>
          <p:nvSpPr>
            <p:cNvPr id="81" name="done">
              <a:extLst>
                <a:ext uri="{FF2B5EF4-FFF2-40B4-BE49-F238E27FC236}">
                  <a16:creationId xmlns:a16="http://schemas.microsoft.com/office/drawing/2014/main" id="{948E5936-CCC0-E24A-AC86-7EC3AE163789}"/>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27" name="2017 Green Box 3">
            <a:extLst>
              <a:ext uri="{FF2B5EF4-FFF2-40B4-BE49-F238E27FC236}">
                <a16:creationId xmlns:a16="http://schemas.microsoft.com/office/drawing/2014/main" id="{A8B8D105-D08C-B948-92B3-A1F59316C0DB}"/>
              </a:ext>
            </a:extLst>
          </p:cNvPr>
          <p:cNvGrpSpPr/>
          <p:nvPr/>
        </p:nvGrpSpPr>
        <p:grpSpPr>
          <a:xfrm>
            <a:off x="8365064" y="1075267"/>
            <a:ext cx="3386667" cy="4222045"/>
            <a:chOff x="8365064" y="1075267"/>
            <a:chExt cx="3386667" cy="4222045"/>
          </a:xfrm>
        </p:grpSpPr>
        <p:sp>
          <p:nvSpPr>
            <p:cNvPr id="128" name="1985 Orange Box">
              <a:extLst>
                <a:ext uri="{FF2B5EF4-FFF2-40B4-BE49-F238E27FC236}">
                  <a16:creationId xmlns:a16="http://schemas.microsoft.com/office/drawing/2014/main" id="{596DF294-0694-6F40-8EA6-9431DD017805}"/>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Despite the global restructure grouping the Chinese, Swiss and Israeli-based chemical operations under one umbrella, they will continue to operate as individual entities, with </a:t>
              </a:r>
              <a:br>
                <a:rPr lang="en-US" sz="1400" dirty="0">
                  <a:solidFill>
                    <a:schemeClr val="tx1">
                      <a:lumMod val="75000"/>
                      <a:lumOff val="25000"/>
                    </a:schemeClr>
                  </a:solidFill>
                </a:rPr>
              </a:br>
              <a:r>
                <a:rPr lang="en-US" sz="1400" dirty="0">
                  <a:solidFill>
                    <a:schemeClr val="tx1">
                      <a:lumMod val="75000"/>
                      <a:lumOff val="25000"/>
                    </a:schemeClr>
                  </a:solidFill>
                </a:rPr>
                <a:t>a fourth division, Syngenta's seeds business.</a:t>
              </a:r>
            </a:p>
            <a:p>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6"/>
                </a:rPr>
                <a:t>https://www.farmonline.com.au/story/6800006/giant-agchem-name-syngenta-gets-bigger-adama-and-china-business-absorbed/</a:t>
              </a:r>
              <a:endParaRPr lang="en-US" sz="1050" dirty="0">
                <a:solidFill>
                  <a:schemeClr val="tx1">
                    <a:lumMod val="75000"/>
                    <a:lumOff val="25000"/>
                  </a:schemeClr>
                </a:solidFill>
              </a:endParaRPr>
            </a:p>
            <a:p>
              <a:endParaRPr lang="en-US" dirty="0"/>
            </a:p>
          </p:txBody>
        </p:sp>
        <p:sp>
          <p:nvSpPr>
            <p:cNvPr id="129" name="done">
              <a:extLst>
                <a:ext uri="{FF2B5EF4-FFF2-40B4-BE49-F238E27FC236}">
                  <a16:creationId xmlns:a16="http://schemas.microsoft.com/office/drawing/2014/main" id="{F3984084-FBAD-F641-89A7-51C2DEC1B53E}"/>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77" name="2017 Teal Box">
            <a:extLst>
              <a:ext uri="{FF2B5EF4-FFF2-40B4-BE49-F238E27FC236}">
                <a16:creationId xmlns:a16="http://schemas.microsoft.com/office/drawing/2014/main" id="{2D0C0859-7B34-314B-9387-EBFBEAF09135}"/>
              </a:ext>
            </a:extLst>
          </p:cNvPr>
          <p:cNvGrpSpPr/>
          <p:nvPr/>
        </p:nvGrpSpPr>
        <p:grpSpPr>
          <a:xfrm>
            <a:off x="8365064" y="1075267"/>
            <a:ext cx="3386667" cy="4222045"/>
            <a:chOff x="8365064" y="1075267"/>
            <a:chExt cx="3386667" cy="4222045"/>
          </a:xfrm>
        </p:grpSpPr>
        <p:sp>
          <p:nvSpPr>
            <p:cNvPr id="178" name="1985 Orange Box">
              <a:extLst>
                <a:ext uri="{FF2B5EF4-FFF2-40B4-BE49-F238E27FC236}">
                  <a16:creationId xmlns:a16="http://schemas.microsoft.com/office/drawing/2014/main" id="{521171AA-0919-EB41-8B64-809CD3B31A31}"/>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USDA Invests $13.6 Million in Citrus Greening Research. </a:t>
              </a:r>
            </a:p>
            <a:p>
              <a:pPr>
                <a:spcAft>
                  <a:spcPts val="600"/>
                </a:spcAft>
              </a:pPr>
              <a:r>
                <a:rPr lang="en-US" sz="1050" b="1" dirty="0">
                  <a:solidFill>
                    <a:schemeClr val="tx1">
                      <a:lumMod val="75000"/>
                      <a:lumOff val="25000"/>
                    </a:schemeClr>
                  </a:solidFill>
                </a:rPr>
                <a:t>Source:</a:t>
              </a:r>
              <a:br>
                <a:rPr lang="en-US" sz="1050" b="1" dirty="0">
                  <a:solidFill>
                    <a:schemeClr val="tx1">
                      <a:lumMod val="75000"/>
                      <a:lumOff val="25000"/>
                    </a:schemeClr>
                  </a:solidFill>
                </a:rPr>
              </a:br>
              <a:r>
                <a:rPr lang="en-US" sz="1050" dirty="0">
                  <a:solidFill>
                    <a:schemeClr val="tx1">
                      <a:lumMod val="75000"/>
                      <a:lumOff val="25000"/>
                    </a:schemeClr>
                  </a:solidFill>
                  <a:hlinkClick r:id="rId12"/>
                </a:rPr>
                <a:t>https://www.invasivespeciesinfo.gov/profile/citrus-greening</a:t>
              </a:r>
              <a:endParaRPr lang="en-US" sz="1050" dirty="0">
                <a:solidFill>
                  <a:schemeClr val="tx1">
                    <a:lumMod val="75000"/>
                    <a:lumOff val="25000"/>
                  </a:schemeClr>
                </a:solidFill>
              </a:endParaRPr>
            </a:p>
            <a:p>
              <a:pPr>
                <a:spcAft>
                  <a:spcPts val="600"/>
                </a:spcAft>
              </a:pPr>
              <a:br>
                <a:rPr lang="en-US" sz="1050" b="1" dirty="0">
                  <a:solidFill>
                    <a:schemeClr val="tx1">
                      <a:lumMod val="75000"/>
                      <a:lumOff val="25000"/>
                    </a:schemeClr>
                  </a:solidFill>
                </a:rPr>
              </a:br>
              <a:endParaRPr lang="en-US" dirty="0"/>
            </a:p>
          </p:txBody>
        </p:sp>
        <p:sp>
          <p:nvSpPr>
            <p:cNvPr id="179" name="done">
              <a:extLst>
                <a:ext uri="{FF2B5EF4-FFF2-40B4-BE49-F238E27FC236}">
                  <a16:creationId xmlns:a16="http://schemas.microsoft.com/office/drawing/2014/main" id="{AFB9E154-2877-DF42-B619-76FE733C95F2}"/>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82" name="2018 Green Box 1">
            <a:extLst>
              <a:ext uri="{FF2B5EF4-FFF2-40B4-BE49-F238E27FC236}">
                <a16:creationId xmlns:a16="http://schemas.microsoft.com/office/drawing/2014/main" id="{0310BE49-52FB-834C-8685-C1F7F6BA6EC5}"/>
              </a:ext>
            </a:extLst>
          </p:cNvPr>
          <p:cNvGrpSpPr/>
          <p:nvPr/>
        </p:nvGrpSpPr>
        <p:grpSpPr>
          <a:xfrm>
            <a:off x="8365064" y="1075267"/>
            <a:ext cx="3386667" cy="4222045"/>
            <a:chOff x="8365064" y="1075267"/>
            <a:chExt cx="3386667" cy="4222045"/>
          </a:xfrm>
        </p:grpSpPr>
        <p:sp>
          <p:nvSpPr>
            <p:cNvPr id="83" name="1985 Orange Box">
              <a:extLst>
                <a:ext uri="{FF2B5EF4-FFF2-40B4-BE49-F238E27FC236}">
                  <a16:creationId xmlns:a16="http://schemas.microsoft.com/office/drawing/2014/main" id="{A4435290-AE32-AE40-B0D3-3FC7F8E20CFC}"/>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BASF signed agreements in October 2017 and April 2018 to acquire the businesses and assets Bayer offered to divest in the context of its acquisition of Monsanto. The transaction is a strategic complement to BASF’s crop protection, biotech and digital farming activities and marks its entry into seeds, non-selective herbicides and nematicide seed treatments.</a:t>
              </a:r>
            </a:p>
            <a:p>
              <a:r>
                <a:rPr lang="en-US" sz="1050" b="1" dirty="0">
                  <a:solidFill>
                    <a:schemeClr val="tx1">
                      <a:lumMod val="75000"/>
                      <a:lumOff val="25000"/>
                    </a:schemeClr>
                  </a:solidFill>
                </a:rPr>
                <a:t>Source:</a:t>
              </a:r>
            </a:p>
            <a:p>
              <a:r>
                <a:rPr lang="en-US" sz="1050" dirty="0">
                  <a:solidFill>
                    <a:schemeClr val="tx1">
                      <a:lumMod val="75000"/>
                      <a:lumOff val="25000"/>
                    </a:schemeClr>
                  </a:solidFill>
                </a:rPr>
                <a:t>Member knowledge</a:t>
              </a:r>
              <a:br>
                <a:rPr lang="en-US" sz="1050" b="1" dirty="0">
                  <a:solidFill>
                    <a:schemeClr val="tx1">
                      <a:lumMod val="75000"/>
                      <a:lumOff val="25000"/>
                    </a:schemeClr>
                  </a:solidFill>
                </a:rPr>
              </a:br>
              <a:endParaRPr lang="en-US" sz="1050" dirty="0">
                <a:solidFill>
                  <a:schemeClr val="tx1">
                    <a:lumMod val="75000"/>
                    <a:lumOff val="25000"/>
                  </a:schemeClr>
                </a:solidFill>
              </a:endParaRPr>
            </a:p>
            <a:p>
              <a:pPr algn="ctr"/>
              <a:endParaRPr lang="en-US" dirty="0"/>
            </a:p>
          </p:txBody>
        </p:sp>
        <p:sp>
          <p:nvSpPr>
            <p:cNvPr id="84" name="done">
              <a:extLst>
                <a:ext uri="{FF2B5EF4-FFF2-40B4-BE49-F238E27FC236}">
                  <a16:creationId xmlns:a16="http://schemas.microsoft.com/office/drawing/2014/main" id="{E894C809-8A90-8A45-BA93-E4689F04E461}"/>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85" name="2018 Green Box 2">
            <a:extLst>
              <a:ext uri="{FF2B5EF4-FFF2-40B4-BE49-F238E27FC236}">
                <a16:creationId xmlns:a16="http://schemas.microsoft.com/office/drawing/2014/main" id="{F5568578-10A6-8A4A-9295-FAF1D4C40904}"/>
              </a:ext>
            </a:extLst>
          </p:cNvPr>
          <p:cNvGrpSpPr/>
          <p:nvPr/>
        </p:nvGrpSpPr>
        <p:grpSpPr>
          <a:xfrm>
            <a:off x="8365064" y="1075267"/>
            <a:ext cx="3386667" cy="4222045"/>
            <a:chOff x="8365064" y="1075267"/>
            <a:chExt cx="3386667" cy="4222045"/>
          </a:xfrm>
        </p:grpSpPr>
        <p:sp>
          <p:nvSpPr>
            <p:cNvPr id="86" name="1985 Orange Box">
              <a:extLst>
                <a:ext uri="{FF2B5EF4-FFF2-40B4-BE49-F238E27FC236}">
                  <a16:creationId xmlns:a16="http://schemas.microsoft.com/office/drawing/2014/main" id="{E4356736-B9F2-484E-B633-B3BF826BA9F2}"/>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Shares in the U.S. company Monsanto are no longer be traded on the New York Stock Exchange, with Bayer the sole owner of Monsanto Company.</a:t>
              </a:r>
            </a:p>
            <a:p>
              <a:r>
                <a:rPr lang="en-US" sz="1050" b="1" dirty="0">
                  <a:solidFill>
                    <a:schemeClr val="tx1">
                      <a:lumMod val="75000"/>
                      <a:lumOff val="25000"/>
                    </a:schemeClr>
                  </a:solidFill>
                </a:rPr>
                <a:t>Source:</a:t>
              </a:r>
              <a:br>
                <a:rPr lang="en-US" sz="1050" b="1" dirty="0">
                  <a:solidFill>
                    <a:schemeClr val="tx1">
                      <a:lumMod val="75000"/>
                      <a:lumOff val="25000"/>
                    </a:schemeClr>
                  </a:solidFill>
                </a:rPr>
              </a:br>
              <a:endParaRPr lang="en-US" sz="1050" dirty="0">
                <a:solidFill>
                  <a:schemeClr val="tx1">
                    <a:lumMod val="75000"/>
                    <a:lumOff val="25000"/>
                  </a:schemeClr>
                </a:solidFill>
              </a:endParaRPr>
            </a:p>
            <a:p>
              <a:r>
                <a:rPr lang="en-US" sz="1050" dirty="0">
                  <a:solidFill>
                    <a:schemeClr val="tx1">
                      <a:lumMod val="75000"/>
                      <a:lumOff val="25000"/>
                    </a:schemeClr>
                  </a:solidFill>
                  <a:hlinkClick r:id="rId13"/>
                </a:rPr>
                <a:t>https://en.wikipedia.org/wiki/Monsanto</a:t>
              </a:r>
              <a:endParaRPr lang="en-US" sz="1050" dirty="0">
                <a:solidFill>
                  <a:schemeClr val="tx1">
                    <a:lumMod val="75000"/>
                    <a:lumOff val="25000"/>
                  </a:schemeClr>
                </a:solidFill>
              </a:endParaRPr>
            </a:p>
            <a:p>
              <a:endParaRPr lang="en-US" sz="1050" dirty="0">
                <a:solidFill>
                  <a:schemeClr val="tx1">
                    <a:lumMod val="75000"/>
                    <a:lumOff val="25000"/>
                  </a:schemeClr>
                </a:solidFill>
              </a:endParaRPr>
            </a:p>
            <a:p>
              <a:pPr algn="ctr"/>
              <a:endParaRPr lang="en-US" dirty="0"/>
            </a:p>
          </p:txBody>
        </p:sp>
        <p:sp>
          <p:nvSpPr>
            <p:cNvPr id="87" name="done">
              <a:extLst>
                <a:ext uri="{FF2B5EF4-FFF2-40B4-BE49-F238E27FC236}">
                  <a16:creationId xmlns:a16="http://schemas.microsoft.com/office/drawing/2014/main" id="{829A9F7D-80A8-104C-BCC2-0237BD43CCA3}"/>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88" name="2018 Green Box 3">
            <a:extLst>
              <a:ext uri="{FF2B5EF4-FFF2-40B4-BE49-F238E27FC236}">
                <a16:creationId xmlns:a16="http://schemas.microsoft.com/office/drawing/2014/main" id="{23572CC8-3EE1-BB4C-9CCC-33A2533D08EE}"/>
              </a:ext>
            </a:extLst>
          </p:cNvPr>
          <p:cNvGrpSpPr/>
          <p:nvPr/>
        </p:nvGrpSpPr>
        <p:grpSpPr>
          <a:xfrm>
            <a:off x="8365064" y="1075267"/>
            <a:ext cx="3386667" cy="4222045"/>
            <a:chOff x="8365064" y="1075267"/>
            <a:chExt cx="3386667" cy="4222045"/>
          </a:xfrm>
        </p:grpSpPr>
        <p:sp>
          <p:nvSpPr>
            <p:cNvPr id="89" name="1985 Orange Box">
              <a:extLst>
                <a:ext uri="{FF2B5EF4-FFF2-40B4-BE49-F238E27FC236}">
                  <a16:creationId xmlns:a16="http://schemas.microsoft.com/office/drawing/2014/main" id="{A123A32E-0420-2240-979B-2CAE27675F93}"/>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USDA and FDA reports show both organic and conventional food is safe and that the notorious “Dirty Dozen” list is doing more harm than good for Americans. According to the sampling data, 99 percent of residues on fruits and vegetables, when present at all, are well below safety levels set by </a:t>
              </a:r>
              <a:br>
                <a:rPr lang="en-US" sz="1400" dirty="0">
                  <a:solidFill>
                    <a:schemeClr val="tx1">
                      <a:lumMod val="75000"/>
                      <a:lumOff val="25000"/>
                    </a:schemeClr>
                  </a:solidFill>
                </a:rPr>
              </a:br>
              <a:r>
                <a:rPr lang="en-US" sz="1400" dirty="0">
                  <a:solidFill>
                    <a:schemeClr val="tx1">
                      <a:lumMod val="75000"/>
                      <a:lumOff val="25000"/>
                    </a:schemeClr>
                  </a:solidFill>
                </a:rPr>
                <a:t>the EPA. </a:t>
              </a:r>
            </a:p>
            <a:p>
              <a:pPr>
                <a:spcAft>
                  <a:spcPts val="600"/>
                </a:spcAft>
              </a:pPr>
              <a:r>
                <a:rPr lang="en-US" sz="1050" b="1" dirty="0">
                  <a:solidFill>
                    <a:schemeClr val="tx1">
                      <a:lumMod val="75000"/>
                      <a:lumOff val="25000"/>
                    </a:schemeClr>
                  </a:solidFill>
                </a:rPr>
                <a:t>Source:</a:t>
              </a:r>
              <a:br>
                <a:rPr lang="en-US" sz="1050" b="1" dirty="0">
                  <a:solidFill>
                    <a:schemeClr val="tx1">
                      <a:lumMod val="75000"/>
                      <a:lumOff val="25000"/>
                    </a:schemeClr>
                  </a:solidFill>
                </a:rPr>
              </a:br>
              <a:r>
                <a:rPr lang="en-US" sz="1050" dirty="0">
                  <a:solidFill>
                    <a:schemeClr val="tx1">
                      <a:lumMod val="75000"/>
                      <a:lumOff val="25000"/>
                    </a:schemeClr>
                  </a:solidFill>
                  <a:hlinkClick r:id="rId14"/>
                </a:rPr>
                <a:t>https://www.agdaily.com/news/usda-fda-debunk-dirty-dozen-fruit-vegetable/</a:t>
              </a:r>
              <a:endParaRPr lang="en-US" sz="1050" dirty="0">
                <a:solidFill>
                  <a:schemeClr val="tx1">
                    <a:lumMod val="75000"/>
                    <a:lumOff val="25000"/>
                  </a:schemeClr>
                </a:solidFill>
              </a:endParaRPr>
            </a:p>
            <a:p>
              <a:pPr>
                <a:spcAft>
                  <a:spcPts val="600"/>
                </a:spcAft>
              </a:pPr>
              <a:endParaRPr lang="en-US" dirty="0"/>
            </a:p>
          </p:txBody>
        </p:sp>
        <p:sp>
          <p:nvSpPr>
            <p:cNvPr id="90" name="done">
              <a:extLst>
                <a:ext uri="{FF2B5EF4-FFF2-40B4-BE49-F238E27FC236}">
                  <a16:creationId xmlns:a16="http://schemas.microsoft.com/office/drawing/2014/main" id="{9B90D272-0E2C-2447-AC18-D5C9BD2F641E}"/>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91" name="2018 Green Box 4">
            <a:extLst>
              <a:ext uri="{FF2B5EF4-FFF2-40B4-BE49-F238E27FC236}">
                <a16:creationId xmlns:a16="http://schemas.microsoft.com/office/drawing/2014/main" id="{EF7B8686-79F4-A94E-9CF6-E32BD83DF2ED}"/>
              </a:ext>
            </a:extLst>
          </p:cNvPr>
          <p:cNvGrpSpPr/>
          <p:nvPr/>
        </p:nvGrpSpPr>
        <p:grpSpPr>
          <a:xfrm>
            <a:off x="8365064" y="1075267"/>
            <a:ext cx="3386667" cy="4222045"/>
            <a:chOff x="8365064" y="1075267"/>
            <a:chExt cx="3386667" cy="4222045"/>
          </a:xfrm>
        </p:grpSpPr>
        <p:sp>
          <p:nvSpPr>
            <p:cNvPr id="92" name="1985 Orange Box">
              <a:extLst>
                <a:ext uri="{FF2B5EF4-FFF2-40B4-BE49-F238E27FC236}">
                  <a16:creationId xmlns:a16="http://schemas.microsoft.com/office/drawing/2014/main" id="{A85454F1-2FAF-A84D-A06E-0FA80B58D034}"/>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endParaRPr lang="en-US" sz="1400" dirty="0">
                <a:solidFill>
                  <a:srgbClr val="FF0000"/>
                </a:solidFill>
              </a:endParaRPr>
            </a:p>
            <a:p>
              <a:pPr>
                <a:spcAft>
                  <a:spcPts val="600"/>
                </a:spcAft>
              </a:pPr>
              <a:r>
                <a:rPr lang="en-US" sz="1050" b="1" dirty="0">
                  <a:solidFill>
                    <a:schemeClr val="tx1">
                      <a:lumMod val="75000"/>
                      <a:lumOff val="25000"/>
                    </a:schemeClr>
                  </a:solidFill>
                </a:rPr>
                <a:t>Source:</a:t>
              </a:r>
              <a:br>
                <a:rPr lang="en-US" sz="1050" b="1" dirty="0">
                  <a:solidFill>
                    <a:schemeClr val="tx1">
                      <a:lumMod val="75000"/>
                      <a:lumOff val="25000"/>
                    </a:schemeClr>
                  </a:solidFill>
                </a:rPr>
              </a:br>
              <a:r>
                <a:rPr lang="en-US" sz="1050" dirty="0">
                  <a:solidFill>
                    <a:schemeClr val="tx1">
                      <a:lumMod val="75000"/>
                      <a:lumOff val="25000"/>
                    </a:schemeClr>
                  </a:solidFill>
                  <a:hlinkClick r:id="rId15"/>
                </a:rPr>
                <a:t>https://organic.ams.usda.gov/Integrity/Reports/OperationAcreageReport.aspx</a:t>
              </a:r>
              <a:endParaRPr lang="en-US" sz="1050" dirty="0">
                <a:solidFill>
                  <a:schemeClr val="tx1">
                    <a:lumMod val="75000"/>
                    <a:lumOff val="25000"/>
                  </a:schemeClr>
                </a:solidFill>
              </a:endParaRPr>
            </a:p>
            <a:p>
              <a:pPr>
                <a:spcAft>
                  <a:spcPts val="600"/>
                </a:spcAft>
              </a:pPr>
              <a:endParaRPr lang="en-US" dirty="0"/>
            </a:p>
          </p:txBody>
        </p:sp>
        <p:sp>
          <p:nvSpPr>
            <p:cNvPr id="93" name="done">
              <a:extLst>
                <a:ext uri="{FF2B5EF4-FFF2-40B4-BE49-F238E27FC236}">
                  <a16:creationId xmlns:a16="http://schemas.microsoft.com/office/drawing/2014/main" id="{4C13D4C4-553E-0C4D-AB27-47661C047A47}"/>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94" name="2019 Green Box">
            <a:extLst>
              <a:ext uri="{FF2B5EF4-FFF2-40B4-BE49-F238E27FC236}">
                <a16:creationId xmlns:a16="http://schemas.microsoft.com/office/drawing/2014/main" id="{CA83A0F3-D5FF-7046-AB57-89C7ED83D6B2}"/>
              </a:ext>
            </a:extLst>
          </p:cNvPr>
          <p:cNvGrpSpPr/>
          <p:nvPr/>
        </p:nvGrpSpPr>
        <p:grpSpPr>
          <a:xfrm>
            <a:off x="8365064" y="1075267"/>
            <a:ext cx="3386667" cy="4222045"/>
            <a:chOff x="8365064" y="1075267"/>
            <a:chExt cx="3386667" cy="4222045"/>
          </a:xfrm>
        </p:grpSpPr>
        <p:sp>
          <p:nvSpPr>
            <p:cNvPr id="95" name="1985 Orange Box">
              <a:extLst>
                <a:ext uri="{FF2B5EF4-FFF2-40B4-BE49-F238E27FC236}">
                  <a16:creationId xmlns:a16="http://schemas.microsoft.com/office/drawing/2014/main" id="{FB36874C-A224-A042-B4E3-F46ECBA500E3}"/>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On June 1, 2019 Corteva </a:t>
              </a:r>
              <a:r>
                <a:rPr lang="en-US" sz="1400" dirty="0" err="1">
                  <a:solidFill>
                    <a:schemeClr val="tx1">
                      <a:lumMod val="75000"/>
                      <a:lumOff val="25000"/>
                    </a:schemeClr>
                  </a:solidFill>
                </a:rPr>
                <a:t>Agriscience</a:t>
              </a:r>
              <a:r>
                <a:rPr lang="en-US" sz="1400" dirty="0">
                  <a:solidFill>
                    <a:schemeClr val="tx1">
                      <a:lumMod val="75000"/>
                      <a:lumOff val="25000"/>
                    </a:schemeClr>
                  </a:solidFill>
                </a:rPr>
                <a:t> spun off from DowDuPont to become the largest US-based crop protection and seed companies, with more than 21,000 employees. DowDuPont had been formed August 31, 2017 as a combination of all Dow Chemical Company and DuPont interests. </a:t>
              </a:r>
            </a:p>
            <a:p>
              <a:pPr>
                <a:spcAft>
                  <a:spcPts val="600"/>
                </a:spcAft>
              </a:pPr>
              <a:r>
                <a:rPr lang="en-US" sz="1050" b="1" dirty="0">
                  <a:solidFill>
                    <a:schemeClr val="tx1">
                      <a:lumMod val="75000"/>
                      <a:lumOff val="25000"/>
                    </a:schemeClr>
                  </a:solidFill>
                </a:rPr>
                <a:t>Source:</a:t>
              </a:r>
              <a:br>
                <a:rPr lang="en-US" sz="1050" b="1" dirty="0">
                  <a:solidFill>
                    <a:schemeClr val="tx1">
                      <a:lumMod val="75000"/>
                      <a:lumOff val="25000"/>
                    </a:schemeClr>
                  </a:solidFill>
                </a:rPr>
              </a:br>
              <a:r>
                <a:rPr lang="en-US" sz="1050" dirty="0">
                  <a:solidFill>
                    <a:schemeClr val="tx1">
                      <a:lumMod val="75000"/>
                      <a:lumOff val="25000"/>
                    </a:schemeClr>
                  </a:solidFill>
                  <a:hlinkClick r:id="rId16"/>
                </a:rPr>
                <a:t>www.corteva.com/resources/media-center/corteva-separates-from-dowdupont-to-form-leading-independent-global-pure-play-agriculture-company.html</a:t>
              </a:r>
              <a:endParaRPr lang="en-US" sz="1050" dirty="0">
                <a:solidFill>
                  <a:schemeClr val="tx1">
                    <a:lumMod val="75000"/>
                    <a:lumOff val="25000"/>
                  </a:schemeClr>
                </a:solidFill>
              </a:endParaRPr>
            </a:p>
            <a:p>
              <a:pPr>
                <a:spcAft>
                  <a:spcPts val="600"/>
                </a:spcAft>
              </a:pPr>
              <a:endParaRPr lang="en-US" dirty="0"/>
            </a:p>
          </p:txBody>
        </p:sp>
        <p:sp>
          <p:nvSpPr>
            <p:cNvPr id="96" name="done">
              <a:extLst>
                <a:ext uri="{FF2B5EF4-FFF2-40B4-BE49-F238E27FC236}">
                  <a16:creationId xmlns:a16="http://schemas.microsoft.com/office/drawing/2014/main" id="{1F03F5CC-FCF2-3A49-B575-91CEC373D78E}"/>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62" name="2019 Orange Box">
            <a:extLst>
              <a:ext uri="{FF2B5EF4-FFF2-40B4-BE49-F238E27FC236}">
                <a16:creationId xmlns:a16="http://schemas.microsoft.com/office/drawing/2014/main" id="{28D2587E-E8D0-1343-8A9F-C8A7A4B58641}"/>
              </a:ext>
            </a:extLst>
          </p:cNvPr>
          <p:cNvGrpSpPr/>
          <p:nvPr/>
        </p:nvGrpSpPr>
        <p:grpSpPr>
          <a:xfrm>
            <a:off x="8365064" y="1075267"/>
            <a:ext cx="3386667" cy="4222045"/>
            <a:chOff x="8365064" y="1075267"/>
            <a:chExt cx="3386667" cy="4222045"/>
          </a:xfrm>
        </p:grpSpPr>
        <p:sp>
          <p:nvSpPr>
            <p:cNvPr id="163" name="1985 Orange Box">
              <a:extLst>
                <a:ext uri="{FF2B5EF4-FFF2-40B4-BE49-F238E27FC236}">
                  <a16:creationId xmlns:a16="http://schemas.microsoft.com/office/drawing/2014/main" id="{1AF76714-574F-0F4B-9E64-BB1EA695EBCF}"/>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200" dirty="0">
                  <a:solidFill>
                    <a:schemeClr val="tx1">
                      <a:lumMod val="75000"/>
                      <a:lumOff val="25000"/>
                    </a:schemeClr>
                  </a:solidFill>
                </a:rPr>
                <a:t>The bold memorandum calls for the agency to reduce its requests for, and funding of, mammal studies by 30 percent by 2025, and eliminate all mammal study requests and funding by 2035. The memo  references new approach methods (NAMs), which include any technologies, methodologies, approaches or combinations thereof that can be used to provide information on chemical hazard and potential human exposure that can avoid or significantly reduce the use of testing on animals. </a:t>
              </a:r>
            </a:p>
            <a:p>
              <a:pPr>
                <a:spcAft>
                  <a:spcPts val="600"/>
                </a:spcAft>
              </a:pPr>
              <a:r>
                <a:rPr lang="en-US" sz="1050" b="1" dirty="0">
                  <a:solidFill>
                    <a:schemeClr val="tx1">
                      <a:lumMod val="75000"/>
                      <a:lumOff val="25000"/>
                    </a:schemeClr>
                  </a:solidFill>
                </a:rPr>
                <a:t>Source:</a:t>
              </a:r>
              <a:br>
                <a:rPr lang="en-US" sz="1050" b="1" dirty="0">
                  <a:solidFill>
                    <a:schemeClr val="tx1">
                      <a:lumMod val="75000"/>
                      <a:lumOff val="25000"/>
                    </a:schemeClr>
                  </a:solidFill>
                </a:rPr>
              </a:br>
              <a:r>
                <a:rPr lang="en-US" sz="1200" dirty="0">
                  <a:solidFill>
                    <a:schemeClr val="tx1"/>
                  </a:solidFill>
                  <a:hlinkClick r:id="rId17"/>
                </a:rPr>
                <a:t>https://www.epa.gov/research/epa-new-approach-methods-efforts-reduce-use-animals-chemical-testing</a:t>
              </a:r>
              <a:endParaRPr lang="en-US" sz="1200" dirty="0">
                <a:solidFill>
                  <a:schemeClr val="tx1"/>
                </a:solidFill>
              </a:endParaRPr>
            </a:p>
            <a:p>
              <a:pPr>
                <a:spcAft>
                  <a:spcPts val="600"/>
                </a:spcAft>
              </a:pPr>
              <a:br>
                <a:rPr lang="en-US" sz="1050" b="1" dirty="0">
                  <a:solidFill>
                    <a:schemeClr val="tx1">
                      <a:lumMod val="75000"/>
                      <a:lumOff val="25000"/>
                    </a:schemeClr>
                  </a:solidFill>
                </a:rPr>
              </a:br>
              <a:endParaRPr lang="en-US" dirty="0"/>
            </a:p>
          </p:txBody>
        </p:sp>
        <p:sp>
          <p:nvSpPr>
            <p:cNvPr id="164" name="done">
              <a:extLst>
                <a:ext uri="{FF2B5EF4-FFF2-40B4-BE49-F238E27FC236}">
                  <a16:creationId xmlns:a16="http://schemas.microsoft.com/office/drawing/2014/main" id="{08CB3857-2807-8C49-A9E2-0C5B2BB76307}"/>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95" name="2019 Gold Box">
            <a:extLst>
              <a:ext uri="{FF2B5EF4-FFF2-40B4-BE49-F238E27FC236}">
                <a16:creationId xmlns:a16="http://schemas.microsoft.com/office/drawing/2014/main" id="{8DAB5FD6-4A3D-614A-8B09-873EA5DE0F18}"/>
              </a:ext>
            </a:extLst>
          </p:cNvPr>
          <p:cNvGrpSpPr/>
          <p:nvPr/>
        </p:nvGrpSpPr>
        <p:grpSpPr>
          <a:xfrm>
            <a:off x="8365064" y="1075267"/>
            <a:ext cx="3386667" cy="4222045"/>
            <a:chOff x="8365064" y="1075267"/>
            <a:chExt cx="3386667" cy="4222045"/>
          </a:xfrm>
        </p:grpSpPr>
        <p:sp>
          <p:nvSpPr>
            <p:cNvPr id="196" name="1985 Orange Box">
              <a:extLst>
                <a:ext uri="{FF2B5EF4-FFF2-40B4-BE49-F238E27FC236}">
                  <a16:creationId xmlns:a16="http://schemas.microsoft.com/office/drawing/2014/main" id="{9E406467-A3CE-FF49-BF7C-1122C7EE0E35}"/>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300" dirty="0">
                  <a:solidFill>
                    <a:schemeClr val="tx1">
                      <a:lumMod val="75000"/>
                      <a:lumOff val="25000"/>
                    </a:schemeClr>
                  </a:solidFill>
                </a:rPr>
                <a:t>There are 106 published ACS Symposium books sponsored by AGRO through the years covering a wide range of topics. Check them out at </a:t>
              </a:r>
              <a:r>
                <a:rPr lang="en-US" sz="1300" dirty="0" err="1">
                  <a:solidFill>
                    <a:schemeClr val="tx1">
                      <a:lumMod val="75000"/>
                      <a:lumOff val="25000"/>
                    </a:schemeClr>
                  </a:solidFill>
                  <a:hlinkClick r:id="rId18"/>
                </a:rPr>
                <a:t>agrodiv.org</a:t>
              </a:r>
              <a:r>
                <a:rPr lang="en-US" sz="1300" dirty="0">
                  <a:solidFill>
                    <a:schemeClr val="tx1">
                      <a:lumMod val="75000"/>
                      <a:lumOff val="25000"/>
                    </a:schemeClr>
                  </a:solidFill>
                  <a:hlinkClick r:id="rId18"/>
                </a:rPr>
                <a:t> </a:t>
              </a:r>
              <a:r>
                <a:rPr lang="en-US" sz="1300" dirty="0">
                  <a:solidFill>
                    <a:schemeClr val="tx1">
                      <a:lumMod val="75000"/>
                      <a:lumOff val="25000"/>
                    </a:schemeClr>
                  </a:solidFill>
                </a:rPr>
                <a:t>under the Publications tab. </a:t>
              </a:r>
            </a:p>
            <a:p>
              <a:pPr>
                <a:spcAft>
                  <a:spcPts val="600"/>
                </a:spcAft>
              </a:pPr>
              <a:r>
                <a:rPr lang="en-US" sz="1050" b="1" dirty="0">
                  <a:solidFill>
                    <a:schemeClr val="tx1">
                      <a:lumMod val="75000"/>
                      <a:lumOff val="25000"/>
                    </a:schemeClr>
                  </a:solidFill>
                </a:rPr>
                <a:t>Source:</a:t>
              </a:r>
              <a:br>
                <a:rPr lang="en-US" sz="1050" b="1" dirty="0">
                  <a:solidFill>
                    <a:schemeClr val="tx1">
                      <a:lumMod val="75000"/>
                      <a:lumOff val="25000"/>
                    </a:schemeClr>
                  </a:solidFill>
                </a:rPr>
              </a:br>
              <a:r>
                <a:rPr lang="en-US" sz="1050" dirty="0">
                  <a:solidFill>
                    <a:schemeClr val="tx1">
                      <a:lumMod val="75000"/>
                      <a:lumOff val="25000"/>
                    </a:schemeClr>
                  </a:solidFill>
                  <a:hlinkClick r:id="rId19"/>
                </a:rPr>
                <a:t>https://pubs.acs.org/series/symposium?seriesCode=symposium&amp;sortBy=DOI_desc&amp;startPage=0&amp;tabActivePane=division&amp;sponsor=agro</a:t>
              </a:r>
              <a:r>
                <a:rPr lang="en-US" sz="1050" dirty="0">
                  <a:solidFill>
                    <a:schemeClr val="tx1">
                      <a:lumMod val="75000"/>
                      <a:lumOff val="25000"/>
                    </a:schemeClr>
                  </a:solidFill>
                </a:rPr>
                <a:t> </a:t>
              </a:r>
              <a:br>
                <a:rPr lang="en-US" sz="1050" b="1" dirty="0">
                  <a:solidFill>
                    <a:schemeClr val="tx1">
                      <a:lumMod val="75000"/>
                      <a:lumOff val="25000"/>
                    </a:schemeClr>
                  </a:solidFill>
                </a:rPr>
              </a:br>
              <a:endParaRPr lang="en-US" dirty="0"/>
            </a:p>
          </p:txBody>
        </p:sp>
        <p:sp>
          <p:nvSpPr>
            <p:cNvPr id="197" name="done">
              <a:extLst>
                <a:ext uri="{FF2B5EF4-FFF2-40B4-BE49-F238E27FC236}">
                  <a16:creationId xmlns:a16="http://schemas.microsoft.com/office/drawing/2014/main" id="{AB80F74C-613B-6C4B-929A-DB9049706A6B}"/>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34" name="2020 Green Box">
            <a:extLst>
              <a:ext uri="{FF2B5EF4-FFF2-40B4-BE49-F238E27FC236}">
                <a16:creationId xmlns:a16="http://schemas.microsoft.com/office/drawing/2014/main" id="{9B57130F-EBB1-824A-BE67-0248DAEC3B17}"/>
              </a:ext>
            </a:extLst>
          </p:cNvPr>
          <p:cNvGrpSpPr/>
          <p:nvPr/>
        </p:nvGrpSpPr>
        <p:grpSpPr>
          <a:xfrm>
            <a:off x="8365064" y="1075267"/>
            <a:ext cx="3386667" cy="4222045"/>
            <a:chOff x="8365064" y="1075267"/>
            <a:chExt cx="3386667" cy="4222045"/>
          </a:xfrm>
        </p:grpSpPr>
        <p:sp>
          <p:nvSpPr>
            <p:cNvPr id="135" name="1985 Orange Box">
              <a:extLst>
                <a:ext uri="{FF2B5EF4-FFF2-40B4-BE49-F238E27FC236}">
                  <a16:creationId xmlns:a16="http://schemas.microsoft.com/office/drawing/2014/main" id="{B9984117-619A-9441-A9CA-B0DF92578A4F}"/>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300" dirty="0">
                  <a:solidFill>
                    <a:schemeClr val="tx1">
                      <a:lumMod val="75000"/>
                      <a:lumOff val="25000"/>
                    </a:schemeClr>
                  </a:solidFill>
                </a:rPr>
                <a:t>The active ingredient </a:t>
              </a:r>
              <a:r>
                <a:rPr lang="en-US" sz="1300" dirty="0" err="1">
                  <a:solidFill>
                    <a:schemeClr val="tx1">
                      <a:lumMod val="75000"/>
                      <a:lumOff val="25000"/>
                    </a:schemeClr>
                  </a:solidFill>
                </a:rPr>
                <a:t>cinmethylin</a:t>
              </a:r>
              <a:r>
                <a:rPr lang="en-US" sz="1300" dirty="0">
                  <a:solidFill>
                    <a:schemeClr val="tx1">
                      <a:lumMod val="75000"/>
                      <a:lumOff val="25000"/>
                    </a:schemeClr>
                  </a:solidFill>
                </a:rPr>
                <a:t> is </a:t>
              </a:r>
              <a:r>
                <a:rPr lang="en-US" sz="1300" dirty="0" err="1">
                  <a:solidFill>
                    <a:schemeClr val="tx1">
                      <a:lumMod val="75000"/>
                      <a:lumOff val="25000"/>
                    </a:schemeClr>
                  </a:solidFill>
                </a:rPr>
                <a:t>is</a:t>
              </a:r>
              <a:r>
                <a:rPr lang="en-US" sz="1300" dirty="0">
                  <a:solidFill>
                    <a:schemeClr val="tx1">
                      <a:lumMod val="75000"/>
                      <a:lumOff val="25000"/>
                    </a:schemeClr>
                  </a:solidFill>
                </a:rPr>
                <a:t> an Herbicide Resistance Action Committee (HRAC</a:t>
              </a:r>
              <a:r>
                <a:rPr lang="en-US" sz="1300" dirty="0">
                  <a:solidFill>
                    <a:schemeClr val="tx1"/>
                  </a:solidFill>
                </a:rPr>
                <a:t>) class “Group Q</a:t>
              </a:r>
              <a:r>
                <a:rPr lang="en-US" sz="1300" dirty="0">
                  <a:solidFill>
                    <a:schemeClr val="tx1">
                      <a:lumMod val="75000"/>
                      <a:lumOff val="25000"/>
                    </a:schemeClr>
                  </a:solidFill>
                </a:rPr>
                <a:t>” or “30”, which stands for the inhibition of the enzyme family fatty acid </a:t>
              </a:r>
              <a:r>
                <a:rPr lang="en-US" sz="1300" dirty="0" err="1">
                  <a:solidFill>
                    <a:schemeClr val="tx1">
                      <a:lumMod val="75000"/>
                      <a:lumOff val="25000"/>
                    </a:schemeClr>
                  </a:solidFill>
                </a:rPr>
                <a:t>thioesterase</a:t>
              </a:r>
              <a:r>
                <a:rPr lang="en-US" sz="1300" dirty="0">
                  <a:solidFill>
                    <a:schemeClr val="tx1">
                      <a:lumMod val="75000"/>
                      <a:lumOff val="25000"/>
                    </a:schemeClr>
                  </a:solidFill>
                </a:rPr>
                <a:t> (FAT). These enzymes are vital for plant cell membrane development and function. Their inhibition disrupts germination and the emergence of grass weeds. This active fills a need for effective and sustainable grass weed management programs, where rotating multiple modes of action is essential to fight resistance.</a:t>
              </a:r>
            </a:p>
            <a:p>
              <a:pPr>
                <a:spcAft>
                  <a:spcPts val="600"/>
                </a:spcAft>
              </a:pPr>
              <a:r>
                <a:rPr lang="en-US" sz="1050" b="1" dirty="0">
                  <a:solidFill>
                    <a:schemeClr val="tx1">
                      <a:lumMod val="75000"/>
                      <a:lumOff val="25000"/>
                    </a:schemeClr>
                  </a:solidFill>
                </a:rPr>
                <a:t>Source:</a:t>
              </a:r>
              <a:br>
                <a:rPr lang="en-US" sz="1050" b="1" dirty="0">
                  <a:solidFill>
                    <a:schemeClr val="tx1">
                      <a:lumMod val="75000"/>
                      <a:lumOff val="25000"/>
                    </a:schemeClr>
                  </a:solidFill>
                </a:rPr>
              </a:br>
              <a:r>
                <a:rPr lang="en-US" sz="1100" dirty="0">
                  <a:solidFill>
                    <a:schemeClr val="tx1"/>
                  </a:solidFill>
                </a:rPr>
                <a:t>AGRO WEEKLY June 9, 2020</a:t>
              </a:r>
              <a:br>
                <a:rPr lang="en-US" sz="1050" b="1" dirty="0">
                  <a:solidFill>
                    <a:schemeClr val="tx1">
                      <a:lumMod val="75000"/>
                      <a:lumOff val="25000"/>
                    </a:schemeClr>
                  </a:solidFill>
                </a:rPr>
              </a:br>
              <a:endParaRPr lang="en-US" dirty="0"/>
            </a:p>
          </p:txBody>
        </p:sp>
        <p:sp>
          <p:nvSpPr>
            <p:cNvPr id="136" name="done">
              <a:extLst>
                <a:ext uri="{FF2B5EF4-FFF2-40B4-BE49-F238E27FC236}">
                  <a16:creationId xmlns:a16="http://schemas.microsoft.com/office/drawing/2014/main" id="{74447FF9-942A-C54F-99A7-3B3C7B9C2CB9}"/>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97" name="2020 Gold Box">
            <a:extLst>
              <a:ext uri="{FF2B5EF4-FFF2-40B4-BE49-F238E27FC236}">
                <a16:creationId xmlns:a16="http://schemas.microsoft.com/office/drawing/2014/main" id="{7E19CF46-AF89-354B-A20B-8DCF95810DC9}"/>
              </a:ext>
            </a:extLst>
          </p:cNvPr>
          <p:cNvGrpSpPr/>
          <p:nvPr/>
        </p:nvGrpSpPr>
        <p:grpSpPr>
          <a:xfrm>
            <a:off x="8365064" y="1075267"/>
            <a:ext cx="3386667" cy="4222045"/>
            <a:chOff x="8365064" y="1075267"/>
            <a:chExt cx="3386667" cy="4222045"/>
          </a:xfrm>
        </p:grpSpPr>
        <p:sp>
          <p:nvSpPr>
            <p:cNvPr id="98" name="1985 Orange Box">
              <a:extLst>
                <a:ext uri="{FF2B5EF4-FFF2-40B4-BE49-F238E27FC236}">
                  <a16:creationId xmlns:a16="http://schemas.microsoft.com/office/drawing/2014/main" id="{D219E6BF-3403-E54C-A0EC-5EC18CAE8B2D}"/>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Celebration and Education Event for AGRO Division within ACS. </a:t>
              </a:r>
            </a:p>
            <a:p>
              <a:pPr>
                <a:spcAft>
                  <a:spcPts val="600"/>
                </a:spcAft>
              </a:pPr>
              <a:r>
                <a:rPr lang="en-US" sz="1050" b="1" dirty="0">
                  <a:solidFill>
                    <a:schemeClr val="tx1">
                      <a:lumMod val="75000"/>
                      <a:lumOff val="25000"/>
                    </a:schemeClr>
                  </a:solidFill>
                </a:rPr>
                <a:t>Source:</a:t>
              </a:r>
              <a:br>
                <a:rPr lang="en-US" sz="1050" b="1" dirty="0">
                  <a:solidFill>
                    <a:schemeClr val="tx1">
                      <a:lumMod val="75000"/>
                      <a:lumOff val="25000"/>
                    </a:schemeClr>
                  </a:solidFill>
                </a:rPr>
              </a:br>
              <a:r>
                <a:rPr lang="en-US" sz="1050" dirty="0">
                  <a:solidFill>
                    <a:schemeClr val="tx1">
                      <a:lumMod val="75000"/>
                      <a:lumOff val="25000"/>
                    </a:schemeClr>
                  </a:solidFill>
                  <a:hlinkClick r:id="rId20"/>
                </a:rPr>
                <a:t>https://www.agrodiv.org/agro-50th-anniversary-celebration/</a:t>
              </a:r>
              <a:endParaRPr lang="en-US" sz="1050" dirty="0">
                <a:solidFill>
                  <a:schemeClr val="tx1">
                    <a:lumMod val="75000"/>
                    <a:lumOff val="25000"/>
                  </a:schemeClr>
                </a:solidFill>
              </a:endParaRPr>
            </a:p>
            <a:p>
              <a:pPr>
                <a:spcAft>
                  <a:spcPts val="600"/>
                </a:spcAft>
              </a:pPr>
              <a:endParaRPr lang="en-US" dirty="0"/>
            </a:p>
          </p:txBody>
        </p:sp>
        <p:sp>
          <p:nvSpPr>
            <p:cNvPr id="99" name="done">
              <a:extLst>
                <a:ext uri="{FF2B5EF4-FFF2-40B4-BE49-F238E27FC236}">
                  <a16:creationId xmlns:a16="http://schemas.microsoft.com/office/drawing/2014/main" id="{5E986F9D-DC73-AF4E-B371-D973045DA28D}"/>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201" name="2020 Gold Box 2">
            <a:extLst>
              <a:ext uri="{FF2B5EF4-FFF2-40B4-BE49-F238E27FC236}">
                <a16:creationId xmlns:a16="http://schemas.microsoft.com/office/drawing/2014/main" id="{DDE9D7BD-8F05-0B41-957A-99D059532212}"/>
              </a:ext>
            </a:extLst>
          </p:cNvPr>
          <p:cNvGrpSpPr/>
          <p:nvPr/>
        </p:nvGrpSpPr>
        <p:grpSpPr>
          <a:xfrm>
            <a:off x="8365064" y="1075267"/>
            <a:ext cx="3386667" cy="4222045"/>
            <a:chOff x="8365064" y="1075267"/>
            <a:chExt cx="3386667" cy="4222045"/>
          </a:xfrm>
        </p:grpSpPr>
        <p:sp>
          <p:nvSpPr>
            <p:cNvPr id="202" name="1985 Orange Box">
              <a:extLst>
                <a:ext uri="{FF2B5EF4-FFF2-40B4-BE49-F238E27FC236}">
                  <a16:creationId xmlns:a16="http://schemas.microsoft.com/office/drawing/2014/main" id="{CF22F36C-7CD8-5C4C-B1F7-EA9BD3B06F82}"/>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endParaRPr lang="en-US" sz="1400" dirty="0">
                <a:solidFill>
                  <a:schemeClr val="tx1">
                    <a:lumMod val="75000"/>
                    <a:lumOff val="25000"/>
                  </a:schemeClr>
                </a:solidFill>
              </a:endParaRPr>
            </a:p>
            <a:p>
              <a:pPr>
                <a:spcAft>
                  <a:spcPts val="600"/>
                </a:spcAft>
              </a:pPr>
              <a:r>
                <a:rPr lang="en-US" sz="1050" b="1" dirty="0">
                  <a:solidFill>
                    <a:schemeClr val="tx1">
                      <a:lumMod val="75000"/>
                      <a:lumOff val="25000"/>
                    </a:schemeClr>
                  </a:solidFill>
                </a:rPr>
                <a:t>Source:</a:t>
              </a:r>
              <a:br>
                <a:rPr lang="en-US" sz="1050" b="1" dirty="0">
                  <a:solidFill>
                    <a:schemeClr val="tx1">
                      <a:lumMod val="75000"/>
                      <a:lumOff val="25000"/>
                    </a:schemeClr>
                  </a:solidFill>
                </a:rPr>
              </a:br>
              <a:r>
                <a:rPr lang="en-US" sz="1050" dirty="0">
                  <a:solidFill>
                    <a:schemeClr val="tx1">
                      <a:lumMod val="75000"/>
                      <a:lumOff val="25000"/>
                    </a:schemeClr>
                  </a:solidFill>
                </a:rPr>
                <a:t>June 2020 roster</a:t>
              </a:r>
              <a:endParaRPr lang="en-US" dirty="0"/>
            </a:p>
          </p:txBody>
        </p:sp>
        <p:sp>
          <p:nvSpPr>
            <p:cNvPr id="203" name="done">
              <a:extLst>
                <a:ext uri="{FF2B5EF4-FFF2-40B4-BE49-F238E27FC236}">
                  <a16:creationId xmlns:a16="http://schemas.microsoft.com/office/drawing/2014/main" id="{0725C20A-3780-E441-AE96-012FB6D2B55C}"/>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85" name="2020 Teal Box">
            <a:extLst>
              <a:ext uri="{FF2B5EF4-FFF2-40B4-BE49-F238E27FC236}">
                <a16:creationId xmlns:a16="http://schemas.microsoft.com/office/drawing/2014/main" id="{75C8E334-46BB-194F-BC4B-8F9DF34DF499}"/>
              </a:ext>
            </a:extLst>
          </p:cNvPr>
          <p:cNvGrpSpPr/>
          <p:nvPr/>
        </p:nvGrpSpPr>
        <p:grpSpPr>
          <a:xfrm>
            <a:off x="8365064" y="1075267"/>
            <a:ext cx="3386667" cy="4222045"/>
            <a:chOff x="8365064" y="1075267"/>
            <a:chExt cx="3386667" cy="4222045"/>
          </a:xfrm>
        </p:grpSpPr>
        <p:sp>
          <p:nvSpPr>
            <p:cNvPr id="186" name="1985 Orange Box">
              <a:extLst>
                <a:ext uri="{FF2B5EF4-FFF2-40B4-BE49-F238E27FC236}">
                  <a16:creationId xmlns:a16="http://schemas.microsoft.com/office/drawing/2014/main" id="{BAC4664F-48D6-A240-8D8F-ECE365C03B01}"/>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Dogs specially trained by Agricultural Research Service (ARS) scientists have proven to be the most efficient way to detect </a:t>
              </a:r>
              <a:r>
                <a:rPr lang="en-US" sz="1400" dirty="0" err="1">
                  <a:solidFill>
                    <a:schemeClr val="tx1">
                      <a:lumMod val="75000"/>
                      <a:lumOff val="25000"/>
                    </a:schemeClr>
                  </a:solidFill>
                </a:rPr>
                <a:t>huanglongbing</a:t>
              </a:r>
              <a:r>
                <a:rPr lang="en-US" sz="1400" dirty="0">
                  <a:solidFill>
                    <a:schemeClr val="tx1">
                      <a:lumMod val="75000"/>
                      <a:lumOff val="25000"/>
                    </a:schemeClr>
                  </a:solidFill>
                </a:rPr>
                <a:t>—also known as citrus greening. </a:t>
              </a:r>
            </a:p>
            <a:p>
              <a:pPr>
                <a:spcAft>
                  <a:spcPts val="600"/>
                </a:spcAft>
              </a:pPr>
              <a:r>
                <a:rPr lang="en-US" sz="1050" b="1" dirty="0">
                  <a:solidFill>
                    <a:schemeClr val="tx1">
                      <a:lumMod val="75000"/>
                      <a:lumOff val="25000"/>
                    </a:schemeClr>
                  </a:solidFill>
                </a:rPr>
                <a:t>Source:</a:t>
              </a:r>
              <a:br>
                <a:rPr lang="en-US" sz="1050" b="1" dirty="0">
                  <a:solidFill>
                    <a:schemeClr val="tx1">
                      <a:lumMod val="75000"/>
                      <a:lumOff val="25000"/>
                    </a:schemeClr>
                  </a:solidFill>
                </a:rPr>
              </a:br>
              <a:r>
                <a:rPr lang="en-US" sz="1050" dirty="0">
                  <a:solidFill>
                    <a:schemeClr val="tx1">
                      <a:lumMod val="75000"/>
                      <a:lumOff val="25000"/>
                    </a:schemeClr>
                  </a:solidFill>
                  <a:hlinkClick r:id="rId12"/>
                </a:rPr>
                <a:t>https://www.invasivespeciesinfo.gov/profile/citrus-greening</a:t>
              </a:r>
              <a:r>
                <a:rPr lang="en-US" sz="1050" dirty="0">
                  <a:solidFill>
                    <a:schemeClr val="tx1">
                      <a:lumMod val="75000"/>
                      <a:lumOff val="25000"/>
                    </a:schemeClr>
                  </a:solidFill>
                </a:rPr>
                <a:t> </a:t>
              </a:r>
            </a:p>
            <a:p>
              <a:pPr>
                <a:spcAft>
                  <a:spcPts val="600"/>
                </a:spcAft>
              </a:pPr>
              <a:br>
                <a:rPr lang="en-US" sz="1050" b="1" dirty="0">
                  <a:solidFill>
                    <a:schemeClr val="tx1">
                      <a:lumMod val="75000"/>
                      <a:lumOff val="25000"/>
                    </a:schemeClr>
                  </a:solidFill>
                </a:rPr>
              </a:br>
              <a:endParaRPr lang="en-US" dirty="0"/>
            </a:p>
          </p:txBody>
        </p:sp>
        <p:sp>
          <p:nvSpPr>
            <p:cNvPr id="187" name="done">
              <a:extLst>
                <a:ext uri="{FF2B5EF4-FFF2-40B4-BE49-F238E27FC236}">
                  <a16:creationId xmlns:a16="http://schemas.microsoft.com/office/drawing/2014/main" id="{157E720E-AC92-E845-BE56-BD5FA717083F}"/>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00" name="legend">
            <a:extLst>
              <a:ext uri="{FF2B5EF4-FFF2-40B4-BE49-F238E27FC236}">
                <a16:creationId xmlns:a16="http://schemas.microsoft.com/office/drawing/2014/main" id="{20C5AD09-3789-1649-869A-2CDEFAE06CF6}"/>
              </a:ext>
            </a:extLst>
          </p:cNvPr>
          <p:cNvGrpSpPr/>
          <p:nvPr/>
        </p:nvGrpSpPr>
        <p:grpSpPr>
          <a:xfrm>
            <a:off x="1077351" y="5745011"/>
            <a:ext cx="8895576" cy="256480"/>
            <a:chOff x="1077351" y="5745011"/>
            <a:chExt cx="8895576" cy="256480"/>
          </a:xfrm>
        </p:grpSpPr>
        <p:grpSp>
          <p:nvGrpSpPr>
            <p:cNvPr id="101" name="legend green">
              <a:extLst>
                <a:ext uri="{FF2B5EF4-FFF2-40B4-BE49-F238E27FC236}">
                  <a16:creationId xmlns:a16="http://schemas.microsoft.com/office/drawing/2014/main" id="{DE08CA0B-3176-054B-81A1-AB874FCAB82D}"/>
                </a:ext>
              </a:extLst>
            </p:cNvPr>
            <p:cNvGrpSpPr/>
            <p:nvPr/>
          </p:nvGrpSpPr>
          <p:grpSpPr>
            <a:xfrm>
              <a:off x="1077351" y="5745011"/>
              <a:ext cx="1557565" cy="256480"/>
              <a:chOff x="1280551" y="5745011"/>
              <a:chExt cx="1557565" cy="256480"/>
            </a:xfrm>
          </p:grpSpPr>
          <p:sp>
            <p:nvSpPr>
              <p:cNvPr id="114" name="Oval 113">
                <a:extLst>
                  <a:ext uri="{FF2B5EF4-FFF2-40B4-BE49-F238E27FC236}">
                    <a16:creationId xmlns:a16="http://schemas.microsoft.com/office/drawing/2014/main" id="{AB6CCE21-34AA-034E-8C4F-FD58E9E95939}"/>
                  </a:ext>
                </a:extLst>
              </p:cNvPr>
              <p:cNvSpPr/>
              <p:nvPr/>
            </p:nvSpPr>
            <p:spPr>
              <a:xfrm>
                <a:off x="1280551" y="5768476"/>
                <a:ext cx="209550" cy="20955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TextBox 114">
                <a:extLst>
                  <a:ext uri="{FF2B5EF4-FFF2-40B4-BE49-F238E27FC236}">
                    <a16:creationId xmlns:a16="http://schemas.microsoft.com/office/drawing/2014/main" id="{88F487EA-D2C5-6F40-812A-BF77425502C1}"/>
                  </a:ext>
                </a:extLst>
              </p:cNvPr>
              <p:cNvSpPr txBox="1"/>
              <p:nvPr/>
            </p:nvSpPr>
            <p:spPr>
              <a:xfrm>
                <a:off x="1588980" y="5745011"/>
                <a:ext cx="1249136" cy="256480"/>
              </a:xfrm>
              <a:prstGeom prst="rect">
                <a:avLst/>
              </a:prstGeom>
              <a:noFill/>
            </p:spPr>
            <p:txBody>
              <a:bodyPr wrap="square" lIns="0" tIns="0" rIns="0" bIns="0" rtlCol="0">
                <a:spAutoFit/>
              </a:bodyPr>
              <a:lstStyle/>
              <a:p>
                <a:pPr>
                  <a:lnSpc>
                    <a:spcPts val="980"/>
                  </a:lnSpc>
                </a:pPr>
                <a:r>
                  <a:rPr lang="en-US" sz="900" dirty="0"/>
                  <a:t>Agrichemical Industry </a:t>
                </a:r>
                <a:br>
                  <a:rPr lang="en-US" sz="900" dirty="0"/>
                </a:br>
                <a:r>
                  <a:rPr lang="en-US" sz="900" dirty="0"/>
                  <a:t>Food Production</a:t>
                </a:r>
              </a:p>
            </p:txBody>
          </p:sp>
        </p:grpSp>
        <p:grpSp>
          <p:nvGrpSpPr>
            <p:cNvPr id="102" name="Group 101">
              <a:extLst>
                <a:ext uri="{FF2B5EF4-FFF2-40B4-BE49-F238E27FC236}">
                  <a16:creationId xmlns:a16="http://schemas.microsoft.com/office/drawing/2014/main" id="{F9349448-CF19-284B-9352-A391326F3ADE}"/>
                </a:ext>
              </a:extLst>
            </p:cNvPr>
            <p:cNvGrpSpPr/>
            <p:nvPr/>
          </p:nvGrpSpPr>
          <p:grpSpPr>
            <a:xfrm>
              <a:off x="2914225" y="5745011"/>
              <a:ext cx="1557565" cy="256480"/>
              <a:chOff x="2914225" y="5745011"/>
              <a:chExt cx="1557565" cy="256480"/>
            </a:xfrm>
          </p:grpSpPr>
          <p:sp>
            <p:nvSpPr>
              <p:cNvPr id="112" name="Oval 111">
                <a:extLst>
                  <a:ext uri="{FF2B5EF4-FFF2-40B4-BE49-F238E27FC236}">
                    <a16:creationId xmlns:a16="http://schemas.microsoft.com/office/drawing/2014/main" id="{1A33EACC-6AD6-C74F-B0E4-C4ED333EF5C4}"/>
                  </a:ext>
                </a:extLst>
              </p:cNvPr>
              <p:cNvSpPr/>
              <p:nvPr/>
            </p:nvSpPr>
            <p:spPr>
              <a:xfrm>
                <a:off x="2914225" y="5768476"/>
                <a:ext cx="209550" cy="20955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TextBox 112">
                <a:extLst>
                  <a:ext uri="{FF2B5EF4-FFF2-40B4-BE49-F238E27FC236}">
                    <a16:creationId xmlns:a16="http://schemas.microsoft.com/office/drawing/2014/main" id="{8EE0CDD7-05FC-D749-A410-4852B35FB61A}"/>
                  </a:ext>
                </a:extLst>
              </p:cNvPr>
              <p:cNvSpPr txBox="1"/>
              <p:nvPr/>
            </p:nvSpPr>
            <p:spPr>
              <a:xfrm>
                <a:off x="3222654" y="5745011"/>
                <a:ext cx="1249136" cy="256480"/>
              </a:xfrm>
              <a:prstGeom prst="rect">
                <a:avLst/>
              </a:prstGeom>
              <a:noFill/>
            </p:spPr>
            <p:txBody>
              <a:bodyPr wrap="square" lIns="0" tIns="0" rIns="0" bIns="0" rtlCol="0">
                <a:spAutoFit/>
              </a:bodyPr>
              <a:lstStyle/>
              <a:p>
                <a:pPr>
                  <a:lnSpc>
                    <a:spcPts val="980"/>
                  </a:lnSpc>
                </a:pPr>
                <a:r>
                  <a:rPr lang="en-US" sz="900" dirty="0"/>
                  <a:t>Agrichemical </a:t>
                </a:r>
                <a:br>
                  <a:rPr lang="en-US" sz="900" dirty="0"/>
                </a:br>
                <a:r>
                  <a:rPr lang="en-US" sz="900" dirty="0"/>
                  <a:t>Regulation</a:t>
                </a:r>
              </a:p>
            </p:txBody>
          </p:sp>
        </p:grpSp>
        <p:grpSp>
          <p:nvGrpSpPr>
            <p:cNvPr id="103" name="legend yellow">
              <a:extLst>
                <a:ext uri="{FF2B5EF4-FFF2-40B4-BE49-F238E27FC236}">
                  <a16:creationId xmlns:a16="http://schemas.microsoft.com/office/drawing/2014/main" id="{68BF736E-6CCF-D041-A7BC-687BDB37BBF4}"/>
                </a:ext>
              </a:extLst>
            </p:cNvPr>
            <p:cNvGrpSpPr/>
            <p:nvPr/>
          </p:nvGrpSpPr>
          <p:grpSpPr>
            <a:xfrm>
              <a:off x="4747205" y="5768476"/>
              <a:ext cx="1557565" cy="209550"/>
              <a:chOff x="4950405" y="5768476"/>
              <a:chExt cx="1557565" cy="209550"/>
            </a:xfrm>
          </p:grpSpPr>
          <p:sp>
            <p:nvSpPr>
              <p:cNvPr id="110" name="Oval 109">
                <a:extLst>
                  <a:ext uri="{FF2B5EF4-FFF2-40B4-BE49-F238E27FC236}">
                    <a16:creationId xmlns:a16="http://schemas.microsoft.com/office/drawing/2014/main" id="{AB64A7A2-7A4A-124A-BEF0-4A5297F5A76F}"/>
                  </a:ext>
                </a:extLst>
              </p:cNvPr>
              <p:cNvSpPr/>
              <p:nvPr/>
            </p:nvSpPr>
            <p:spPr>
              <a:xfrm>
                <a:off x="4950405" y="5768476"/>
                <a:ext cx="209550" cy="20955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TextBox 110">
                <a:extLst>
                  <a:ext uri="{FF2B5EF4-FFF2-40B4-BE49-F238E27FC236}">
                    <a16:creationId xmlns:a16="http://schemas.microsoft.com/office/drawing/2014/main" id="{A79F31E1-9EF1-054A-8352-B3B02DC131FF}"/>
                  </a:ext>
                </a:extLst>
              </p:cNvPr>
              <p:cNvSpPr txBox="1"/>
              <p:nvPr/>
            </p:nvSpPr>
            <p:spPr>
              <a:xfrm>
                <a:off x="5258834" y="5809131"/>
                <a:ext cx="1249136" cy="128240"/>
              </a:xfrm>
              <a:prstGeom prst="rect">
                <a:avLst/>
              </a:prstGeom>
              <a:noFill/>
            </p:spPr>
            <p:txBody>
              <a:bodyPr wrap="square" lIns="0" tIns="0" rIns="0" bIns="0" rtlCol="0">
                <a:spAutoFit/>
              </a:bodyPr>
              <a:lstStyle/>
              <a:p>
                <a:pPr>
                  <a:lnSpc>
                    <a:spcPts val="980"/>
                  </a:lnSpc>
                </a:pPr>
                <a:r>
                  <a:rPr lang="en-US" sz="900" dirty="0"/>
                  <a:t>AGRO History</a:t>
                </a:r>
              </a:p>
            </p:txBody>
          </p:sp>
        </p:grpSp>
        <p:grpSp>
          <p:nvGrpSpPr>
            <p:cNvPr id="104" name="Group 103">
              <a:extLst>
                <a:ext uri="{FF2B5EF4-FFF2-40B4-BE49-F238E27FC236}">
                  <a16:creationId xmlns:a16="http://schemas.microsoft.com/office/drawing/2014/main" id="{A73362B9-3905-1E47-91DE-F72ACEC33164}"/>
                </a:ext>
              </a:extLst>
            </p:cNvPr>
            <p:cNvGrpSpPr/>
            <p:nvPr/>
          </p:nvGrpSpPr>
          <p:grpSpPr>
            <a:xfrm>
              <a:off x="6587327" y="5745011"/>
              <a:ext cx="1557565" cy="256480"/>
              <a:chOff x="6587327" y="5745011"/>
              <a:chExt cx="1557565" cy="256480"/>
            </a:xfrm>
          </p:grpSpPr>
          <p:sp>
            <p:nvSpPr>
              <p:cNvPr id="108" name="Oval 107">
                <a:extLst>
                  <a:ext uri="{FF2B5EF4-FFF2-40B4-BE49-F238E27FC236}">
                    <a16:creationId xmlns:a16="http://schemas.microsoft.com/office/drawing/2014/main" id="{7EAC3E30-9E3F-BD4C-88F9-0B62DF9AE172}"/>
                  </a:ext>
                </a:extLst>
              </p:cNvPr>
              <p:cNvSpPr/>
              <p:nvPr/>
            </p:nvSpPr>
            <p:spPr>
              <a:xfrm>
                <a:off x="6587327" y="5768476"/>
                <a:ext cx="209550" cy="20955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TextBox 108">
                <a:extLst>
                  <a:ext uri="{FF2B5EF4-FFF2-40B4-BE49-F238E27FC236}">
                    <a16:creationId xmlns:a16="http://schemas.microsoft.com/office/drawing/2014/main" id="{111B37A2-031D-C640-A4B3-2C95547EE86F}"/>
                  </a:ext>
                </a:extLst>
              </p:cNvPr>
              <p:cNvSpPr txBox="1"/>
              <p:nvPr/>
            </p:nvSpPr>
            <p:spPr>
              <a:xfrm>
                <a:off x="6895756" y="5745011"/>
                <a:ext cx="1249136" cy="256480"/>
              </a:xfrm>
              <a:prstGeom prst="rect">
                <a:avLst/>
              </a:prstGeom>
              <a:noFill/>
            </p:spPr>
            <p:txBody>
              <a:bodyPr wrap="square" lIns="0" tIns="0" rIns="0" bIns="0" rtlCol="0">
                <a:spAutoFit/>
              </a:bodyPr>
              <a:lstStyle/>
              <a:p>
                <a:pPr>
                  <a:lnSpc>
                    <a:spcPts val="980"/>
                  </a:lnSpc>
                </a:pPr>
                <a:r>
                  <a:rPr lang="en-US" sz="900" dirty="0"/>
                  <a:t>Technologies and Challenges</a:t>
                </a:r>
              </a:p>
            </p:txBody>
          </p:sp>
        </p:grpSp>
        <p:grpSp>
          <p:nvGrpSpPr>
            <p:cNvPr id="105" name="legend dk blue">
              <a:extLst>
                <a:ext uri="{FF2B5EF4-FFF2-40B4-BE49-F238E27FC236}">
                  <a16:creationId xmlns:a16="http://schemas.microsoft.com/office/drawing/2014/main" id="{919B02BA-B0A5-7C49-B773-298E63B8B40F}"/>
                </a:ext>
              </a:extLst>
            </p:cNvPr>
            <p:cNvGrpSpPr/>
            <p:nvPr/>
          </p:nvGrpSpPr>
          <p:grpSpPr>
            <a:xfrm>
              <a:off x="8415362" y="5768476"/>
              <a:ext cx="1557565" cy="209550"/>
              <a:chOff x="8568556" y="5768476"/>
              <a:chExt cx="1557565" cy="209550"/>
            </a:xfrm>
          </p:grpSpPr>
          <p:sp>
            <p:nvSpPr>
              <p:cNvPr id="106" name="Oval 105">
                <a:extLst>
                  <a:ext uri="{FF2B5EF4-FFF2-40B4-BE49-F238E27FC236}">
                    <a16:creationId xmlns:a16="http://schemas.microsoft.com/office/drawing/2014/main" id="{892A0CB3-156C-B449-BF77-8EC165AC36C9}"/>
                  </a:ext>
                </a:extLst>
              </p:cNvPr>
              <p:cNvSpPr/>
              <p:nvPr/>
            </p:nvSpPr>
            <p:spPr>
              <a:xfrm>
                <a:off x="8568556" y="5768476"/>
                <a:ext cx="209550" cy="20955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TextBox 106">
                <a:extLst>
                  <a:ext uri="{FF2B5EF4-FFF2-40B4-BE49-F238E27FC236}">
                    <a16:creationId xmlns:a16="http://schemas.microsoft.com/office/drawing/2014/main" id="{982CFFCC-F0DB-5847-8EEE-E16981A485EC}"/>
                  </a:ext>
                </a:extLst>
              </p:cNvPr>
              <p:cNvSpPr txBox="1"/>
              <p:nvPr/>
            </p:nvSpPr>
            <p:spPr>
              <a:xfrm>
                <a:off x="8876985" y="5809131"/>
                <a:ext cx="1249136" cy="128240"/>
              </a:xfrm>
              <a:prstGeom prst="rect">
                <a:avLst/>
              </a:prstGeom>
              <a:noFill/>
            </p:spPr>
            <p:txBody>
              <a:bodyPr wrap="square" lIns="0" tIns="0" rIns="0" bIns="0" rtlCol="0">
                <a:spAutoFit/>
              </a:bodyPr>
              <a:lstStyle/>
              <a:p>
                <a:pPr>
                  <a:lnSpc>
                    <a:spcPts val="980"/>
                  </a:lnSpc>
                </a:pPr>
                <a:r>
                  <a:rPr lang="en-US" sz="900" dirty="0"/>
                  <a:t>Products</a:t>
                </a:r>
              </a:p>
            </p:txBody>
          </p:sp>
        </p:grpSp>
      </p:grpSp>
      <p:sp>
        <p:nvSpPr>
          <p:cNvPr id="207" name="next text">
            <a:extLst>
              <a:ext uri="{FF2B5EF4-FFF2-40B4-BE49-F238E27FC236}">
                <a16:creationId xmlns:a16="http://schemas.microsoft.com/office/drawing/2014/main" id="{899BB027-567A-9547-A91E-8FF30A7B3C65}"/>
              </a:ext>
            </a:extLst>
          </p:cNvPr>
          <p:cNvSpPr txBox="1"/>
          <p:nvPr/>
        </p:nvSpPr>
        <p:spPr>
          <a:xfrm>
            <a:off x="6109051" y="6373907"/>
            <a:ext cx="600635" cy="307777"/>
          </a:xfrm>
          <a:prstGeom prst="rect">
            <a:avLst/>
          </a:prstGeom>
          <a:noFill/>
        </p:spPr>
        <p:txBody>
          <a:bodyPr wrap="square" rtlCol="0">
            <a:spAutoFit/>
          </a:bodyPr>
          <a:lstStyle/>
          <a:p>
            <a:pPr algn="ctr"/>
            <a:r>
              <a:rPr lang="en-US" sz="1400" b="1" dirty="0">
                <a:solidFill>
                  <a:schemeClr val="tx1">
                    <a:lumMod val="50000"/>
                    <a:lumOff val="50000"/>
                  </a:schemeClr>
                </a:solidFill>
              </a:rPr>
              <a:t>NEXT</a:t>
            </a:r>
          </a:p>
        </p:txBody>
      </p:sp>
      <p:sp>
        <p:nvSpPr>
          <p:cNvPr id="208" name="Action Button: Forward or Next 207">
            <a:hlinkClick r:id="" action="ppaction://hlinkshowjump?jump=nextslide" highlightClick="1"/>
            <a:extLst>
              <a:ext uri="{FF2B5EF4-FFF2-40B4-BE49-F238E27FC236}">
                <a16:creationId xmlns:a16="http://schemas.microsoft.com/office/drawing/2014/main" id="{DAB33AC0-0FD2-D041-A982-913F292F741C}"/>
              </a:ext>
            </a:extLst>
          </p:cNvPr>
          <p:cNvSpPr/>
          <p:nvPr/>
        </p:nvSpPr>
        <p:spPr>
          <a:xfrm>
            <a:off x="6705601" y="6363547"/>
            <a:ext cx="318347" cy="318347"/>
          </a:xfrm>
          <a:prstGeom prst="actionButtonForwardNex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61505740"/>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65"/>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9"/>
                                        </p:tgtEl>
                                        <p:attrNameLst>
                                          <p:attrName>style.visibility</p:attrName>
                                        </p:attrNameLst>
                                      </p:cBhvr>
                                      <p:to>
                                        <p:strVal val="visible"/>
                                      </p:to>
                                    </p:set>
                                  </p:childTnLst>
                                </p:cTn>
                              </p:par>
                            </p:childTnLst>
                          </p:cTn>
                        </p:par>
                      </p:childTnLst>
                    </p:cTn>
                  </p:par>
                </p:childTnLst>
              </p:cTn>
              <p:nextCondLst>
                <p:cond evt="onClick" delay="0">
                  <p:tgtEl>
                    <p:spTgt spid="165"/>
                  </p:tgtEl>
                </p:cond>
              </p:nextCondLst>
            </p:seq>
            <p:seq concurrent="1" nextAc="seek">
              <p:cTn id="7" restart="whenNotActive" fill="hold" evtFilter="cancelBubble" nodeType="interactiveSeq">
                <p:stCondLst>
                  <p:cond evt="onClick" delay="0">
                    <p:tgtEl>
                      <p:spTgt spid="169"/>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nodeType="clickEffect">
                                  <p:stCondLst>
                                    <p:cond delay="0"/>
                                  </p:stCondLst>
                                  <p:childTnLst>
                                    <p:set>
                                      <p:cBhvr>
                                        <p:cTn id="11" dur="1" fill="hold">
                                          <p:stCondLst>
                                            <p:cond delay="0"/>
                                          </p:stCondLst>
                                        </p:cTn>
                                        <p:tgtEl>
                                          <p:spTgt spid="169"/>
                                        </p:tgtEl>
                                        <p:attrNameLst>
                                          <p:attrName>style.visibility</p:attrName>
                                        </p:attrNameLst>
                                      </p:cBhvr>
                                      <p:to>
                                        <p:strVal val="hidden"/>
                                      </p:to>
                                    </p:set>
                                  </p:childTnLst>
                                </p:cTn>
                              </p:par>
                            </p:childTnLst>
                          </p:cTn>
                        </p:par>
                      </p:childTnLst>
                    </p:cTn>
                  </p:par>
                </p:childTnLst>
              </p:cTn>
              <p:nextCondLst>
                <p:cond evt="onClick" delay="0">
                  <p:tgtEl>
                    <p:spTgt spid="169"/>
                  </p:tgtEl>
                </p:cond>
              </p:nextCondLst>
            </p:seq>
            <p:seq concurrent="1" nextAc="seek">
              <p:cTn id="12" restart="whenNotActive" fill="hold" evtFilter="cancelBubble" nodeType="interactiveSeq">
                <p:stCondLst>
                  <p:cond evt="onClick" delay="0">
                    <p:tgtEl>
                      <p:spTgt spid="140"/>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37"/>
                                        </p:tgtEl>
                                        <p:attrNameLst>
                                          <p:attrName>style.visibility</p:attrName>
                                        </p:attrNameLst>
                                      </p:cBhvr>
                                      <p:to>
                                        <p:strVal val="visible"/>
                                      </p:to>
                                    </p:set>
                                  </p:childTnLst>
                                </p:cTn>
                              </p:par>
                            </p:childTnLst>
                          </p:cTn>
                        </p:par>
                      </p:childTnLst>
                    </p:cTn>
                  </p:par>
                </p:childTnLst>
              </p:cTn>
              <p:nextCondLst>
                <p:cond evt="onClick" delay="0">
                  <p:tgtEl>
                    <p:spTgt spid="140"/>
                  </p:tgtEl>
                </p:cond>
              </p:nextCondLst>
            </p:seq>
            <p:seq concurrent="1" nextAc="seek">
              <p:cTn id="17" restart="whenNotActive" fill="hold" evtFilter="cancelBubble" nodeType="interactiveSeq">
                <p:stCondLst>
                  <p:cond evt="onClick" delay="0">
                    <p:tgtEl>
                      <p:spTgt spid="137"/>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nodeType="clickEffect">
                                  <p:stCondLst>
                                    <p:cond delay="0"/>
                                  </p:stCondLst>
                                  <p:childTnLst>
                                    <p:set>
                                      <p:cBhvr>
                                        <p:cTn id="21" dur="1" fill="hold">
                                          <p:stCondLst>
                                            <p:cond delay="0"/>
                                          </p:stCondLst>
                                        </p:cTn>
                                        <p:tgtEl>
                                          <p:spTgt spid="137"/>
                                        </p:tgtEl>
                                        <p:attrNameLst>
                                          <p:attrName>style.visibility</p:attrName>
                                        </p:attrNameLst>
                                      </p:cBhvr>
                                      <p:to>
                                        <p:strVal val="hidden"/>
                                      </p:to>
                                    </p:set>
                                  </p:childTnLst>
                                </p:cTn>
                              </p:par>
                            </p:childTnLst>
                          </p:cTn>
                        </p:par>
                      </p:childTnLst>
                    </p:cTn>
                  </p:par>
                </p:childTnLst>
              </p:cTn>
              <p:nextCondLst>
                <p:cond evt="onClick" delay="0">
                  <p:tgtEl>
                    <p:spTgt spid="137"/>
                  </p:tgtEl>
                </p:cond>
              </p:nextCondLst>
            </p:seq>
            <p:seq concurrent="1" nextAc="seek">
              <p:cTn id="22" restart="whenNotActive" fill="hold" evtFilter="cancelBubble" nodeType="interactiveSeq">
                <p:stCondLst>
                  <p:cond evt="onClick" delay="0">
                    <p:tgtEl>
                      <p:spTgt spid="144"/>
                    </p:tgtEl>
                  </p:cond>
                </p:stCondLst>
                <p:endSync evt="end" delay="0">
                  <p:rtn val="all"/>
                </p:endSync>
                <p:childTnLst>
                  <p:par>
                    <p:cTn id="23" fill="hold">
                      <p:stCondLst>
                        <p:cond delay="0"/>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8"/>
                                        </p:tgtEl>
                                        <p:attrNameLst>
                                          <p:attrName>style.visibility</p:attrName>
                                        </p:attrNameLst>
                                      </p:cBhvr>
                                      <p:to>
                                        <p:strVal val="visible"/>
                                      </p:to>
                                    </p:set>
                                  </p:childTnLst>
                                </p:cTn>
                              </p:par>
                            </p:childTnLst>
                          </p:cTn>
                        </p:par>
                      </p:childTnLst>
                    </p:cTn>
                  </p:par>
                </p:childTnLst>
              </p:cTn>
              <p:nextCondLst>
                <p:cond evt="onClick" delay="0">
                  <p:tgtEl>
                    <p:spTgt spid="144"/>
                  </p:tgtEl>
                </p:cond>
              </p:nextCondLst>
            </p:seq>
            <p:seq concurrent="1" nextAc="seek">
              <p:cTn id="27" restart="whenNotActive" fill="hold" evtFilter="cancelBubble" nodeType="interactiveSeq">
                <p:stCondLst>
                  <p:cond evt="onClick" delay="0">
                    <p:tgtEl>
                      <p:spTgt spid="148"/>
                    </p:tgtEl>
                  </p:cond>
                </p:stCondLst>
                <p:endSync evt="end" delay="0">
                  <p:rtn val="all"/>
                </p:endSync>
                <p:childTnLst>
                  <p:par>
                    <p:cTn id="28" fill="hold">
                      <p:stCondLst>
                        <p:cond delay="0"/>
                      </p:stCondLst>
                      <p:childTnLst>
                        <p:par>
                          <p:cTn id="29" fill="hold">
                            <p:stCondLst>
                              <p:cond delay="0"/>
                            </p:stCondLst>
                            <p:childTnLst>
                              <p:par>
                                <p:cTn id="30" presetID="1" presetClass="exit" presetSubtype="0" fill="hold" nodeType="clickEffect">
                                  <p:stCondLst>
                                    <p:cond delay="0"/>
                                  </p:stCondLst>
                                  <p:childTnLst>
                                    <p:set>
                                      <p:cBhvr>
                                        <p:cTn id="31" dur="1" fill="hold">
                                          <p:stCondLst>
                                            <p:cond delay="0"/>
                                          </p:stCondLst>
                                        </p:cTn>
                                        <p:tgtEl>
                                          <p:spTgt spid="148"/>
                                        </p:tgtEl>
                                        <p:attrNameLst>
                                          <p:attrName>style.visibility</p:attrName>
                                        </p:attrNameLst>
                                      </p:cBhvr>
                                      <p:to>
                                        <p:strVal val="hidden"/>
                                      </p:to>
                                    </p:set>
                                  </p:childTnLst>
                                </p:cTn>
                              </p:par>
                            </p:childTnLst>
                          </p:cTn>
                        </p:par>
                      </p:childTnLst>
                    </p:cTn>
                  </p:par>
                </p:childTnLst>
              </p:cTn>
              <p:nextCondLst>
                <p:cond evt="onClick" delay="0">
                  <p:tgtEl>
                    <p:spTgt spid="148"/>
                  </p:tgtEl>
                </p:cond>
              </p:nextCondLst>
            </p:seq>
            <p:seq concurrent="1" nextAc="seek">
              <p:cTn id="32" restart="whenNotActive" fill="hold" evtFilter="cancelBubble" nodeType="interactiveSeq">
                <p:stCondLst>
                  <p:cond evt="onClick" delay="0">
                    <p:tgtEl>
                      <p:spTgt spid="151"/>
                    </p:tgtEl>
                  </p:cond>
                </p:stCondLst>
                <p:endSync evt="end" delay="0">
                  <p:rtn val="all"/>
                </p:endSync>
                <p:childTnLst>
                  <p:par>
                    <p:cTn id="33" fill="hold">
                      <p:stCondLst>
                        <p:cond delay="0"/>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55"/>
                                        </p:tgtEl>
                                        <p:attrNameLst>
                                          <p:attrName>style.visibility</p:attrName>
                                        </p:attrNameLst>
                                      </p:cBhvr>
                                      <p:to>
                                        <p:strVal val="visible"/>
                                      </p:to>
                                    </p:set>
                                  </p:childTnLst>
                                </p:cTn>
                              </p:par>
                            </p:childTnLst>
                          </p:cTn>
                        </p:par>
                      </p:childTnLst>
                    </p:cTn>
                  </p:par>
                </p:childTnLst>
              </p:cTn>
              <p:nextCondLst>
                <p:cond evt="onClick" delay="0">
                  <p:tgtEl>
                    <p:spTgt spid="151"/>
                  </p:tgtEl>
                </p:cond>
              </p:nextCondLst>
            </p:seq>
            <p:seq concurrent="1" nextAc="seek">
              <p:cTn id="37" restart="whenNotActive" fill="hold" evtFilter="cancelBubble" nodeType="interactiveSeq">
                <p:stCondLst>
                  <p:cond evt="onClick" delay="0">
                    <p:tgtEl>
                      <p:spTgt spid="155"/>
                    </p:tgtEl>
                  </p:cond>
                </p:stCondLst>
                <p:endSync evt="end" delay="0">
                  <p:rtn val="all"/>
                </p:endSync>
                <p:childTnLst>
                  <p:par>
                    <p:cTn id="38" fill="hold">
                      <p:stCondLst>
                        <p:cond delay="0"/>
                      </p:stCondLst>
                      <p:childTnLst>
                        <p:par>
                          <p:cTn id="39" fill="hold">
                            <p:stCondLst>
                              <p:cond delay="0"/>
                            </p:stCondLst>
                            <p:childTnLst>
                              <p:par>
                                <p:cTn id="40" presetID="1" presetClass="exit" presetSubtype="0" fill="hold" nodeType="clickEffect">
                                  <p:stCondLst>
                                    <p:cond delay="0"/>
                                  </p:stCondLst>
                                  <p:childTnLst>
                                    <p:set>
                                      <p:cBhvr>
                                        <p:cTn id="41" dur="1" fill="hold">
                                          <p:stCondLst>
                                            <p:cond delay="0"/>
                                          </p:stCondLst>
                                        </p:cTn>
                                        <p:tgtEl>
                                          <p:spTgt spid="155"/>
                                        </p:tgtEl>
                                        <p:attrNameLst>
                                          <p:attrName>style.visibility</p:attrName>
                                        </p:attrNameLst>
                                      </p:cBhvr>
                                      <p:to>
                                        <p:strVal val="hidden"/>
                                      </p:to>
                                    </p:set>
                                  </p:childTnLst>
                                </p:cTn>
                              </p:par>
                            </p:childTnLst>
                          </p:cTn>
                        </p:par>
                      </p:childTnLst>
                    </p:cTn>
                  </p:par>
                </p:childTnLst>
              </p:cTn>
              <p:nextCondLst>
                <p:cond evt="onClick" delay="0">
                  <p:tgtEl>
                    <p:spTgt spid="155"/>
                  </p:tgtEl>
                </p:cond>
              </p:nextCondLst>
            </p:seq>
            <p:seq concurrent="1" nextAc="seek">
              <p:cTn id="42" restart="whenNotActive" fill="hold" evtFilter="cancelBubble" nodeType="interactiveSeq">
                <p:stCondLst>
                  <p:cond evt="onClick" delay="0">
                    <p:tgtEl>
                      <p:spTgt spid="116"/>
                    </p:tgtEl>
                  </p:cond>
                </p:stCondLst>
                <p:endSync evt="end" delay="0">
                  <p:rtn val="all"/>
                </p:endSync>
                <p:childTnLst>
                  <p:par>
                    <p:cTn id="43" fill="hold">
                      <p:stCondLst>
                        <p:cond delay="0"/>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20"/>
                                        </p:tgtEl>
                                        <p:attrNameLst>
                                          <p:attrName>style.visibility</p:attrName>
                                        </p:attrNameLst>
                                      </p:cBhvr>
                                      <p:to>
                                        <p:strVal val="visible"/>
                                      </p:to>
                                    </p:set>
                                  </p:childTnLst>
                                </p:cTn>
                              </p:par>
                            </p:childTnLst>
                          </p:cTn>
                        </p:par>
                      </p:childTnLst>
                    </p:cTn>
                  </p:par>
                </p:childTnLst>
              </p:cTn>
              <p:nextCondLst>
                <p:cond evt="onClick" delay="0">
                  <p:tgtEl>
                    <p:spTgt spid="116"/>
                  </p:tgtEl>
                </p:cond>
              </p:nextCondLst>
            </p:seq>
            <p:seq concurrent="1" nextAc="seek">
              <p:cTn id="47" restart="whenNotActive" fill="hold" evtFilter="cancelBubble" nodeType="interactiveSeq">
                <p:stCondLst>
                  <p:cond evt="onClick" delay="0">
                    <p:tgtEl>
                      <p:spTgt spid="120"/>
                    </p:tgtEl>
                  </p:cond>
                </p:stCondLst>
                <p:endSync evt="end" delay="0">
                  <p:rtn val="all"/>
                </p:endSync>
                <p:childTnLst>
                  <p:par>
                    <p:cTn id="48" fill="hold">
                      <p:stCondLst>
                        <p:cond delay="0"/>
                      </p:stCondLst>
                      <p:childTnLst>
                        <p:par>
                          <p:cTn id="49" fill="hold">
                            <p:stCondLst>
                              <p:cond delay="0"/>
                            </p:stCondLst>
                            <p:childTnLst>
                              <p:par>
                                <p:cTn id="50" presetID="1" presetClass="exit" presetSubtype="0" fill="hold" nodeType="clickEffect">
                                  <p:stCondLst>
                                    <p:cond delay="0"/>
                                  </p:stCondLst>
                                  <p:childTnLst>
                                    <p:set>
                                      <p:cBhvr>
                                        <p:cTn id="51" dur="1" fill="hold">
                                          <p:stCondLst>
                                            <p:cond delay="0"/>
                                          </p:stCondLst>
                                        </p:cTn>
                                        <p:tgtEl>
                                          <p:spTgt spid="120"/>
                                        </p:tgtEl>
                                        <p:attrNameLst>
                                          <p:attrName>style.visibility</p:attrName>
                                        </p:attrNameLst>
                                      </p:cBhvr>
                                      <p:to>
                                        <p:strVal val="hidden"/>
                                      </p:to>
                                    </p:set>
                                  </p:childTnLst>
                                </p:cTn>
                              </p:par>
                            </p:childTnLst>
                          </p:cTn>
                        </p:par>
                      </p:childTnLst>
                    </p:cTn>
                  </p:par>
                </p:childTnLst>
              </p:cTn>
              <p:nextCondLst>
                <p:cond evt="onClick" delay="0">
                  <p:tgtEl>
                    <p:spTgt spid="120"/>
                  </p:tgtEl>
                </p:cond>
              </p:nextCondLst>
            </p:seq>
            <p:seq concurrent="1" nextAc="seek">
              <p:cTn id="52" restart="whenNotActive" fill="hold" evtFilter="cancelBubble" nodeType="interactiveSeq">
                <p:stCondLst>
                  <p:cond evt="onClick" delay="0">
                    <p:tgtEl>
                      <p:spTgt spid="183"/>
                    </p:tgtEl>
                  </p:cond>
                </p:stCondLst>
                <p:endSync evt="end" delay="0">
                  <p:rtn val="all"/>
                </p:endSync>
                <p:childTnLst>
                  <p:par>
                    <p:cTn id="53" fill="hold">
                      <p:stCondLst>
                        <p:cond delay="0"/>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198"/>
                                        </p:tgtEl>
                                        <p:attrNameLst>
                                          <p:attrName>style.visibility</p:attrName>
                                        </p:attrNameLst>
                                      </p:cBhvr>
                                      <p:to>
                                        <p:strVal val="visible"/>
                                      </p:to>
                                    </p:set>
                                  </p:childTnLst>
                                </p:cTn>
                              </p:par>
                            </p:childTnLst>
                          </p:cTn>
                        </p:par>
                      </p:childTnLst>
                    </p:cTn>
                  </p:par>
                </p:childTnLst>
              </p:cTn>
              <p:nextCondLst>
                <p:cond evt="onClick" delay="0">
                  <p:tgtEl>
                    <p:spTgt spid="183"/>
                  </p:tgtEl>
                </p:cond>
              </p:nextCondLst>
            </p:seq>
            <p:seq concurrent="1" nextAc="seek">
              <p:cTn id="57" restart="whenNotActive" fill="hold" evtFilter="cancelBubble" nodeType="interactiveSeq">
                <p:stCondLst>
                  <p:cond evt="onClick" delay="0">
                    <p:tgtEl>
                      <p:spTgt spid="198"/>
                    </p:tgtEl>
                  </p:cond>
                </p:stCondLst>
                <p:endSync evt="end" delay="0">
                  <p:rtn val="all"/>
                </p:endSync>
                <p:childTnLst>
                  <p:par>
                    <p:cTn id="58" fill="hold">
                      <p:stCondLst>
                        <p:cond delay="0"/>
                      </p:stCondLst>
                      <p:childTnLst>
                        <p:par>
                          <p:cTn id="59" fill="hold">
                            <p:stCondLst>
                              <p:cond delay="0"/>
                            </p:stCondLst>
                            <p:childTnLst>
                              <p:par>
                                <p:cTn id="60" presetID="1" presetClass="exit" presetSubtype="0" fill="hold" nodeType="clickEffect">
                                  <p:stCondLst>
                                    <p:cond delay="0"/>
                                  </p:stCondLst>
                                  <p:childTnLst>
                                    <p:set>
                                      <p:cBhvr>
                                        <p:cTn id="61" dur="1" fill="hold">
                                          <p:stCondLst>
                                            <p:cond delay="0"/>
                                          </p:stCondLst>
                                        </p:cTn>
                                        <p:tgtEl>
                                          <p:spTgt spid="198"/>
                                        </p:tgtEl>
                                        <p:attrNameLst>
                                          <p:attrName>style.visibility</p:attrName>
                                        </p:attrNameLst>
                                      </p:cBhvr>
                                      <p:to>
                                        <p:strVal val="hidden"/>
                                      </p:to>
                                    </p:set>
                                  </p:childTnLst>
                                </p:cTn>
                              </p:par>
                            </p:childTnLst>
                          </p:cTn>
                        </p:par>
                      </p:childTnLst>
                    </p:cTn>
                  </p:par>
                </p:childTnLst>
              </p:cTn>
              <p:nextCondLst>
                <p:cond evt="onClick" delay="0">
                  <p:tgtEl>
                    <p:spTgt spid="198"/>
                  </p:tgtEl>
                </p:cond>
              </p:nextCondLst>
            </p:seq>
            <p:seq concurrent="1" nextAc="seek">
              <p:cTn id="62" restart="whenNotActive" fill="hold" evtFilter="cancelBubble" nodeType="interactiveSeq">
                <p:stCondLst>
                  <p:cond evt="onClick" delay="0">
                    <p:tgtEl>
                      <p:spTgt spid="209"/>
                    </p:tgtEl>
                  </p:cond>
                </p:stCondLst>
                <p:endSync evt="end" delay="0">
                  <p:rtn val="all"/>
                </p:endSync>
                <p:childTnLst>
                  <p:par>
                    <p:cTn id="63" fill="hold">
                      <p:stCondLst>
                        <p:cond delay="0"/>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25"/>
                                        </p:tgtEl>
                                        <p:attrNameLst>
                                          <p:attrName>style.visibility</p:attrName>
                                        </p:attrNameLst>
                                      </p:cBhvr>
                                      <p:to>
                                        <p:strVal val="visible"/>
                                      </p:to>
                                    </p:set>
                                  </p:childTnLst>
                                </p:cTn>
                              </p:par>
                            </p:childTnLst>
                          </p:cTn>
                        </p:par>
                      </p:childTnLst>
                    </p:cTn>
                  </p:par>
                </p:childTnLst>
              </p:cTn>
              <p:nextCondLst>
                <p:cond evt="onClick" delay="0">
                  <p:tgtEl>
                    <p:spTgt spid="209"/>
                  </p:tgtEl>
                </p:cond>
              </p:nextCondLst>
            </p:seq>
            <p:seq concurrent="1" nextAc="seek">
              <p:cTn id="67" restart="whenNotActive" fill="hold" evtFilter="cancelBubble" nodeType="interactiveSeq">
                <p:stCondLst>
                  <p:cond evt="onClick" delay="0">
                    <p:tgtEl>
                      <p:spTgt spid="25"/>
                    </p:tgtEl>
                  </p:cond>
                </p:stCondLst>
                <p:endSync evt="end" delay="0">
                  <p:rtn val="all"/>
                </p:endSync>
                <p:childTnLst>
                  <p:par>
                    <p:cTn id="68" fill="hold">
                      <p:stCondLst>
                        <p:cond delay="0"/>
                      </p:stCondLst>
                      <p:childTnLst>
                        <p:par>
                          <p:cTn id="69" fill="hold">
                            <p:stCondLst>
                              <p:cond delay="0"/>
                            </p:stCondLst>
                            <p:childTnLst>
                              <p:par>
                                <p:cTn id="70" presetID="1" presetClass="exit" presetSubtype="0" fill="hold" nodeType="clickEffect">
                                  <p:stCondLst>
                                    <p:cond delay="0"/>
                                  </p:stCondLst>
                                  <p:childTnLst>
                                    <p:set>
                                      <p:cBhvr>
                                        <p:cTn id="71" dur="1" fill="hold">
                                          <p:stCondLst>
                                            <p:cond delay="0"/>
                                          </p:stCondLst>
                                        </p:cTn>
                                        <p:tgtEl>
                                          <p:spTgt spid="25"/>
                                        </p:tgtEl>
                                        <p:attrNameLst>
                                          <p:attrName>style.visibility</p:attrName>
                                        </p:attrNameLst>
                                      </p:cBhvr>
                                      <p:to>
                                        <p:strVal val="hidden"/>
                                      </p:to>
                                    </p:set>
                                  </p:childTnLst>
                                </p:cTn>
                              </p:par>
                            </p:childTnLst>
                          </p:cTn>
                        </p:par>
                      </p:childTnLst>
                    </p:cTn>
                  </p:par>
                </p:childTnLst>
              </p:cTn>
              <p:nextCondLst>
                <p:cond evt="onClick" delay="0">
                  <p:tgtEl>
                    <p:spTgt spid="25"/>
                  </p:tgtEl>
                </p:cond>
              </p:nextCondLst>
            </p:seq>
            <p:seq concurrent="1" nextAc="seek">
              <p:cTn id="72" restart="whenNotActive" fill="hold" evtFilter="cancelBubble" nodeType="interactiveSeq">
                <p:stCondLst>
                  <p:cond evt="onClick" delay="0">
                    <p:tgtEl>
                      <p:spTgt spid="47"/>
                    </p:tgtEl>
                  </p:cond>
                </p:stCondLst>
                <p:endSync evt="end" delay="0">
                  <p:rtn val="all"/>
                </p:endSync>
                <p:childTnLst>
                  <p:par>
                    <p:cTn id="73" fill="hold">
                      <p:stCondLst>
                        <p:cond delay="0"/>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79"/>
                                        </p:tgtEl>
                                        <p:attrNameLst>
                                          <p:attrName>style.visibility</p:attrName>
                                        </p:attrNameLst>
                                      </p:cBhvr>
                                      <p:to>
                                        <p:strVal val="visible"/>
                                      </p:to>
                                    </p:set>
                                  </p:childTnLst>
                                </p:cTn>
                              </p:par>
                            </p:childTnLst>
                          </p:cTn>
                        </p:par>
                      </p:childTnLst>
                    </p:cTn>
                  </p:par>
                </p:childTnLst>
              </p:cTn>
              <p:nextCondLst>
                <p:cond evt="onClick" delay="0">
                  <p:tgtEl>
                    <p:spTgt spid="47"/>
                  </p:tgtEl>
                </p:cond>
              </p:nextCondLst>
            </p:seq>
            <p:seq concurrent="1" nextAc="seek">
              <p:cTn id="77" restart="whenNotActive" fill="hold" evtFilter="cancelBubble" nodeType="interactiveSeq">
                <p:stCondLst>
                  <p:cond evt="onClick" delay="0">
                    <p:tgtEl>
                      <p:spTgt spid="79"/>
                    </p:tgtEl>
                  </p:cond>
                </p:stCondLst>
                <p:endSync evt="end" delay="0">
                  <p:rtn val="all"/>
                </p:endSync>
                <p:childTnLst>
                  <p:par>
                    <p:cTn id="78" fill="hold">
                      <p:stCondLst>
                        <p:cond delay="0"/>
                      </p:stCondLst>
                      <p:childTnLst>
                        <p:par>
                          <p:cTn id="79" fill="hold">
                            <p:stCondLst>
                              <p:cond delay="0"/>
                            </p:stCondLst>
                            <p:childTnLst>
                              <p:par>
                                <p:cTn id="80" presetID="1" presetClass="exit" presetSubtype="0" fill="hold" nodeType="clickEffect">
                                  <p:stCondLst>
                                    <p:cond delay="0"/>
                                  </p:stCondLst>
                                  <p:childTnLst>
                                    <p:set>
                                      <p:cBhvr>
                                        <p:cTn id="81" dur="1" fill="hold">
                                          <p:stCondLst>
                                            <p:cond delay="0"/>
                                          </p:stCondLst>
                                        </p:cTn>
                                        <p:tgtEl>
                                          <p:spTgt spid="79"/>
                                        </p:tgtEl>
                                        <p:attrNameLst>
                                          <p:attrName>style.visibility</p:attrName>
                                        </p:attrNameLst>
                                      </p:cBhvr>
                                      <p:to>
                                        <p:strVal val="hidden"/>
                                      </p:to>
                                    </p:set>
                                  </p:childTnLst>
                                </p:cTn>
                              </p:par>
                            </p:childTnLst>
                          </p:cTn>
                        </p:par>
                      </p:childTnLst>
                    </p:cTn>
                  </p:par>
                </p:childTnLst>
              </p:cTn>
              <p:nextCondLst>
                <p:cond evt="onClick" delay="0">
                  <p:tgtEl>
                    <p:spTgt spid="79"/>
                  </p:tgtEl>
                </p:cond>
              </p:nextCondLst>
            </p:seq>
            <p:seq concurrent="1" nextAc="seek">
              <p:cTn id="82" restart="whenNotActive" fill="hold" evtFilter="cancelBubble" nodeType="interactiveSeq">
                <p:stCondLst>
                  <p:cond evt="onClick" delay="0">
                    <p:tgtEl>
                      <p:spTgt spid="123"/>
                    </p:tgtEl>
                  </p:cond>
                </p:stCondLst>
                <p:endSync evt="end" delay="0">
                  <p:rtn val="all"/>
                </p:endSync>
                <p:childTnLst>
                  <p:par>
                    <p:cTn id="83" fill="hold">
                      <p:stCondLst>
                        <p:cond delay="0"/>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127"/>
                                        </p:tgtEl>
                                        <p:attrNameLst>
                                          <p:attrName>style.visibility</p:attrName>
                                        </p:attrNameLst>
                                      </p:cBhvr>
                                      <p:to>
                                        <p:strVal val="visible"/>
                                      </p:to>
                                    </p:set>
                                  </p:childTnLst>
                                </p:cTn>
                              </p:par>
                            </p:childTnLst>
                          </p:cTn>
                        </p:par>
                      </p:childTnLst>
                    </p:cTn>
                  </p:par>
                </p:childTnLst>
              </p:cTn>
              <p:nextCondLst>
                <p:cond evt="onClick" delay="0">
                  <p:tgtEl>
                    <p:spTgt spid="123"/>
                  </p:tgtEl>
                </p:cond>
              </p:nextCondLst>
            </p:seq>
            <p:seq concurrent="1" nextAc="seek">
              <p:cTn id="87" restart="whenNotActive" fill="hold" evtFilter="cancelBubble" nodeType="interactiveSeq">
                <p:stCondLst>
                  <p:cond evt="onClick" delay="0">
                    <p:tgtEl>
                      <p:spTgt spid="127"/>
                    </p:tgtEl>
                  </p:cond>
                </p:stCondLst>
                <p:endSync evt="end" delay="0">
                  <p:rtn val="all"/>
                </p:endSync>
                <p:childTnLst>
                  <p:par>
                    <p:cTn id="88" fill="hold">
                      <p:stCondLst>
                        <p:cond delay="0"/>
                      </p:stCondLst>
                      <p:childTnLst>
                        <p:par>
                          <p:cTn id="89" fill="hold">
                            <p:stCondLst>
                              <p:cond delay="0"/>
                            </p:stCondLst>
                            <p:childTnLst>
                              <p:par>
                                <p:cTn id="90" presetID="1" presetClass="exit" presetSubtype="0" fill="hold" nodeType="clickEffect">
                                  <p:stCondLst>
                                    <p:cond delay="0"/>
                                  </p:stCondLst>
                                  <p:childTnLst>
                                    <p:set>
                                      <p:cBhvr>
                                        <p:cTn id="91" dur="1" fill="hold">
                                          <p:stCondLst>
                                            <p:cond delay="0"/>
                                          </p:stCondLst>
                                        </p:cTn>
                                        <p:tgtEl>
                                          <p:spTgt spid="127"/>
                                        </p:tgtEl>
                                        <p:attrNameLst>
                                          <p:attrName>style.visibility</p:attrName>
                                        </p:attrNameLst>
                                      </p:cBhvr>
                                      <p:to>
                                        <p:strVal val="hidden"/>
                                      </p:to>
                                    </p:set>
                                  </p:childTnLst>
                                </p:cTn>
                              </p:par>
                            </p:childTnLst>
                          </p:cTn>
                        </p:par>
                      </p:childTnLst>
                    </p:cTn>
                  </p:par>
                </p:childTnLst>
              </p:cTn>
              <p:nextCondLst>
                <p:cond evt="onClick" delay="0">
                  <p:tgtEl>
                    <p:spTgt spid="127"/>
                  </p:tgtEl>
                </p:cond>
              </p:nextCondLst>
            </p:seq>
            <p:seq concurrent="1" nextAc="seek">
              <p:cTn id="92" restart="whenNotActive" fill="hold" evtFilter="cancelBubble" nodeType="interactiveSeq">
                <p:stCondLst>
                  <p:cond evt="onClick" delay="0">
                    <p:tgtEl>
                      <p:spTgt spid="172"/>
                    </p:tgtEl>
                  </p:cond>
                </p:stCondLst>
                <p:endSync evt="end" delay="0">
                  <p:rtn val="all"/>
                </p:endSync>
                <p:childTnLst>
                  <p:par>
                    <p:cTn id="93" fill="hold">
                      <p:stCondLst>
                        <p:cond delay="0"/>
                      </p:stCondLst>
                      <p:childTnLst>
                        <p:par>
                          <p:cTn id="94" fill="hold">
                            <p:stCondLst>
                              <p:cond delay="0"/>
                            </p:stCondLst>
                            <p:childTnLst>
                              <p:par>
                                <p:cTn id="95" presetID="1" presetClass="entr" presetSubtype="0" fill="hold" nodeType="clickEffect">
                                  <p:stCondLst>
                                    <p:cond delay="0"/>
                                  </p:stCondLst>
                                  <p:childTnLst>
                                    <p:set>
                                      <p:cBhvr>
                                        <p:cTn id="96" dur="1" fill="hold">
                                          <p:stCondLst>
                                            <p:cond delay="0"/>
                                          </p:stCondLst>
                                        </p:cTn>
                                        <p:tgtEl>
                                          <p:spTgt spid="177"/>
                                        </p:tgtEl>
                                        <p:attrNameLst>
                                          <p:attrName>style.visibility</p:attrName>
                                        </p:attrNameLst>
                                      </p:cBhvr>
                                      <p:to>
                                        <p:strVal val="visible"/>
                                      </p:to>
                                    </p:set>
                                  </p:childTnLst>
                                </p:cTn>
                              </p:par>
                            </p:childTnLst>
                          </p:cTn>
                        </p:par>
                      </p:childTnLst>
                    </p:cTn>
                  </p:par>
                </p:childTnLst>
              </p:cTn>
              <p:nextCondLst>
                <p:cond evt="onClick" delay="0">
                  <p:tgtEl>
                    <p:spTgt spid="172"/>
                  </p:tgtEl>
                </p:cond>
              </p:nextCondLst>
            </p:seq>
            <p:seq concurrent="1" nextAc="seek">
              <p:cTn id="97" restart="whenNotActive" fill="hold" evtFilter="cancelBubble" nodeType="interactiveSeq">
                <p:stCondLst>
                  <p:cond evt="onClick" delay="0">
                    <p:tgtEl>
                      <p:spTgt spid="177"/>
                    </p:tgtEl>
                  </p:cond>
                </p:stCondLst>
                <p:endSync evt="end" delay="0">
                  <p:rtn val="all"/>
                </p:endSync>
                <p:childTnLst>
                  <p:par>
                    <p:cTn id="98" fill="hold">
                      <p:stCondLst>
                        <p:cond delay="0"/>
                      </p:stCondLst>
                      <p:childTnLst>
                        <p:par>
                          <p:cTn id="99" fill="hold">
                            <p:stCondLst>
                              <p:cond delay="0"/>
                            </p:stCondLst>
                            <p:childTnLst>
                              <p:par>
                                <p:cTn id="100" presetID="1" presetClass="exit" presetSubtype="0" fill="hold" nodeType="clickEffect">
                                  <p:stCondLst>
                                    <p:cond delay="0"/>
                                  </p:stCondLst>
                                  <p:childTnLst>
                                    <p:set>
                                      <p:cBhvr>
                                        <p:cTn id="101" dur="1" fill="hold">
                                          <p:stCondLst>
                                            <p:cond delay="0"/>
                                          </p:stCondLst>
                                        </p:cTn>
                                        <p:tgtEl>
                                          <p:spTgt spid="177"/>
                                        </p:tgtEl>
                                        <p:attrNameLst>
                                          <p:attrName>style.visibility</p:attrName>
                                        </p:attrNameLst>
                                      </p:cBhvr>
                                      <p:to>
                                        <p:strVal val="hidden"/>
                                      </p:to>
                                    </p:set>
                                  </p:childTnLst>
                                </p:cTn>
                              </p:par>
                            </p:childTnLst>
                          </p:cTn>
                        </p:par>
                      </p:childTnLst>
                    </p:cTn>
                  </p:par>
                </p:childTnLst>
              </p:cTn>
              <p:nextCondLst>
                <p:cond evt="onClick" delay="0">
                  <p:tgtEl>
                    <p:spTgt spid="177"/>
                  </p:tgtEl>
                </p:cond>
              </p:nextCondLst>
            </p:seq>
            <p:seq concurrent="1" nextAc="seek">
              <p:cTn id="102" restart="whenNotActive" fill="hold" evtFilter="cancelBubble" nodeType="interactiveSeq">
                <p:stCondLst>
                  <p:cond evt="onClick" delay="0">
                    <p:tgtEl>
                      <p:spTgt spid="51"/>
                    </p:tgtEl>
                  </p:cond>
                </p:stCondLst>
                <p:endSync evt="end" delay="0">
                  <p:rtn val="all"/>
                </p:endSync>
                <p:childTnLst>
                  <p:par>
                    <p:cTn id="103" fill="hold">
                      <p:stCondLst>
                        <p:cond delay="0"/>
                      </p:stCondLst>
                      <p:childTnLst>
                        <p:par>
                          <p:cTn id="104" fill="hold">
                            <p:stCondLst>
                              <p:cond delay="0"/>
                            </p:stCondLst>
                            <p:childTnLst>
                              <p:par>
                                <p:cTn id="105" presetID="1" presetClass="entr" presetSubtype="0" fill="hold" nodeType="clickEffect">
                                  <p:stCondLst>
                                    <p:cond delay="0"/>
                                  </p:stCondLst>
                                  <p:childTnLst>
                                    <p:set>
                                      <p:cBhvr>
                                        <p:cTn id="106" dur="1" fill="hold">
                                          <p:stCondLst>
                                            <p:cond delay="0"/>
                                          </p:stCondLst>
                                        </p:cTn>
                                        <p:tgtEl>
                                          <p:spTgt spid="82"/>
                                        </p:tgtEl>
                                        <p:attrNameLst>
                                          <p:attrName>style.visibility</p:attrName>
                                        </p:attrNameLst>
                                      </p:cBhvr>
                                      <p:to>
                                        <p:strVal val="visible"/>
                                      </p:to>
                                    </p:set>
                                  </p:childTnLst>
                                </p:cTn>
                              </p:par>
                            </p:childTnLst>
                          </p:cTn>
                        </p:par>
                      </p:childTnLst>
                    </p:cTn>
                  </p:par>
                </p:childTnLst>
              </p:cTn>
              <p:nextCondLst>
                <p:cond evt="onClick" delay="0">
                  <p:tgtEl>
                    <p:spTgt spid="51"/>
                  </p:tgtEl>
                </p:cond>
              </p:nextCondLst>
            </p:seq>
            <p:seq concurrent="1" nextAc="seek">
              <p:cTn id="107" restart="whenNotActive" fill="hold" evtFilter="cancelBubble" nodeType="interactiveSeq">
                <p:stCondLst>
                  <p:cond evt="onClick" delay="0">
                    <p:tgtEl>
                      <p:spTgt spid="82"/>
                    </p:tgtEl>
                  </p:cond>
                </p:stCondLst>
                <p:endSync evt="end" delay="0">
                  <p:rtn val="all"/>
                </p:endSync>
                <p:childTnLst>
                  <p:par>
                    <p:cTn id="108" fill="hold">
                      <p:stCondLst>
                        <p:cond delay="0"/>
                      </p:stCondLst>
                      <p:childTnLst>
                        <p:par>
                          <p:cTn id="109" fill="hold">
                            <p:stCondLst>
                              <p:cond delay="0"/>
                            </p:stCondLst>
                            <p:childTnLst>
                              <p:par>
                                <p:cTn id="110" presetID="1" presetClass="exit" presetSubtype="0" fill="hold" nodeType="clickEffect">
                                  <p:stCondLst>
                                    <p:cond delay="0"/>
                                  </p:stCondLst>
                                  <p:childTnLst>
                                    <p:set>
                                      <p:cBhvr>
                                        <p:cTn id="111" dur="1" fill="hold">
                                          <p:stCondLst>
                                            <p:cond delay="0"/>
                                          </p:stCondLst>
                                        </p:cTn>
                                        <p:tgtEl>
                                          <p:spTgt spid="82"/>
                                        </p:tgtEl>
                                        <p:attrNameLst>
                                          <p:attrName>style.visibility</p:attrName>
                                        </p:attrNameLst>
                                      </p:cBhvr>
                                      <p:to>
                                        <p:strVal val="hidden"/>
                                      </p:to>
                                    </p:set>
                                  </p:childTnLst>
                                </p:cTn>
                              </p:par>
                            </p:childTnLst>
                          </p:cTn>
                        </p:par>
                      </p:childTnLst>
                    </p:cTn>
                  </p:par>
                </p:childTnLst>
              </p:cTn>
              <p:nextCondLst>
                <p:cond evt="onClick" delay="0">
                  <p:tgtEl>
                    <p:spTgt spid="82"/>
                  </p:tgtEl>
                </p:cond>
              </p:nextCondLst>
            </p:seq>
            <p:seq concurrent="1" nextAc="seek">
              <p:cTn id="112" restart="whenNotActive" fill="hold" evtFilter="cancelBubble" nodeType="interactiveSeq">
                <p:stCondLst>
                  <p:cond evt="onClick" delay="0">
                    <p:tgtEl>
                      <p:spTgt spid="55"/>
                    </p:tgtEl>
                  </p:cond>
                </p:stCondLst>
                <p:endSync evt="end" delay="0">
                  <p:rtn val="all"/>
                </p:endSync>
                <p:childTnLst>
                  <p:par>
                    <p:cTn id="113" fill="hold">
                      <p:stCondLst>
                        <p:cond delay="0"/>
                      </p:stCondLst>
                      <p:childTnLst>
                        <p:par>
                          <p:cTn id="114" fill="hold">
                            <p:stCondLst>
                              <p:cond delay="0"/>
                            </p:stCondLst>
                            <p:childTnLst>
                              <p:par>
                                <p:cTn id="115" presetID="1" presetClass="entr" presetSubtype="0" fill="hold" nodeType="clickEffect">
                                  <p:stCondLst>
                                    <p:cond delay="0"/>
                                  </p:stCondLst>
                                  <p:childTnLst>
                                    <p:set>
                                      <p:cBhvr>
                                        <p:cTn id="116" dur="1" fill="hold">
                                          <p:stCondLst>
                                            <p:cond delay="0"/>
                                          </p:stCondLst>
                                        </p:cTn>
                                        <p:tgtEl>
                                          <p:spTgt spid="85"/>
                                        </p:tgtEl>
                                        <p:attrNameLst>
                                          <p:attrName>style.visibility</p:attrName>
                                        </p:attrNameLst>
                                      </p:cBhvr>
                                      <p:to>
                                        <p:strVal val="visible"/>
                                      </p:to>
                                    </p:set>
                                  </p:childTnLst>
                                </p:cTn>
                              </p:par>
                            </p:childTnLst>
                          </p:cTn>
                        </p:par>
                      </p:childTnLst>
                    </p:cTn>
                  </p:par>
                </p:childTnLst>
              </p:cTn>
              <p:nextCondLst>
                <p:cond evt="onClick" delay="0">
                  <p:tgtEl>
                    <p:spTgt spid="55"/>
                  </p:tgtEl>
                </p:cond>
              </p:nextCondLst>
            </p:seq>
            <p:seq concurrent="1" nextAc="seek">
              <p:cTn id="117" restart="whenNotActive" fill="hold" evtFilter="cancelBubble" nodeType="interactiveSeq">
                <p:stCondLst>
                  <p:cond evt="onClick" delay="0">
                    <p:tgtEl>
                      <p:spTgt spid="85"/>
                    </p:tgtEl>
                  </p:cond>
                </p:stCondLst>
                <p:endSync evt="end" delay="0">
                  <p:rtn val="all"/>
                </p:endSync>
                <p:childTnLst>
                  <p:par>
                    <p:cTn id="118" fill="hold">
                      <p:stCondLst>
                        <p:cond delay="0"/>
                      </p:stCondLst>
                      <p:childTnLst>
                        <p:par>
                          <p:cTn id="119" fill="hold">
                            <p:stCondLst>
                              <p:cond delay="0"/>
                            </p:stCondLst>
                            <p:childTnLst>
                              <p:par>
                                <p:cTn id="120" presetID="1" presetClass="exit" presetSubtype="0" fill="hold" nodeType="clickEffect">
                                  <p:stCondLst>
                                    <p:cond delay="0"/>
                                  </p:stCondLst>
                                  <p:childTnLst>
                                    <p:set>
                                      <p:cBhvr>
                                        <p:cTn id="121" dur="1" fill="hold">
                                          <p:stCondLst>
                                            <p:cond delay="0"/>
                                          </p:stCondLst>
                                        </p:cTn>
                                        <p:tgtEl>
                                          <p:spTgt spid="85"/>
                                        </p:tgtEl>
                                        <p:attrNameLst>
                                          <p:attrName>style.visibility</p:attrName>
                                        </p:attrNameLst>
                                      </p:cBhvr>
                                      <p:to>
                                        <p:strVal val="hidden"/>
                                      </p:to>
                                    </p:set>
                                  </p:childTnLst>
                                </p:cTn>
                              </p:par>
                            </p:childTnLst>
                          </p:cTn>
                        </p:par>
                      </p:childTnLst>
                    </p:cTn>
                  </p:par>
                </p:childTnLst>
              </p:cTn>
              <p:nextCondLst>
                <p:cond evt="onClick" delay="0">
                  <p:tgtEl>
                    <p:spTgt spid="85"/>
                  </p:tgtEl>
                </p:cond>
              </p:nextCondLst>
            </p:seq>
            <p:seq concurrent="1" nextAc="seek">
              <p:cTn id="122" restart="whenNotActive" fill="hold" evtFilter="cancelBubble" nodeType="interactiveSeq">
                <p:stCondLst>
                  <p:cond evt="onClick" delay="0">
                    <p:tgtEl>
                      <p:spTgt spid="59"/>
                    </p:tgtEl>
                  </p:cond>
                </p:stCondLst>
                <p:endSync evt="end" delay="0">
                  <p:rtn val="all"/>
                </p:endSync>
                <p:childTnLst>
                  <p:par>
                    <p:cTn id="123" fill="hold">
                      <p:stCondLst>
                        <p:cond delay="0"/>
                      </p:stCondLst>
                      <p:childTnLst>
                        <p:par>
                          <p:cTn id="124" fill="hold">
                            <p:stCondLst>
                              <p:cond delay="0"/>
                            </p:stCondLst>
                            <p:childTnLst>
                              <p:par>
                                <p:cTn id="125" presetID="1" presetClass="entr" presetSubtype="0" fill="hold" nodeType="clickEffect">
                                  <p:stCondLst>
                                    <p:cond delay="0"/>
                                  </p:stCondLst>
                                  <p:childTnLst>
                                    <p:set>
                                      <p:cBhvr>
                                        <p:cTn id="126" dur="1" fill="hold">
                                          <p:stCondLst>
                                            <p:cond delay="0"/>
                                          </p:stCondLst>
                                        </p:cTn>
                                        <p:tgtEl>
                                          <p:spTgt spid="88"/>
                                        </p:tgtEl>
                                        <p:attrNameLst>
                                          <p:attrName>style.visibility</p:attrName>
                                        </p:attrNameLst>
                                      </p:cBhvr>
                                      <p:to>
                                        <p:strVal val="visible"/>
                                      </p:to>
                                    </p:set>
                                  </p:childTnLst>
                                </p:cTn>
                              </p:par>
                            </p:childTnLst>
                          </p:cTn>
                        </p:par>
                      </p:childTnLst>
                    </p:cTn>
                  </p:par>
                </p:childTnLst>
              </p:cTn>
              <p:nextCondLst>
                <p:cond evt="onClick" delay="0">
                  <p:tgtEl>
                    <p:spTgt spid="59"/>
                  </p:tgtEl>
                </p:cond>
              </p:nextCondLst>
            </p:seq>
            <p:seq concurrent="1" nextAc="seek">
              <p:cTn id="127" restart="whenNotActive" fill="hold" evtFilter="cancelBubble" nodeType="interactiveSeq">
                <p:stCondLst>
                  <p:cond evt="onClick" delay="0">
                    <p:tgtEl>
                      <p:spTgt spid="88"/>
                    </p:tgtEl>
                  </p:cond>
                </p:stCondLst>
                <p:endSync evt="end" delay="0">
                  <p:rtn val="all"/>
                </p:endSync>
                <p:childTnLst>
                  <p:par>
                    <p:cTn id="128" fill="hold">
                      <p:stCondLst>
                        <p:cond delay="0"/>
                      </p:stCondLst>
                      <p:childTnLst>
                        <p:par>
                          <p:cTn id="129" fill="hold">
                            <p:stCondLst>
                              <p:cond delay="0"/>
                            </p:stCondLst>
                            <p:childTnLst>
                              <p:par>
                                <p:cTn id="130" presetID="1" presetClass="exit" presetSubtype="0" fill="hold" nodeType="clickEffect">
                                  <p:stCondLst>
                                    <p:cond delay="0"/>
                                  </p:stCondLst>
                                  <p:childTnLst>
                                    <p:set>
                                      <p:cBhvr>
                                        <p:cTn id="131" dur="1" fill="hold">
                                          <p:stCondLst>
                                            <p:cond delay="0"/>
                                          </p:stCondLst>
                                        </p:cTn>
                                        <p:tgtEl>
                                          <p:spTgt spid="88"/>
                                        </p:tgtEl>
                                        <p:attrNameLst>
                                          <p:attrName>style.visibility</p:attrName>
                                        </p:attrNameLst>
                                      </p:cBhvr>
                                      <p:to>
                                        <p:strVal val="hidden"/>
                                      </p:to>
                                    </p:set>
                                  </p:childTnLst>
                                </p:cTn>
                              </p:par>
                            </p:childTnLst>
                          </p:cTn>
                        </p:par>
                      </p:childTnLst>
                    </p:cTn>
                  </p:par>
                </p:childTnLst>
              </p:cTn>
              <p:nextCondLst>
                <p:cond evt="onClick" delay="0">
                  <p:tgtEl>
                    <p:spTgt spid="88"/>
                  </p:tgtEl>
                </p:cond>
              </p:nextCondLst>
            </p:seq>
            <p:seq concurrent="1" nextAc="seek">
              <p:cTn id="132" restart="whenNotActive" fill="hold" evtFilter="cancelBubble" nodeType="interactiveSeq">
                <p:stCondLst>
                  <p:cond evt="onClick" delay="0">
                    <p:tgtEl>
                      <p:spTgt spid="63"/>
                    </p:tgtEl>
                  </p:cond>
                </p:stCondLst>
                <p:endSync evt="end" delay="0">
                  <p:rtn val="all"/>
                </p:endSync>
                <p:childTnLst>
                  <p:par>
                    <p:cTn id="133" fill="hold">
                      <p:stCondLst>
                        <p:cond delay="0"/>
                      </p:stCondLst>
                      <p:childTnLst>
                        <p:par>
                          <p:cTn id="134" fill="hold">
                            <p:stCondLst>
                              <p:cond delay="0"/>
                            </p:stCondLst>
                            <p:childTnLst>
                              <p:par>
                                <p:cTn id="135" presetID="1" presetClass="entr" presetSubtype="0" fill="hold" nodeType="clickEffect">
                                  <p:stCondLst>
                                    <p:cond delay="0"/>
                                  </p:stCondLst>
                                  <p:childTnLst>
                                    <p:set>
                                      <p:cBhvr>
                                        <p:cTn id="136" dur="1" fill="hold">
                                          <p:stCondLst>
                                            <p:cond delay="0"/>
                                          </p:stCondLst>
                                        </p:cTn>
                                        <p:tgtEl>
                                          <p:spTgt spid="91"/>
                                        </p:tgtEl>
                                        <p:attrNameLst>
                                          <p:attrName>style.visibility</p:attrName>
                                        </p:attrNameLst>
                                      </p:cBhvr>
                                      <p:to>
                                        <p:strVal val="visible"/>
                                      </p:to>
                                    </p:set>
                                  </p:childTnLst>
                                </p:cTn>
                              </p:par>
                            </p:childTnLst>
                          </p:cTn>
                        </p:par>
                      </p:childTnLst>
                    </p:cTn>
                  </p:par>
                </p:childTnLst>
              </p:cTn>
              <p:nextCondLst>
                <p:cond evt="onClick" delay="0">
                  <p:tgtEl>
                    <p:spTgt spid="63"/>
                  </p:tgtEl>
                </p:cond>
              </p:nextCondLst>
            </p:seq>
            <p:seq concurrent="1" nextAc="seek">
              <p:cTn id="137" restart="whenNotActive" fill="hold" evtFilter="cancelBubble" nodeType="interactiveSeq">
                <p:stCondLst>
                  <p:cond evt="onClick" delay="0">
                    <p:tgtEl>
                      <p:spTgt spid="91"/>
                    </p:tgtEl>
                  </p:cond>
                </p:stCondLst>
                <p:endSync evt="end" delay="0">
                  <p:rtn val="all"/>
                </p:endSync>
                <p:childTnLst>
                  <p:par>
                    <p:cTn id="138" fill="hold">
                      <p:stCondLst>
                        <p:cond delay="0"/>
                      </p:stCondLst>
                      <p:childTnLst>
                        <p:par>
                          <p:cTn id="139" fill="hold">
                            <p:stCondLst>
                              <p:cond delay="0"/>
                            </p:stCondLst>
                            <p:childTnLst>
                              <p:par>
                                <p:cTn id="140" presetID="1" presetClass="exit" presetSubtype="0" fill="hold" nodeType="clickEffect">
                                  <p:stCondLst>
                                    <p:cond delay="0"/>
                                  </p:stCondLst>
                                  <p:childTnLst>
                                    <p:set>
                                      <p:cBhvr>
                                        <p:cTn id="141" dur="1" fill="hold">
                                          <p:stCondLst>
                                            <p:cond delay="0"/>
                                          </p:stCondLst>
                                        </p:cTn>
                                        <p:tgtEl>
                                          <p:spTgt spid="91"/>
                                        </p:tgtEl>
                                        <p:attrNameLst>
                                          <p:attrName>style.visibility</p:attrName>
                                        </p:attrNameLst>
                                      </p:cBhvr>
                                      <p:to>
                                        <p:strVal val="hidden"/>
                                      </p:to>
                                    </p:set>
                                  </p:childTnLst>
                                </p:cTn>
                              </p:par>
                            </p:childTnLst>
                          </p:cTn>
                        </p:par>
                      </p:childTnLst>
                    </p:cTn>
                  </p:par>
                </p:childTnLst>
              </p:cTn>
              <p:nextCondLst>
                <p:cond evt="onClick" delay="0">
                  <p:tgtEl>
                    <p:spTgt spid="91"/>
                  </p:tgtEl>
                </p:cond>
              </p:nextCondLst>
            </p:seq>
            <p:seq concurrent="1" nextAc="seek">
              <p:cTn id="142" restart="whenNotActive" fill="hold" evtFilter="cancelBubble" nodeType="interactiveSeq">
                <p:stCondLst>
                  <p:cond evt="onClick" delay="0">
                    <p:tgtEl>
                      <p:spTgt spid="71"/>
                    </p:tgtEl>
                  </p:cond>
                </p:stCondLst>
                <p:endSync evt="end" delay="0">
                  <p:rtn val="all"/>
                </p:endSync>
                <p:childTnLst>
                  <p:par>
                    <p:cTn id="143" fill="hold">
                      <p:stCondLst>
                        <p:cond delay="0"/>
                      </p:stCondLst>
                      <p:childTnLst>
                        <p:par>
                          <p:cTn id="144" fill="hold">
                            <p:stCondLst>
                              <p:cond delay="0"/>
                            </p:stCondLst>
                            <p:childTnLst>
                              <p:par>
                                <p:cTn id="145" presetID="1" presetClass="entr" presetSubtype="0" fill="hold" nodeType="clickEffect">
                                  <p:stCondLst>
                                    <p:cond delay="0"/>
                                  </p:stCondLst>
                                  <p:childTnLst>
                                    <p:set>
                                      <p:cBhvr>
                                        <p:cTn id="146" dur="1" fill="hold">
                                          <p:stCondLst>
                                            <p:cond delay="0"/>
                                          </p:stCondLst>
                                        </p:cTn>
                                        <p:tgtEl>
                                          <p:spTgt spid="94"/>
                                        </p:tgtEl>
                                        <p:attrNameLst>
                                          <p:attrName>style.visibility</p:attrName>
                                        </p:attrNameLst>
                                      </p:cBhvr>
                                      <p:to>
                                        <p:strVal val="visible"/>
                                      </p:to>
                                    </p:set>
                                  </p:childTnLst>
                                </p:cTn>
                              </p:par>
                            </p:childTnLst>
                          </p:cTn>
                        </p:par>
                      </p:childTnLst>
                    </p:cTn>
                  </p:par>
                </p:childTnLst>
              </p:cTn>
              <p:nextCondLst>
                <p:cond evt="onClick" delay="0">
                  <p:tgtEl>
                    <p:spTgt spid="71"/>
                  </p:tgtEl>
                </p:cond>
              </p:nextCondLst>
            </p:seq>
            <p:seq concurrent="1" nextAc="seek">
              <p:cTn id="147" restart="whenNotActive" fill="hold" evtFilter="cancelBubble" nodeType="interactiveSeq">
                <p:stCondLst>
                  <p:cond evt="onClick" delay="0">
                    <p:tgtEl>
                      <p:spTgt spid="94"/>
                    </p:tgtEl>
                  </p:cond>
                </p:stCondLst>
                <p:endSync evt="end" delay="0">
                  <p:rtn val="all"/>
                </p:endSync>
                <p:childTnLst>
                  <p:par>
                    <p:cTn id="148" fill="hold">
                      <p:stCondLst>
                        <p:cond delay="0"/>
                      </p:stCondLst>
                      <p:childTnLst>
                        <p:par>
                          <p:cTn id="149" fill="hold">
                            <p:stCondLst>
                              <p:cond delay="0"/>
                            </p:stCondLst>
                            <p:childTnLst>
                              <p:par>
                                <p:cTn id="150" presetID="1" presetClass="exit" presetSubtype="0" fill="hold" nodeType="clickEffect">
                                  <p:stCondLst>
                                    <p:cond delay="0"/>
                                  </p:stCondLst>
                                  <p:childTnLst>
                                    <p:set>
                                      <p:cBhvr>
                                        <p:cTn id="151" dur="1" fill="hold">
                                          <p:stCondLst>
                                            <p:cond delay="0"/>
                                          </p:stCondLst>
                                        </p:cTn>
                                        <p:tgtEl>
                                          <p:spTgt spid="94"/>
                                        </p:tgtEl>
                                        <p:attrNameLst>
                                          <p:attrName>style.visibility</p:attrName>
                                        </p:attrNameLst>
                                      </p:cBhvr>
                                      <p:to>
                                        <p:strVal val="hidden"/>
                                      </p:to>
                                    </p:set>
                                  </p:childTnLst>
                                </p:cTn>
                              </p:par>
                            </p:childTnLst>
                          </p:cTn>
                        </p:par>
                      </p:childTnLst>
                    </p:cTn>
                  </p:par>
                </p:childTnLst>
              </p:cTn>
              <p:nextCondLst>
                <p:cond evt="onClick" delay="0">
                  <p:tgtEl>
                    <p:spTgt spid="94"/>
                  </p:tgtEl>
                </p:cond>
              </p:nextCondLst>
            </p:seq>
            <p:seq concurrent="1" nextAc="seek">
              <p:cTn id="152" restart="whenNotActive" fill="hold" evtFilter="cancelBubble" nodeType="interactiveSeq">
                <p:stCondLst>
                  <p:cond evt="onClick" delay="0">
                    <p:tgtEl>
                      <p:spTgt spid="130"/>
                    </p:tgtEl>
                  </p:cond>
                </p:stCondLst>
                <p:endSync evt="end" delay="0">
                  <p:rtn val="all"/>
                </p:endSync>
                <p:childTnLst>
                  <p:par>
                    <p:cTn id="153" fill="hold">
                      <p:stCondLst>
                        <p:cond delay="0"/>
                      </p:stCondLst>
                      <p:childTnLst>
                        <p:par>
                          <p:cTn id="154" fill="hold">
                            <p:stCondLst>
                              <p:cond delay="0"/>
                            </p:stCondLst>
                            <p:childTnLst>
                              <p:par>
                                <p:cTn id="155" presetID="1" presetClass="entr" presetSubtype="0" fill="hold" nodeType="clickEffect">
                                  <p:stCondLst>
                                    <p:cond delay="0"/>
                                  </p:stCondLst>
                                  <p:childTnLst>
                                    <p:set>
                                      <p:cBhvr>
                                        <p:cTn id="156" dur="1" fill="hold">
                                          <p:stCondLst>
                                            <p:cond delay="0"/>
                                          </p:stCondLst>
                                        </p:cTn>
                                        <p:tgtEl>
                                          <p:spTgt spid="134"/>
                                        </p:tgtEl>
                                        <p:attrNameLst>
                                          <p:attrName>style.visibility</p:attrName>
                                        </p:attrNameLst>
                                      </p:cBhvr>
                                      <p:to>
                                        <p:strVal val="visible"/>
                                      </p:to>
                                    </p:set>
                                  </p:childTnLst>
                                </p:cTn>
                              </p:par>
                            </p:childTnLst>
                          </p:cTn>
                        </p:par>
                      </p:childTnLst>
                    </p:cTn>
                  </p:par>
                </p:childTnLst>
              </p:cTn>
              <p:nextCondLst>
                <p:cond evt="onClick" delay="0">
                  <p:tgtEl>
                    <p:spTgt spid="130"/>
                  </p:tgtEl>
                </p:cond>
              </p:nextCondLst>
            </p:seq>
            <p:seq concurrent="1" nextAc="seek">
              <p:cTn id="157" restart="whenNotActive" fill="hold" evtFilter="cancelBubble" nodeType="interactiveSeq">
                <p:stCondLst>
                  <p:cond evt="onClick" delay="0">
                    <p:tgtEl>
                      <p:spTgt spid="134"/>
                    </p:tgtEl>
                  </p:cond>
                </p:stCondLst>
                <p:endSync evt="end" delay="0">
                  <p:rtn val="all"/>
                </p:endSync>
                <p:childTnLst>
                  <p:par>
                    <p:cTn id="158" fill="hold">
                      <p:stCondLst>
                        <p:cond delay="0"/>
                      </p:stCondLst>
                      <p:childTnLst>
                        <p:par>
                          <p:cTn id="159" fill="hold">
                            <p:stCondLst>
                              <p:cond delay="0"/>
                            </p:stCondLst>
                            <p:childTnLst>
                              <p:par>
                                <p:cTn id="160" presetID="1" presetClass="exit" presetSubtype="0" fill="hold" nodeType="clickEffect">
                                  <p:stCondLst>
                                    <p:cond delay="0"/>
                                  </p:stCondLst>
                                  <p:childTnLst>
                                    <p:set>
                                      <p:cBhvr>
                                        <p:cTn id="161" dur="1" fill="hold">
                                          <p:stCondLst>
                                            <p:cond delay="0"/>
                                          </p:stCondLst>
                                        </p:cTn>
                                        <p:tgtEl>
                                          <p:spTgt spid="134"/>
                                        </p:tgtEl>
                                        <p:attrNameLst>
                                          <p:attrName>style.visibility</p:attrName>
                                        </p:attrNameLst>
                                      </p:cBhvr>
                                      <p:to>
                                        <p:strVal val="hidden"/>
                                      </p:to>
                                    </p:set>
                                  </p:childTnLst>
                                </p:cTn>
                              </p:par>
                            </p:childTnLst>
                          </p:cTn>
                        </p:par>
                      </p:childTnLst>
                    </p:cTn>
                  </p:par>
                </p:childTnLst>
              </p:cTn>
              <p:nextCondLst>
                <p:cond evt="onClick" delay="0">
                  <p:tgtEl>
                    <p:spTgt spid="134"/>
                  </p:tgtEl>
                </p:cond>
              </p:nextCondLst>
            </p:seq>
            <p:seq concurrent="1" nextAc="seek">
              <p:cTn id="162" restart="whenNotActive" fill="hold" evtFilter="cancelBubble" nodeType="interactiveSeq">
                <p:stCondLst>
                  <p:cond evt="onClick" delay="0">
                    <p:tgtEl>
                      <p:spTgt spid="75"/>
                    </p:tgtEl>
                  </p:cond>
                </p:stCondLst>
                <p:endSync evt="end" delay="0">
                  <p:rtn val="all"/>
                </p:endSync>
                <p:childTnLst>
                  <p:par>
                    <p:cTn id="163" fill="hold">
                      <p:stCondLst>
                        <p:cond delay="0"/>
                      </p:stCondLst>
                      <p:childTnLst>
                        <p:par>
                          <p:cTn id="164" fill="hold">
                            <p:stCondLst>
                              <p:cond delay="0"/>
                            </p:stCondLst>
                            <p:childTnLst>
                              <p:par>
                                <p:cTn id="165" presetID="1" presetClass="entr" presetSubtype="0" fill="hold" nodeType="clickEffect">
                                  <p:stCondLst>
                                    <p:cond delay="0"/>
                                  </p:stCondLst>
                                  <p:childTnLst>
                                    <p:set>
                                      <p:cBhvr>
                                        <p:cTn id="166" dur="1" fill="hold">
                                          <p:stCondLst>
                                            <p:cond delay="0"/>
                                          </p:stCondLst>
                                        </p:cTn>
                                        <p:tgtEl>
                                          <p:spTgt spid="97"/>
                                        </p:tgtEl>
                                        <p:attrNameLst>
                                          <p:attrName>style.visibility</p:attrName>
                                        </p:attrNameLst>
                                      </p:cBhvr>
                                      <p:to>
                                        <p:strVal val="visible"/>
                                      </p:to>
                                    </p:set>
                                  </p:childTnLst>
                                </p:cTn>
                              </p:par>
                            </p:childTnLst>
                          </p:cTn>
                        </p:par>
                      </p:childTnLst>
                    </p:cTn>
                  </p:par>
                </p:childTnLst>
              </p:cTn>
              <p:nextCondLst>
                <p:cond evt="onClick" delay="0">
                  <p:tgtEl>
                    <p:spTgt spid="75"/>
                  </p:tgtEl>
                </p:cond>
              </p:nextCondLst>
            </p:seq>
            <p:seq concurrent="1" nextAc="seek">
              <p:cTn id="167" restart="whenNotActive" fill="hold" evtFilter="cancelBubble" nodeType="interactiveSeq">
                <p:stCondLst>
                  <p:cond evt="onClick" delay="0">
                    <p:tgtEl>
                      <p:spTgt spid="97"/>
                    </p:tgtEl>
                  </p:cond>
                </p:stCondLst>
                <p:endSync evt="end" delay="0">
                  <p:rtn val="all"/>
                </p:endSync>
                <p:childTnLst>
                  <p:par>
                    <p:cTn id="168" fill="hold">
                      <p:stCondLst>
                        <p:cond delay="0"/>
                      </p:stCondLst>
                      <p:childTnLst>
                        <p:par>
                          <p:cTn id="169" fill="hold">
                            <p:stCondLst>
                              <p:cond delay="0"/>
                            </p:stCondLst>
                            <p:childTnLst>
                              <p:par>
                                <p:cTn id="170" presetID="1" presetClass="exit" presetSubtype="0" fill="hold" nodeType="clickEffect">
                                  <p:stCondLst>
                                    <p:cond delay="0"/>
                                  </p:stCondLst>
                                  <p:childTnLst>
                                    <p:set>
                                      <p:cBhvr>
                                        <p:cTn id="171" dur="1" fill="hold">
                                          <p:stCondLst>
                                            <p:cond delay="0"/>
                                          </p:stCondLst>
                                        </p:cTn>
                                        <p:tgtEl>
                                          <p:spTgt spid="97"/>
                                        </p:tgtEl>
                                        <p:attrNameLst>
                                          <p:attrName>style.visibility</p:attrName>
                                        </p:attrNameLst>
                                      </p:cBhvr>
                                      <p:to>
                                        <p:strVal val="hidden"/>
                                      </p:to>
                                    </p:set>
                                  </p:childTnLst>
                                </p:cTn>
                              </p:par>
                            </p:childTnLst>
                          </p:cTn>
                        </p:par>
                      </p:childTnLst>
                    </p:cTn>
                  </p:par>
                </p:childTnLst>
              </p:cTn>
              <p:nextCondLst>
                <p:cond evt="onClick" delay="0">
                  <p:tgtEl>
                    <p:spTgt spid="97"/>
                  </p:tgtEl>
                </p:cond>
              </p:nextCondLst>
            </p:seq>
            <p:seq concurrent="1" nextAc="seek">
              <p:cTn id="172" restart="whenNotActive" fill="hold" evtFilter="cancelBubble" nodeType="interactiveSeq">
                <p:stCondLst>
                  <p:cond evt="onClick" delay="0">
                    <p:tgtEl>
                      <p:spTgt spid="191"/>
                    </p:tgtEl>
                  </p:cond>
                </p:stCondLst>
                <p:endSync evt="end" delay="0">
                  <p:rtn val="all"/>
                </p:endSync>
                <p:childTnLst>
                  <p:par>
                    <p:cTn id="173" fill="hold">
                      <p:stCondLst>
                        <p:cond delay="0"/>
                      </p:stCondLst>
                      <p:childTnLst>
                        <p:par>
                          <p:cTn id="174" fill="hold">
                            <p:stCondLst>
                              <p:cond delay="0"/>
                            </p:stCondLst>
                            <p:childTnLst>
                              <p:par>
                                <p:cTn id="175" presetID="1" presetClass="entr" presetSubtype="0" fill="hold" nodeType="clickEffect">
                                  <p:stCondLst>
                                    <p:cond delay="0"/>
                                  </p:stCondLst>
                                  <p:childTnLst>
                                    <p:set>
                                      <p:cBhvr>
                                        <p:cTn id="176" dur="1" fill="hold">
                                          <p:stCondLst>
                                            <p:cond delay="0"/>
                                          </p:stCondLst>
                                        </p:cTn>
                                        <p:tgtEl>
                                          <p:spTgt spid="195"/>
                                        </p:tgtEl>
                                        <p:attrNameLst>
                                          <p:attrName>style.visibility</p:attrName>
                                        </p:attrNameLst>
                                      </p:cBhvr>
                                      <p:to>
                                        <p:strVal val="visible"/>
                                      </p:to>
                                    </p:set>
                                  </p:childTnLst>
                                </p:cTn>
                              </p:par>
                            </p:childTnLst>
                          </p:cTn>
                        </p:par>
                      </p:childTnLst>
                    </p:cTn>
                  </p:par>
                </p:childTnLst>
              </p:cTn>
              <p:nextCondLst>
                <p:cond evt="onClick" delay="0">
                  <p:tgtEl>
                    <p:spTgt spid="191"/>
                  </p:tgtEl>
                </p:cond>
              </p:nextCondLst>
            </p:seq>
            <p:seq concurrent="1" nextAc="seek">
              <p:cTn id="177" restart="whenNotActive" fill="hold" evtFilter="cancelBubble" nodeType="interactiveSeq">
                <p:stCondLst>
                  <p:cond evt="onClick" delay="0">
                    <p:tgtEl>
                      <p:spTgt spid="195"/>
                    </p:tgtEl>
                  </p:cond>
                </p:stCondLst>
                <p:endSync evt="end" delay="0">
                  <p:rtn val="all"/>
                </p:endSync>
                <p:childTnLst>
                  <p:par>
                    <p:cTn id="178" fill="hold">
                      <p:stCondLst>
                        <p:cond delay="0"/>
                      </p:stCondLst>
                      <p:childTnLst>
                        <p:par>
                          <p:cTn id="179" fill="hold">
                            <p:stCondLst>
                              <p:cond delay="0"/>
                            </p:stCondLst>
                            <p:childTnLst>
                              <p:par>
                                <p:cTn id="180" presetID="1" presetClass="exit" presetSubtype="0" fill="hold" nodeType="clickEffect">
                                  <p:stCondLst>
                                    <p:cond delay="0"/>
                                  </p:stCondLst>
                                  <p:childTnLst>
                                    <p:set>
                                      <p:cBhvr>
                                        <p:cTn id="181" dur="1" fill="hold">
                                          <p:stCondLst>
                                            <p:cond delay="0"/>
                                          </p:stCondLst>
                                        </p:cTn>
                                        <p:tgtEl>
                                          <p:spTgt spid="195"/>
                                        </p:tgtEl>
                                        <p:attrNameLst>
                                          <p:attrName>style.visibility</p:attrName>
                                        </p:attrNameLst>
                                      </p:cBhvr>
                                      <p:to>
                                        <p:strVal val="hidden"/>
                                      </p:to>
                                    </p:set>
                                  </p:childTnLst>
                                </p:cTn>
                              </p:par>
                            </p:childTnLst>
                          </p:cTn>
                        </p:par>
                      </p:childTnLst>
                    </p:cTn>
                  </p:par>
                </p:childTnLst>
              </p:cTn>
              <p:nextCondLst>
                <p:cond evt="onClick" delay="0">
                  <p:tgtEl>
                    <p:spTgt spid="195"/>
                  </p:tgtEl>
                </p:cond>
              </p:nextCondLst>
            </p:seq>
            <p:seq concurrent="1" nextAc="seek">
              <p:cTn id="182" restart="whenNotActive" fill="hold" evtFilter="cancelBubble" nodeType="interactiveSeq">
                <p:stCondLst>
                  <p:cond evt="onClick" delay="0">
                    <p:tgtEl>
                      <p:spTgt spid="158"/>
                    </p:tgtEl>
                  </p:cond>
                </p:stCondLst>
                <p:endSync evt="end" delay="0">
                  <p:rtn val="all"/>
                </p:endSync>
                <p:childTnLst>
                  <p:par>
                    <p:cTn id="183" fill="hold">
                      <p:stCondLst>
                        <p:cond delay="0"/>
                      </p:stCondLst>
                      <p:childTnLst>
                        <p:par>
                          <p:cTn id="184" fill="hold">
                            <p:stCondLst>
                              <p:cond delay="0"/>
                            </p:stCondLst>
                            <p:childTnLst>
                              <p:par>
                                <p:cTn id="185" presetID="1" presetClass="entr" presetSubtype="0" fill="hold" nodeType="clickEffect">
                                  <p:stCondLst>
                                    <p:cond delay="0"/>
                                  </p:stCondLst>
                                  <p:childTnLst>
                                    <p:set>
                                      <p:cBhvr>
                                        <p:cTn id="186" dur="1" fill="hold">
                                          <p:stCondLst>
                                            <p:cond delay="0"/>
                                          </p:stCondLst>
                                        </p:cTn>
                                        <p:tgtEl>
                                          <p:spTgt spid="162"/>
                                        </p:tgtEl>
                                        <p:attrNameLst>
                                          <p:attrName>style.visibility</p:attrName>
                                        </p:attrNameLst>
                                      </p:cBhvr>
                                      <p:to>
                                        <p:strVal val="visible"/>
                                      </p:to>
                                    </p:set>
                                  </p:childTnLst>
                                </p:cTn>
                              </p:par>
                            </p:childTnLst>
                          </p:cTn>
                        </p:par>
                      </p:childTnLst>
                    </p:cTn>
                  </p:par>
                </p:childTnLst>
              </p:cTn>
              <p:nextCondLst>
                <p:cond evt="onClick" delay="0">
                  <p:tgtEl>
                    <p:spTgt spid="158"/>
                  </p:tgtEl>
                </p:cond>
              </p:nextCondLst>
            </p:seq>
            <p:seq concurrent="1" nextAc="seek">
              <p:cTn id="187" restart="whenNotActive" fill="hold" evtFilter="cancelBubble" nodeType="interactiveSeq">
                <p:stCondLst>
                  <p:cond evt="onClick" delay="0">
                    <p:tgtEl>
                      <p:spTgt spid="162"/>
                    </p:tgtEl>
                  </p:cond>
                </p:stCondLst>
                <p:endSync evt="end" delay="0">
                  <p:rtn val="all"/>
                </p:endSync>
                <p:childTnLst>
                  <p:par>
                    <p:cTn id="188" fill="hold">
                      <p:stCondLst>
                        <p:cond delay="0"/>
                      </p:stCondLst>
                      <p:childTnLst>
                        <p:par>
                          <p:cTn id="189" fill="hold">
                            <p:stCondLst>
                              <p:cond delay="0"/>
                            </p:stCondLst>
                            <p:childTnLst>
                              <p:par>
                                <p:cTn id="190" presetID="1" presetClass="exit" presetSubtype="0" fill="hold" nodeType="clickEffect">
                                  <p:stCondLst>
                                    <p:cond delay="0"/>
                                  </p:stCondLst>
                                  <p:childTnLst>
                                    <p:set>
                                      <p:cBhvr>
                                        <p:cTn id="191" dur="1" fill="hold">
                                          <p:stCondLst>
                                            <p:cond delay="0"/>
                                          </p:stCondLst>
                                        </p:cTn>
                                        <p:tgtEl>
                                          <p:spTgt spid="162"/>
                                        </p:tgtEl>
                                        <p:attrNameLst>
                                          <p:attrName>style.visibility</p:attrName>
                                        </p:attrNameLst>
                                      </p:cBhvr>
                                      <p:to>
                                        <p:strVal val="hidden"/>
                                      </p:to>
                                    </p:set>
                                  </p:childTnLst>
                                </p:cTn>
                              </p:par>
                            </p:childTnLst>
                          </p:cTn>
                        </p:par>
                      </p:childTnLst>
                    </p:cTn>
                  </p:par>
                </p:childTnLst>
              </p:cTn>
              <p:nextCondLst>
                <p:cond evt="onClick" delay="0">
                  <p:tgtEl>
                    <p:spTgt spid="162"/>
                  </p:tgtEl>
                </p:cond>
              </p:nextCondLst>
            </p:seq>
            <p:seq concurrent="1" nextAc="seek">
              <p:cTn id="192" restart="whenNotActive" fill="hold" evtFilter="cancelBubble" nodeType="interactiveSeq">
                <p:stCondLst>
                  <p:cond evt="onClick" delay="0">
                    <p:tgtEl>
                      <p:spTgt spid="67"/>
                    </p:tgtEl>
                  </p:cond>
                </p:stCondLst>
                <p:endSync evt="end" delay="0">
                  <p:rtn val="all"/>
                </p:endSync>
                <p:childTnLst>
                  <p:par>
                    <p:cTn id="193" fill="hold">
                      <p:stCondLst>
                        <p:cond delay="0"/>
                      </p:stCondLst>
                      <p:childTnLst>
                        <p:par>
                          <p:cTn id="194" fill="hold">
                            <p:stCondLst>
                              <p:cond delay="0"/>
                            </p:stCondLst>
                            <p:childTnLst>
                              <p:par>
                                <p:cTn id="195" presetID="1" presetClass="entr" presetSubtype="0" fill="hold" nodeType="clickEffect">
                                  <p:stCondLst>
                                    <p:cond delay="0"/>
                                  </p:stCondLst>
                                  <p:childTnLst>
                                    <p:set>
                                      <p:cBhvr>
                                        <p:cTn id="196" dur="1" fill="hold">
                                          <p:stCondLst>
                                            <p:cond delay="0"/>
                                          </p:stCondLst>
                                        </p:cTn>
                                        <p:tgtEl>
                                          <p:spTgt spid="201"/>
                                        </p:tgtEl>
                                        <p:attrNameLst>
                                          <p:attrName>style.visibility</p:attrName>
                                        </p:attrNameLst>
                                      </p:cBhvr>
                                      <p:to>
                                        <p:strVal val="visible"/>
                                      </p:to>
                                    </p:set>
                                  </p:childTnLst>
                                </p:cTn>
                              </p:par>
                            </p:childTnLst>
                          </p:cTn>
                        </p:par>
                      </p:childTnLst>
                    </p:cTn>
                  </p:par>
                </p:childTnLst>
              </p:cTn>
              <p:nextCondLst>
                <p:cond evt="onClick" delay="0">
                  <p:tgtEl>
                    <p:spTgt spid="67"/>
                  </p:tgtEl>
                </p:cond>
              </p:nextCondLst>
            </p:seq>
            <p:seq concurrent="1" nextAc="seek">
              <p:cTn id="197" restart="whenNotActive" fill="hold" evtFilter="cancelBubble" nodeType="interactiveSeq">
                <p:stCondLst>
                  <p:cond evt="onClick" delay="0">
                    <p:tgtEl>
                      <p:spTgt spid="201"/>
                    </p:tgtEl>
                  </p:cond>
                </p:stCondLst>
                <p:endSync evt="end" delay="0">
                  <p:rtn val="all"/>
                </p:endSync>
                <p:childTnLst>
                  <p:par>
                    <p:cTn id="198" fill="hold">
                      <p:stCondLst>
                        <p:cond delay="0"/>
                      </p:stCondLst>
                      <p:childTnLst>
                        <p:par>
                          <p:cTn id="199" fill="hold">
                            <p:stCondLst>
                              <p:cond delay="0"/>
                            </p:stCondLst>
                            <p:childTnLst>
                              <p:par>
                                <p:cTn id="200" presetID="1" presetClass="exit" presetSubtype="0" fill="hold" nodeType="clickEffect">
                                  <p:stCondLst>
                                    <p:cond delay="0"/>
                                  </p:stCondLst>
                                  <p:childTnLst>
                                    <p:set>
                                      <p:cBhvr>
                                        <p:cTn id="201" dur="1" fill="hold">
                                          <p:stCondLst>
                                            <p:cond delay="0"/>
                                          </p:stCondLst>
                                        </p:cTn>
                                        <p:tgtEl>
                                          <p:spTgt spid="201"/>
                                        </p:tgtEl>
                                        <p:attrNameLst>
                                          <p:attrName>style.visibility</p:attrName>
                                        </p:attrNameLst>
                                      </p:cBhvr>
                                      <p:to>
                                        <p:strVal val="hidden"/>
                                      </p:to>
                                    </p:set>
                                  </p:childTnLst>
                                </p:cTn>
                              </p:par>
                            </p:childTnLst>
                          </p:cTn>
                        </p:par>
                      </p:childTnLst>
                    </p:cTn>
                  </p:par>
                </p:childTnLst>
              </p:cTn>
              <p:nextCondLst>
                <p:cond evt="onClick" delay="0">
                  <p:tgtEl>
                    <p:spTgt spid="201"/>
                  </p:tgtEl>
                </p:cond>
              </p:nextCondLst>
            </p:seq>
            <p:seq concurrent="1" nextAc="seek">
              <p:cTn id="202" restart="whenNotActive" fill="hold" evtFilter="cancelBubble" nodeType="interactiveSeq">
                <p:stCondLst>
                  <p:cond evt="onClick" delay="0">
                    <p:tgtEl>
                      <p:spTgt spid="180"/>
                    </p:tgtEl>
                  </p:cond>
                </p:stCondLst>
                <p:endSync evt="end" delay="0">
                  <p:rtn val="all"/>
                </p:endSync>
                <p:childTnLst>
                  <p:par>
                    <p:cTn id="203" fill="hold">
                      <p:stCondLst>
                        <p:cond delay="0"/>
                      </p:stCondLst>
                      <p:childTnLst>
                        <p:par>
                          <p:cTn id="204" fill="hold">
                            <p:stCondLst>
                              <p:cond delay="0"/>
                            </p:stCondLst>
                            <p:childTnLst>
                              <p:par>
                                <p:cTn id="205" presetID="1" presetClass="entr" presetSubtype="0" fill="hold" nodeType="clickEffect">
                                  <p:stCondLst>
                                    <p:cond delay="0"/>
                                  </p:stCondLst>
                                  <p:childTnLst>
                                    <p:set>
                                      <p:cBhvr>
                                        <p:cTn id="206" dur="1" fill="hold">
                                          <p:stCondLst>
                                            <p:cond delay="0"/>
                                          </p:stCondLst>
                                        </p:cTn>
                                        <p:tgtEl>
                                          <p:spTgt spid="185"/>
                                        </p:tgtEl>
                                        <p:attrNameLst>
                                          <p:attrName>style.visibility</p:attrName>
                                        </p:attrNameLst>
                                      </p:cBhvr>
                                      <p:to>
                                        <p:strVal val="visible"/>
                                      </p:to>
                                    </p:set>
                                  </p:childTnLst>
                                </p:cTn>
                              </p:par>
                            </p:childTnLst>
                          </p:cTn>
                        </p:par>
                      </p:childTnLst>
                    </p:cTn>
                  </p:par>
                </p:childTnLst>
              </p:cTn>
              <p:nextCondLst>
                <p:cond evt="onClick" delay="0">
                  <p:tgtEl>
                    <p:spTgt spid="180"/>
                  </p:tgtEl>
                </p:cond>
              </p:nextCondLst>
            </p:seq>
            <p:seq concurrent="1" nextAc="seek">
              <p:cTn id="207" restart="whenNotActive" fill="hold" evtFilter="cancelBubble" nodeType="interactiveSeq">
                <p:stCondLst>
                  <p:cond evt="onClick" delay="0">
                    <p:tgtEl>
                      <p:spTgt spid="185"/>
                    </p:tgtEl>
                  </p:cond>
                </p:stCondLst>
                <p:endSync evt="end" delay="0">
                  <p:rtn val="all"/>
                </p:endSync>
                <p:childTnLst>
                  <p:par>
                    <p:cTn id="208" fill="hold">
                      <p:stCondLst>
                        <p:cond delay="0"/>
                      </p:stCondLst>
                      <p:childTnLst>
                        <p:par>
                          <p:cTn id="209" fill="hold">
                            <p:stCondLst>
                              <p:cond delay="0"/>
                            </p:stCondLst>
                            <p:childTnLst>
                              <p:par>
                                <p:cTn id="210" presetID="1" presetClass="exit" presetSubtype="0" fill="hold" nodeType="clickEffect">
                                  <p:stCondLst>
                                    <p:cond delay="0"/>
                                  </p:stCondLst>
                                  <p:childTnLst>
                                    <p:set>
                                      <p:cBhvr>
                                        <p:cTn id="211" dur="1" fill="hold">
                                          <p:stCondLst>
                                            <p:cond delay="0"/>
                                          </p:stCondLst>
                                        </p:cTn>
                                        <p:tgtEl>
                                          <p:spTgt spid="185"/>
                                        </p:tgtEl>
                                        <p:attrNameLst>
                                          <p:attrName>style.visibility</p:attrName>
                                        </p:attrNameLst>
                                      </p:cBhvr>
                                      <p:to>
                                        <p:strVal val="hidden"/>
                                      </p:to>
                                    </p:set>
                                  </p:childTnLst>
                                </p:cTn>
                              </p:par>
                            </p:childTnLst>
                          </p:cTn>
                        </p:par>
                      </p:childTnLst>
                    </p:cTn>
                  </p:par>
                </p:childTnLst>
              </p:cTn>
              <p:nextCondLst>
                <p:cond evt="onClick" delay="0">
                  <p:tgtEl>
                    <p:spTgt spid="185"/>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2BC98-AFFF-824C-85B8-57047C82CC18}"/>
              </a:ext>
            </a:extLst>
          </p:cNvPr>
          <p:cNvSpPr>
            <a:spLocks noGrp="1"/>
          </p:cNvSpPr>
          <p:nvPr>
            <p:ph type="title"/>
          </p:nvPr>
        </p:nvSpPr>
        <p:spPr>
          <a:xfrm>
            <a:off x="838200" y="739331"/>
            <a:ext cx="10515600" cy="601394"/>
          </a:xfrm>
        </p:spPr>
        <p:txBody>
          <a:bodyPr>
            <a:normAutofit/>
          </a:bodyPr>
          <a:lstStyle/>
          <a:p>
            <a:r>
              <a:rPr lang="en-US" sz="3400" dirty="0">
                <a:latin typeface="Arial" panose="020B0604020202020204" pitchFamily="34" charset="0"/>
                <a:cs typeface="Arial" panose="020B0604020202020204" pitchFamily="34" charset="0"/>
              </a:rPr>
              <a:t>Thank You</a:t>
            </a:r>
          </a:p>
        </p:txBody>
      </p:sp>
      <p:sp>
        <p:nvSpPr>
          <p:cNvPr id="3" name="TextBox 2">
            <a:extLst>
              <a:ext uri="{FF2B5EF4-FFF2-40B4-BE49-F238E27FC236}">
                <a16:creationId xmlns:a16="http://schemas.microsoft.com/office/drawing/2014/main" id="{F5C7D077-A101-B448-8D7A-B0712D79F40F}"/>
              </a:ext>
            </a:extLst>
          </p:cNvPr>
          <p:cNvSpPr txBox="1"/>
          <p:nvPr/>
        </p:nvSpPr>
        <p:spPr>
          <a:xfrm>
            <a:off x="832884" y="1321694"/>
            <a:ext cx="10526233" cy="2014269"/>
          </a:xfrm>
          <a:prstGeom prst="rect">
            <a:avLst/>
          </a:prstGeom>
          <a:noFill/>
        </p:spPr>
        <p:txBody>
          <a:bodyPr wrap="square" rtlCol="0">
            <a:spAutoFit/>
          </a:bodyPr>
          <a:lstStyle/>
          <a:p>
            <a:pPr>
              <a:lnSpc>
                <a:spcPts val="2800"/>
              </a:lnSpc>
            </a:pPr>
            <a:r>
              <a:rPr lang="en-US" sz="1700" dirty="0">
                <a:latin typeface="Arial" panose="020B0604020202020204" pitchFamily="34" charset="0"/>
                <a:cs typeface="Arial" panose="020B0604020202020204" pitchFamily="34" charset="0"/>
              </a:rPr>
              <a:t>Thanks to all the AGRO members who have contributed to this project so far.  Per the introduction, this is VERSION 1 and we welcome additional input directly from our membership on key events related to YOUR work. Please consider downloading the collection spreadsheet at: </a:t>
            </a:r>
            <a:r>
              <a:rPr lang="en-US" sz="1700" u="sng" dirty="0">
                <a:latin typeface="Arial" panose="020B0604020202020204" pitchFamily="34" charset="0"/>
                <a:cs typeface="Arial" panose="020B0604020202020204" pitchFamily="34" charset="0"/>
                <a:hlinkClick r:id="rId3"/>
              </a:rPr>
              <a:t>https://www.agrodiv.org/agro-50th-anniversary-celebration/</a:t>
            </a:r>
            <a:r>
              <a:rPr lang="en-US" sz="1700" dirty="0">
                <a:latin typeface="Arial" panose="020B0604020202020204" pitchFamily="34" charset="0"/>
                <a:cs typeface="Arial" panose="020B0604020202020204" pitchFamily="34" charset="0"/>
              </a:rPr>
              <a:t> or contacting Cheryl Cleveland, Amy Ritter or Teresa Wehner with input.</a:t>
            </a:r>
          </a:p>
          <a:p>
            <a:pPr>
              <a:lnSpc>
                <a:spcPts val="2800"/>
              </a:lnSpc>
              <a:spcBef>
                <a:spcPts val="1200"/>
              </a:spcBef>
            </a:pPr>
            <a:r>
              <a:rPr lang="en-US" sz="1900" b="1" dirty="0">
                <a:latin typeface="Arial" panose="020B0604020202020204" pitchFamily="34" charset="0"/>
                <a:cs typeface="Arial" panose="020B0604020202020204" pitchFamily="34" charset="0"/>
              </a:rPr>
              <a:t>AGRO Contributors</a:t>
            </a:r>
            <a:endParaRPr lang="en-US" sz="2000" u="sng" dirty="0">
              <a:hlinkClick r:id="rId4"/>
            </a:endParaRPr>
          </a:p>
        </p:txBody>
      </p:sp>
      <p:sp>
        <p:nvSpPr>
          <p:cNvPr id="4" name="TextBox 3">
            <a:extLst>
              <a:ext uri="{FF2B5EF4-FFF2-40B4-BE49-F238E27FC236}">
                <a16:creationId xmlns:a16="http://schemas.microsoft.com/office/drawing/2014/main" id="{D2AFB9D3-BCD6-8A41-B583-224FD0E802CC}"/>
              </a:ext>
            </a:extLst>
          </p:cNvPr>
          <p:cNvSpPr txBox="1"/>
          <p:nvPr/>
        </p:nvSpPr>
        <p:spPr>
          <a:xfrm>
            <a:off x="832884" y="3429000"/>
            <a:ext cx="2007219" cy="1142236"/>
          </a:xfrm>
          <a:prstGeom prst="rect">
            <a:avLst/>
          </a:prstGeom>
          <a:noFill/>
        </p:spPr>
        <p:txBody>
          <a:bodyPr wrap="square" rtlCol="0">
            <a:spAutoFit/>
          </a:bodyPr>
          <a:lstStyle/>
          <a:p>
            <a:pPr algn="ctr">
              <a:lnSpc>
                <a:spcPts val="2400"/>
              </a:lnSpc>
              <a:spcBef>
                <a:spcPts val="600"/>
              </a:spcBef>
            </a:pPr>
            <a:r>
              <a:rPr lang="en-US" sz="1700" dirty="0">
                <a:latin typeface="Arial" panose="020B0604020202020204" pitchFamily="34" charset="0"/>
                <a:cs typeface="Arial" panose="020B0604020202020204" pitchFamily="34" charset="0"/>
              </a:rPr>
              <a:t>Amy Ritter</a:t>
            </a:r>
          </a:p>
          <a:p>
            <a:pPr algn="ctr">
              <a:lnSpc>
                <a:spcPts val="2400"/>
              </a:lnSpc>
              <a:spcBef>
                <a:spcPts val="600"/>
              </a:spcBef>
            </a:pPr>
            <a:r>
              <a:rPr lang="en-US" sz="1700" dirty="0">
                <a:latin typeface="Arial" panose="020B0604020202020204" pitchFamily="34" charset="0"/>
                <a:cs typeface="Arial" panose="020B0604020202020204" pitchFamily="34" charset="0"/>
              </a:rPr>
              <a:t>Arpad </a:t>
            </a:r>
            <a:r>
              <a:rPr lang="en-US" sz="1700" dirty="0" err="1">
                <a:latin typeface="Arial" panose="020B0604020202020204" pitchFamily="34" charset="0"/>
                <a:cs typeface="Arial" panose="020B0604020202020204" pitchFamily="34" charset="0"/>
              </a:rPr>
              <a:t>Szarka</a:t>
            </a:r>
            <a:endParaRPr lang="en-US" sz="1700" dirty="0">
              <a:latin typeface="Arial" panose="020B0604020202020204" pitchFamily="34" charset="0"/>
              <a:cs typeface="Arial" panose="020B0604020202020204" pitchFamily="34" charset="0"/>
            </a:endParaRPr>
          </a:p>
          <a:p>
            <a:pPr algn="ctr">
              <a:lnSpc>
                <a:spcPts val="2400"/>
              </a:lnSpc>
              <a:spcBef>
                <a:spcPts val="600"/>
              </a:spcBef>
            </a:pPr>
            <a:r>
              <a:rPr lang="en-US" sz="1700" dirty="0">
                <a:latin typeface="Arial" panose="020B0604020202020204" pitchFamily="34" charset="0"/>
                <a:cs typeface="Arial" panose="020B0604020202020204" pitchFamily="34" charset="0"/>
              </a:rPr>
              <a:t>Cheryl Cleveland</a:t>
            </a:r>
          </a:p>
        </p:txBody>
      </p:sp>
      <p:sp>
        <p:nvSpPr>
          <p:cNvPr id="7" name="TextBox 6">
            <a:extLst>
              <a:ext uri="{FF2B5EF4-FFF2-40B4-BE49-F238E27FC236}">
                <a16:creationId xmlns:a16="http://schemas.microsoft.com/office/drawing/2014/main" id="{403CB719-54F5-324C-97BB-369F27CC1C0F}"/>
              </a:ext>
            </a:extLst>
          </p:cNvPr>
          <p:cNvSpPr txBox="1"/>
          <p:nvPr/>
        </p:nvSpPr>
        <p:spPr>
          <a:xfrm>
            <a:off x="2962637" y="3429000"/>
            <a:ext cx="2007219" cy="1169551"/>
          </a:xfrm>
          <a:prstGeom prst="rect">
            <a:avLst/>
          </a:prstGeom>
          <a:noFill/>
        </p:spPr>
        <p:txBody>
          <a:bodyPr wrap="square" rtlCol="0">
            <a:spAutoFit/>
          </a:bodyPr>
          <a:lstStyle/>
          <a:p>
            <a:pPr algn="ctr">
              <a:lnSpc>
                <a:spcPts val="2400"/>
              </a:lnSpc>
              <a:spcBef>
                <a:spcPts val="600"/>
              </a:spcBef>
            </a:pPr>
            <a:r>
              <a:rPr lang="en-US" sz="1700" dirty="0">
                <a:latin typeface="Arial" panose="020B0604020202020204" pitchFamily="34" charset="0"/>
                <a:cs typeface="Arial" panose="020B0604020202020204" pitchFamily="34" charset="0"/>
              </a:rPr>
              <a:t>Heidi </a:t>
            </a:r>
            <a:r>
              <a:rPr lang="en-US" sz="1700" dirty="0" err="1">
                <a:latin typeface="Arial" panose="020B0604020202020204" pitchFamily="34" charset="0"/>
                <a:cs typeface="Arial" panose="020B0604020202020204" pitchFamily="34" charset="0"/>
              </a:rPr>
              <a:t>Irrig</a:t>
            </a:r>
            <a:endParaRPr lang="en-US" sz="1700" dirty="0">
              <a:latin typeface="Arial" panose="020B0604020202020204" pitchFamily="34" charset="0"/>
              <a:cs typeface="Arial" panose="020B0604020202020204" pitchFamily="34" charset="0"/>
            </a:endParaRPr>
          </a:p>
          <a:p>
            <a:pPr algn="ctr">
              <a:lnSpc>
                <a:spcPts val="2400"/>
              </a:lnSpc>
              <a:spcBef>
                <a:spcPts val="600"/>
              </a:spcBef>
            </a:pPr>
            <a:r>
              <a:rPr lang="en-US" sz="1700" dirty="0">
                <a:latin typeface="Arial" panose="020B0604020202020204" pitchFamily="34" charset="0"/>
                <a:cs typeface="Arial" panose="020B0604020202020204" pitchFamily="34" charset="0"/>
              </a:rPr>
              <a:t>James Foster</a:t>
            </a:r>
          </a:p>
          <a:p>
            <a:pPr algn="ctr">
              <a:lnSpc>
                <a:spcPts val="2400"/>
              </a:lnSpc>
              <a:spcBef>
                <a:spcPts val="600"/>
              </a:spcBef>
            </a:pPr>
            <a:r>
              <a:rPr lang="en-US" sz="1700" dirty="0">
                <a:latin typeface="Arial" panose="020B0604020202020204" pitchFamily="34" charset="0"/>
                <a:cs typeface="Arial" panose="020B0604020202020204" pitchFamily="34" charset="0"/>
              </a:rPr>
              <a:t>Joseph Wisk</a:t>
            </a:r>
          </a:p>
        </p:txBody>
      </p:sp>
      <p:sp>
        <p:nvSpPr>
          <p:cNvPr id="8" name="TextBox 7">
            <a:extLst>
              <a:ext uri="{FF2B5EF4-FFF2-40B4-BE49-F238E27FC236}">
                <a16:creationId xmlns:a16="http://schemas.microsoft.com/office/drawing/2014/main" id="{8B1C6FFE-1F2B-ED48-BC70-7CE3D6F707FF}"/>
              </a:ext>
            </a:extLst>
          </p:cNvPr>
          <p:cNvSpPr txBox="1"/>
          <p:nvPr/>
        </p:nvSpPr>
        <p:spPr>
          <a:xfrm>
            <a:off x="5092390" y="3429000"/>
            <a:ext cx="2007219" cy="1169551"/>
          </a:xfrm>
          <a:prstGeom prst="rect">
            <a:avLst/>
          </a:prstGeom>
          <a:noFill/>
        </p:spPr>
        <p:txBody>
          <a:bodyPr wrap="square" rtlCol="0">
            <a:spAutoFit/>
          </a:bodyPr>
          <a:lstStyle/>
          <a:p>
            <a:pPr algn="ctr">
              <a:lnSpc>
                <a:spcPts val="2400"/>
              </a:lnSpc>
              <a:spcBef>
                <a:spcPts val="600"/>
              </a:spcBef>
            </a:pPr>
            <a:r>
              <a:rPr lang="en-US" sz="1700" dirty="0">
                <a:latin typeface="Arial" panose="020B0604020202020204" pitchFamily="34" charset="0"/>
                <a:cs typeface="Arial" panose="020B0604020202020204" pitchFamily="34" charset="0"/>
              </a:rPr>
              <a:t>Julie </a:t>
            </a:r>
            <a:r>
              <a:rPr lang="en-US" sz="1700" dirty="0" err="1">
                <a:latin typeface="Arial" panose="020B0604020202020204" pitchFamily="34" charset="0"/>
                <a:cs typeface="Arial" panose="020B0604020202020204" pitchFamily="34" charset="0"/>
              </a:rPr>
              <a:t>Eble</a:t>
            </a:r>
            <a:endParaRPr lang="en-US" sz="1700" dirty="0">
              <a:latin typeface="Arial" panose="020B0604020202020204" pitchFamily="34" charset="0"/>
              <a:cs typeface="Arial" panose="020B0604020202020204" pitchFamily="34" charset="0"/>
            </a:endParaRPr>
          </a:p>
          <a:p>
            <a:pPr algn="ctr">
              <a:lnSpc>
                <a:spcPts val="2400"/>
              </a:lnSpc>
              <a:spcBef>
                <a:spcPts val="600"/>
              </a:spcBef>
            </a:pPr>
            <a:r>
              <a:rPr lang="en-US" sz="1700" dirty="0">
                <a:latin typeface="Arial" panose="020B0604020202020204" pitchFamily="34" charset="0"/>
                <a:cs typeface="Arial" panose="020B0604020202020204" pitchFamily="34" charset="0"/>
              </a:rPr>
              <a:t>Ken </a:t>
            </a:r>
            <a:r>
              <a:rPr lang="en-US" sz="1700" dirty="0" err="1">
                <a:latin typeface="Arial" panose="020B0604020202020204" pitchFamily="34" charset="0"/>
                <a:cs typeface="Arial" panose="020B0604020202020204" pitchFamily="34" charset="0"/>
              </a:rPr>
              <a:t>Racke</a:t>
            </a:r>
            <a:endParaRPr lang="en-US" sz="1700" dirty="0">
              <a:latin typeface="Arial" panose="020B0604020202020204" pitchFamily="34" charset="0"/>
              <a:cs typeface="Arial" panose="020B0604020202020204" pitchFamily="34" charset="0"/>
            </a:endParaRPr>
          </a:p>
          <a:p>
            <a:pPr algn="ctr">
              <a:lnSpc>
                <a:spcPts val="2400"/>
              </a:lnSpc>
              <a:spcBef>
                <a:spcPts val="600"/>
              </a:spcBef>
            </a:pPr>
            <a:r>
              <a:rPr lang="en-US" sz="1700" dirty="0">
                <a:latin typeface="Arial" panose="020B0604020202020204" pitchFamily="34" charset="0"/>
                <a:cs typeface="Arial" panose="020B0604020202020204" pitchFamily="34" charset="0"/>
              </a:rPr>
              <a:t>Manasi </a:t>
            </a:r>
            <a:r>
              <a:rPr lang="en-US" sz="1700" dirty="0" err="1">
                <a:latin typeface="Arial" panose="020B0604020202020204" pitchFamily="34" charset="0"/>
                <a:cs typeface="Arial" panose="020B0604020202020204" pitchFamily="34" charset="0"/>
              </a:rPr>
              <a:t>Saha</a:t>
            </a:r>
            <a:endParaRPr lang="en-US" sz="1700" dirty="0">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18B08113-0EC6-2849-8653-403876B63F17}"/>
              </a:ext>
            </a:extLst>
          </p:cNvPr>
          <p:cNvSpPr txBox="1"/>
          <p:nvPr/>
        </p:nvSpPr>
        <p:spPr>
          <a:xfrm>
            <a:off x="7222144" y="3429000"/>
            <a:ext cx="2007219" cy="1169551"/>
          </a:xfrm>
          <a:prstGeom prst="rect">
            <a:avLst/>
          </a:prstGeom>
          <a:noFill/>
        </p:spPr>
        <p:txBody>
          <a:bodyPr wrap="square" rtlCol="0">
            <a:spAutoFit/>
          </a:bodyPr>
          <a:lstStyle/>
          <a:p>
            <a:pPr algn="ctr">
              <a:lnSpc>
                <a:spcPts val="2400"/>
              </a:lnSpc>
              <a:spcBef>
                <a:spcPts val="600"/>
              </a:spcBef>
            </a:pPr>
            <a:r>
              <a:rPr lang="en-US" sz="1700" dirty="0">
                <a:latin typeface="Arial" panose="020B0604020202020204" pitchFamily="34" charset="0"/>
                <a:cs typeface="Arial" panose="020B0604020202020204" pitchFamily="34" charset="0"/>
              </a:rPr>
              <a:t>Mike </a:t>
            </a:r>
            <a:r>
              <a:rPr lang="en-US" sz="1700" dirty="0" err="1">
                <a:latin typeface="Arial" panose="020B0604020202020204" pitchFamily="34" charset="0"/>
                <a:cs typeface="Arial" panose="020B0604020202020204" pitchFamily="34" charset="0"/>
              </a:rPr>
              <a:t>Krolski</a:t>
            </a:r>
            <a:endParaRPr lang="en-US" sz="1700" dirty="0">
              <a:latin typeface="Arial" panose="020B0604020202020204" pitchFamily="34" charset="0"/>
              <a:cs typeface="Arial" panose="020B0604020202020204" pitchFamily="34" charset="0"/>
            </a:endParaRPr>
          </a:p>
          <a:p>
            <a:pPr algn="ctr">
              <a:lnSpc>
                <a:spcPts val="2400"/>
              </a:lnSpc>
              <a:spcBef>
                <a:spcPts val="600"/>
              </a:spcBef>
            </a:pPr>
            <a:r>
              <a:rPr lang="en-US" sz="1700" dirty="0">
                <a:latin typeface="Arial" panose="020B0604020202020204" pitchFamily="34" charset="0"/>
                <a:cs typeface="Arial" panose="020B0604020202020204" pitchFamily="34" charset="0"/>
              </a:rPr>
              <a:t>Sharon </a:t>
            </a:r>
            <a:r>
              <a:rPr lang="en-US" sz="1700" dirty="0" err="1">
                <a:latin typeface="Arial" panose="020B0604020202020204" pitchFamily="34" charset="0"/>
                <a:cs typeface="Arial" panose="020B0604020202020204" pitchFamily="34" charset="0"/>
              </a:rPr>
              <a:t>Papiernik</a:t>
            </a:r>
            <a:endParaRPr lang="en-US" sz="1700" dirty="0">
              <a:latin typeface="Arial" panose="020B0604020202020204" pitchFamily="34" charset="0"/>
              <a:cs typeface="Arial" panose="020B0604020202020204" pitchFamily="34" charset="0"/>
            </a:endParaRPr>
          </a:p>
          <a:p>
            <a:pPr algn="ctr">
              <a:lnSpc>
                <a:spcPts val="2400"/>
              </a:lnSpc>
              <a:spcBef>
                <a:spcPts val="600"/>
              </a:spcBef>
            </a:pPr>
            <a:r>
              <a:rPr lang="en-US" sz="1700" dirty="0">
                <a:latin typeface="Arial" panose="020B0604020202020204" pitchFamily="34" charset="0"/>
                <a:cs typeface="Arial" panose="020B0604020202020204" pitchFamily="34" charset="0"/>
              </a:rPr>
              <a:t>Teresa </a:t>
            </a:r>
            <a:r>
              <a:rPr lang="en-US" sz="1700" dirty="0" err="1">
                <a:latin typeface="Arial" panose="020B0604020202020204" pitchFamily="34" charset="0"/>
                <a:cs typeface="Arial" panose="020B0604020202020204" pitchFamily="34" charset="0"/>
              </a:rPr>
              <a:t>Wehner</a:t>
            </a:r>
            <a:endParaRPr lang="en-US" sz="1700" dirty="0">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1DEE1D5F-4493-BF46-AA15-945434F67D19}"/>
              </a:ext>
            </a:extLst>
          </p:cNvPr>
          <p:cNvSpPr txBox="1"/>
          <p:nvPr/>
        </p:nvSpPr>
        <p:spPr>
          <a:xfrm>
            <a:off x="9351898" y="3429000"/>
            <a:ext cx="2007219" cy="1142236"/>
          </a:xfrm>
          <a:prstGeom prst="rect">
            <a:avLst/>
          </a:prstGeom>
          <a:noFill/>
        </p:spPr>
        <p:txBody>
          <a:bodyPr wrap="square" rtlCol="0">
            <a:spAutoFit/>
          </a:bodyPr>
          <a:lstStyle/>
          <a:p>
            <a:pPr algn="ctr">
              <a:lnSpc>
                <a:spcPts val="2400"/>
              </a:lnSpc>
              <a:spcBef>
                <a:spcPts val="600"/>
              </a:spcBef>
            </a:pPr>
            <a:r>
              <a:rPr lang="en-US" sz="1700" dirty="0">
                <a:latin typeface="Arial" panose="020B0604020202020204" pitchFamily="34" charset="0"/>
                <a:cs typeface="Arial" panose="020B0604020202020204" pitchFamily="34" charset="0"/>
              </a:rPr>
              <a:t>Laura McConnell</a:t>
            </a:r>
          </a:p>
          <a:p>
            <a:pPr algn="ctr">
              <a:lnSpc>
                <a:spcPts val="2400"/>
              </a:lnSpc>
              <a:spcBef>
                <a:spcPts val="600"/>
              </a:spcBef>
            </a:pPr>
            <a:r>
              <a:rPr lang="en-US" sz="1700" dirty="0">
                <a:latin typeface="Arial" panose="020B0604020202020204" pitchFamily="34" charset="0"/>
                <a:cs typeface="Arial" panose="020B0604020202020204" pitchFamily="34" charset="0"/>
              </a:rPr>
              <a:t>Chris Bianca</a:t>
            </a:r>
          </a:p>
          <a:p>
            <a:pPr algn="ctr">
              <a:lnSpc>
                <a:spcPts val="2400"/>
              </a:lnSpc>
              <a:spcBef>
                <a:spcPts val="600"/>
              </a:spcBef>
            </a:pPr>
            <a:r>
              <a:rPr lang="en-US" sz="1700" dirty="0">
                <a:latin typeface="Arial" panose="020B0604020202020204" pitchFamily="34" charset="0"/>
                <a:cs typeface="Arial" panose="020B0604020202020204" pitchFamily="34" charset="0"/>
              </a:rPr>
              <a:t>Danny Brown</a:t>
            </a:r>
          </a:p>
        </p:txBody>
      </p:sp>
      <p:sp>
        <p:nvSpPr>
          <p:cNvPr id="9" name="overview button">
            <a:hlinkClick r:id="rId5" action="ppaction://hlinksldjump"/>
            <a:extLst>
              <a:ext uri="{FF2B5EF4-FFF2-40B4-BE49-F238E27FC236}">
                <a16:creationId xmlns:a16="http://schemas.microsoft.com/office/drawing/2014/main" id="{DAABE022-DD81-924F-A621-8B96C968A1BA}"/>
              </a:ext>
            </a:extLst>
          </p:cNvPr>
          <p:cNvSpPr/>
          <p:nvPr/>
        </p:nvSpPr>
        <p:spPr>
          <a:xfrm>
            <a:off x="9140545" y="6384880"/>
            <a:ext cx="1066800" cy="276225"/>
          </a:xfrm>
          <a:prstGeom prst="roundRect">
            <a:avLst/>
          </a:prstGeom>
          <a:solidFill>
            <a:schemeClr val="bg1">
              <a:lumMod val="65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OVERVIEW</a:t>
            </a:r>
          </a:p>
        </p:txBody>
      </p:sp>
      <p:sp>
        <p:nvSpPr>
          <p:cNvPr id="10" name="back text">
            <a:extLst>
              <a:ext uri="{FF2B5EF4-FFF2-40B4-BE49-F238E27FC236}">
                <a16:creationId xmlns:a16="http://schemas.microsoft.com/office/drawing/2014/main" id="{7B447A82-D972-E449-B14C-F041A9E22B3D}"/>
              </a:ext>
            </a:extLst>
          </p:cNvPr>
          <p:cNvSpPr txBox="1"/>
          <p:nvPr/>
        </p:nvSpPr>
        <p:spPr>
          <a:xfrm>
            <a:off x="5482220" y="6373907"/>
            <a:ext cx="600635" cy="307777"/>
          </a:xfrm>
          <a:prstGeom prst="rect">
            <a:avLst/>
          </a:prstGeom>
          <a:noFill/>
        </p:spPr>
        <p:txBody>
          <a:bodyPr wrap="square" rtlCol="0">
            <a:spAutoFit/>
          </a:bodyPr>
          <a:lstStyle/>
          <a:p>
            <a:pPr algn="ctr"/>
            <a:r>
              <a:rPr lang="en-US" sz="1400" b="1" dirty="0">
                <a:solidFill>
                  <a:schemeClr val="tx1">
                    <a:lumMod val="50000"/>
                    <a:lumOff val="50000"/>
                  </a:schemeClr>
                </a:solidFill>
              </a:rPr>
              <a:t>BACK</a:t>
            </a:r>
          </a:p>
        </p:txBody>
      </p:sp>
      <p:sp>
        <p:nvSpPr>
          <p:cNvPr id="13" name="Action Button: Back or Previous 12">
            <a:hlinkClick r:id="" action="ppaction://hlinkshowjump?jump=previousslide" highlightClick="1"/>
            <a:extLst>
              <a:ext uri="{FF2B5EF4-FFF2-40B4-BE49-F238E27FC236}">
                <a16:creationId xmlns:a16="http://schemas.microsoft.com/office/drawing/2014/main" id="{632125EF-AA1C-9B41-B597-C4EE4FC1453C}"/>
              </a:ext>
            </a:extLst>
          </p:cNvPr>
          <p:cNvSpPr/>
          <p:nvPr/>
        </p:nvSpPr>
        <p:spPr>
          <a:xfrm>
            <a:off x="5177418" y="6364941"/>
            <a:ext cx="313765" cy="313765"/>
          </a:xfrm>
          <a:prstGeom prst="actionButtonBackPrevious">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next text">
            <a:extLst>
              <a:ext uri="{FF2B5EF4-FFF2-40B4-BE49-F238E27FC236}">
                <a16:creationId xmlns:a16="http://schemas.microsoft.com/office/drawing/2014/main" id="{BA07F1C3-C4E8-5547-BFB9-0F88251762C3}"/>
              </a:ext>
            </a:extLst>
          </p:cNvPr>
          <p:cNvSpPr txBox="1"/>
          <p:nvPr/>
        </p:nvSpPr>
        <p:spPr>
          <a:xfrm>
            <a:off x="6109051" y="6373907"/>
            <a:ext cx="600635" cy="307777"/>
          </a:xfrm>
          <a:prstGeom prst="rect">
            <a:avLst/>
          </a:prstGeom>
          <a:noFill/>
        </p:spPr>
        <p:txBody>
          <a:bodyPr wrap="square" rtlCol="0">
            <a:spAutoFit/>
          </a:bodyPr>
          <a:lstStyle/>
          <a:p>
            <a:pPr algn="ctr"/>
            <a:r>
              <a:rPr lang="en-US" sz="1400" b="1" dirty="0">
                <a:solidFill>
                  <a:schemeClr val="tx1">
                    <a:lumMod val="50000"/>
                    <a:lumOff val="50000"/>
                  </a:schemeClr>
                </a:solidFill>
              </a:rPr>
              <a:t>NEXT</a:t>
            </a:r>
          </a:p>
        </p:txBody>
      </p:sp>
      <p:sp>
        <p:nvSpPr>
          <p:cNvPr id="15" name="Action Button: Forward or Next 14">
            <a:hlinkClick r:id="" action="ppaction://hlinkshowjump?jump=nextslide" highlightClick="1"/>
            <a:extLst>
              <a:ext uri="{FF2B5EF4-FFF2-40B4-BE49-F238E27FC236}">
                <a16:creationId xmlns:a16="http://schemas.microsoft.com/office/drawing/2014/main" id="{6874EBD2-5642-ED46-B2BD-FFF1FE15A03A}"/>
              </a:ext>
            </a:extLst>
          </p:cNvPr>
          <p:cNvSpPr/>
          <p:nvPr/>
        </p:nvSpPr>
        <p:spPr>
          <a:xfrm>
            <a:off x="6705601" y="6363547"/>
            <a:ext cx="318347" cy="318347"/>
          </a:xfrm>
          <a:prstGeom prst="actionButtonForwardNex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70720642"/>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pic>
        <p:nvPicPr>
          <p:cNvPr id="2" name="Picture 1" descr="A close up of a sign&#10;&#10;Description automatically generated">
            <a:extLst>
              <a:ext uri="{FF2B5EF4-FFF2-40B4-BE49-F238E27FC236}">
                <a16:creationId xmlns:a16="http://schemas.microsoft.com/office/drawing/2014/main" id="{3D3A9A56-E74F-C54B-9F08-DE524E56DFCF}"/>
              </a:ext>
            </a:extLst>
          </p:cNvPr>
          <p:cNvPicPr>
            <a:picLocks noChangeAspect="1"/>
          </p:cNvPicPr>
          <p:nvPr/>
        </p:nvPicPr>
        <p:blipFill>
          <a:blip r:embed="rId2"/>
          <a:stretch>
            <a:fillRect/>
          </a:stretch>
        </p:blipFill>
        <p:spPr>
          <a:xfrm>
            <a:off x="4619128" y="1971633"/>
            <a:ext cx="2953745" cy="2914734"/>
          </a:xfrm>
          <a:prstGeom prst="rect">
            <a:avLst/>
          </a:prstGeom>
        </p:spPr>
      </p:pic>
      <p:sp>
        <p:nvSpPr>
          <p:cNvPr id="3" name="Footer Placeholder 2">
            <a:extLst>
              <a:ext uri="{FF2B5EF4-FFF2-40B4-BE49-F238E27FC236}">
                <a16:creationId xmlns:a16="http://schemas.microsoft.com/office/drawing/2014/main" id="{778E8723-A51A-2C42-95DA-DC58AA1A2492}"/>
              </a:ext>
            </a:extLst>
          </p:cNvPr>
          <p:cNvSpPr txBox="1">
            <a:spLocks/>
          </p:cNvSpPr>
          <p:nvPr/>
        </p:nvSpPr>
        <p:spPr>
          <a:xfrm>
            <a:off x="131426" y="6399550"/>
            <a:ext cx="4409661" cy="365125"/>
          </a:xfrm>
          <a:prstGeom prst="rect">
            <a:avLst/>
          </a:prstGeom>
        </p:spPr>
        <p:txBody>
          <a:bodyPr/>
          <a:lstStyle>
            <a:defPPr>
              <a:defRPr lang="en-US"/>
            </a:defPPr>
            <a:lvl1pPr marL="0" algn="l" defTabSz="914400" rtl="0" eaLnBrk="1" latinLnBrk="0" hangingPunct="1">
              <a:defRPr sz="1800" kern="1200">
                <a:solidFill>
                  <a:schemeClr val="accent4"/>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rgbClr val="92D050"/>
                </a:solidFill>
              </a:rPr>
              <a:t>©2020 AGRO Division – All Rights Reserved</a:t>
            </a:r>
          </a:p>
        </p:txBody>
      </p:sp>
      <p:sp>
        <p:nvSpPr>
          <p:cNvPr id="4" name="Footer Placeholder 2">
            <a:extLst>
              <a:ext uri="{FF2B5EF4-FFF2-40B4-BE49-F238E27FC236}">
                <a16:creationId xmlns:a16="http://schemas.microsoft.com/office/drawing/2014/main" id="{E7047384-E9B7-A341-997B-313F9FB0D32D}"/>
              </a:ext>
            </a:extLst>
          </p:cNvPr>
          <p:cNvSpPr txBox="1">
            <a:spLocks/>
          </p:cNvSpPr>
          <p:nvPr/>
        </p:nvSpPr>
        <p:spPr>
          <a:xfrm>
            <a:off x="7589668" y="6337406"/>
            <a:ext cx="4409661" cy="365125"/>
          </a:xfrm>
          <a:prstGeom prst="rect">
            <a:avLst/>
          </a:prstGeom>
        </p:spPr>
        <p:txBody>
          <a:bodyPr/>
          <a:lstStyle>
            <a:defPPr>
              <a:defRPr lang="en-US"/>
            </a:defPPr>
            <a:lvl1pPr marL="0" algn="l" defTabSz="914400" rtl="0" eaLnBrk="1" latinLnBrk="0" hangingPunct="1">
              <a:defRPr sz="1800" kern="1200">
                <a:solidFill>
                  <a:schemeClr val="accent4"/>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600" b="1" dirty="0" err="1">
                <a:solidFill>
                  <a:srgbClr val="92D050"/>
                </a:solidFill>
              </a:rPr>
              <a:t>agrodiv.org</a:t>
            </a:r>
            <a:endParaRPr lang="en-US" sz="1600" b="1" dirty="0">
              <a:solidFill>
                <a:srgbClr val="92D050"/>
              </a:solidFill>
            </a:endParaRPr>
          </a:p>
        </p:txBody>
      </p:sp>
    </p:spTree>
    <p:extLst>
      <p:ext uri="{BB962C8B-B14F-4D97-AF65-F5344CB8AC3E}">
        <p14:creationId xmlns:p14="http://schemas.microsoft.com/office/powerpoint/2010/main" val="2236765679"/>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F9F54A0-8BB2-0945-9068-13F334179CC9}"/>
              </a:ext>
            </a:extLst>
          </p:cNvPr>
          <p:cNvSpPr>
            <a:spLocks noGrp="1"/>
          </p:cNvSpPr>
          <p:nvPr>
            <p:ph type="title"/>
          </p:nvPr>
        </p:nvSpPr>
        <p:spPr>
          <a:xfrm>
            <a:off x="838200" y="711044"/>
            <a:ext cx="10515600" cy="601394"/>
          </a:xfrm>
        </p:spPr>
        <p:txBody>
          <a:bodyPr>
            <a:normAutofit/>
          </a:bodyPr>
          <a:lstStyle/>
          <a:p>
            <a:r>
              <a:rPr lang="en-US" sz="3200" dirty="0">
                <a:latin typeface="Arial" panose="020B0604020202020204" pitchFamily="34" charset="0"/>
                <a:cs typeface="Arial" panose="020B0604020202020204" pitchFamily="34" charset="0"/>
              </a:rPr>
              <a:t>Celebrating 50 years of discovery and innovation</a:t>
            </a:r>
          </a:p>
        </p:txBody>
      </p:sp>
      <p:sp>
        <p:nvSpPr>
          <p:cNvPr id="4" name="Content Placeholder 3">
            <a:extLst>
              <a:ext uri="{FF2B5EF4-FFF2-40B4-BE49-F238E27FC236}">
                <a16:creationId xmlns:a16="http://schemas.microsoft.com/office/drawing/2014/main" id="{B03B063E-6C28-B04F-86D8-A0C51DB6C670}"/>
              </a:ext>
            </a:extLst>
          </p:cNvPr>
          <p:cNvSpPr>
            <a:spLocks noGrp="1"/>
          </p:cNvSpPr>
          <p:nvPr>
            <p:ph idx="1"/>
          </p:nvPr>
        </p:nvSpPr>
        <p:spPr/>
        <p:txBody>
          <a:bodyPr>
            <a:noAutofit/>
          </a:bodyPr>
          <a:lstStyle/>
          <a:p>
            <a:pPr marL="0" indent="0">
              <a:lnSpc>
                <a:spcPts val="3080"/>
              </a:lnSpc>
              <a:buNone/>
            </a:pPr>
            <a:r>
              <a:rPr lang="en-US" sz="1700" dirty="0">
                <a:solidFill>
                  <a:prstClr val="black"/>
                </a:solidFill>
                <a:latin typeface="Arial" panose="020B0604020202020204" pitchFamily="34" charset="0"/>
                <a:cs typeface="Arial" panose="020B0604020202020204" pitchFamily="34" charset="0"/>
              </a:rPr>
              <a:t>The production of this Historical AGRO timeline is one element which celebrates the 50</a:t>
            </a:r>
            <a:r>
              <a:rPr lang="en-US" sz="1700" baseline="30000" dirty="0">
                <a:solidFill>
                  <a:prstClr val="black"/>
                </a:solidFill>
                <a:latin typeface="Arial" panose="020B0604020202020204" pitchFamily="34" charset="0"/>
                <a:cs typeface="Arial" panose="020B0604020202020204" pitchFamily="34" charset="0"/>
              </a:rPr>
              <a:t>th</a:t>
            </a:r>
            <a:r>
              <a:rPr lang="en-US" sz="1700" dirty="0">
                <a:solidFill>
                  <a:prstClr val="black"/>
                </a:solidFill>
                <a:latin typeface="Arial" panose="020B0604020202020204" pitchFamily="34" charset="0"/>
                <a:cs typeface="Arial" panose="020B0604020202020204" pitchFamily="34" charset="0"/>
              </a:rPr>
              <a:t> anniversary of </a:t>
            </a:r>
            <a:br>
              <a:rPr lang="en-US" sz="1700" dirty="0">
                <a:solidFill>
                  <a:prstClr val="black"/>
                </a:solidFill>
                <a:latin typeface="Arial" panose="020B0604020202020204" pitchFamily="34" charset="0"/>
                <a:cs typeface="Arial" panose="020B0604020202020204" pitchFamily="34" charset="0"/>
              </a:rPr>
            </a:br>
            <a:r>
              <a:rPr lang="en-US" sz="1700" dirty="0">
                <a:solidFill>
                  <a:prstClr val="black"/>
                </a:solidFill>
                <a:latin typeface="Arial" panose="020B0604020202020204" pitchFamily="34" charset="0"/>
                <a:cs typeface="Arial" panose="020B0604020202020204" pitchFamily="34" charset="0"/>
              </a:rPr>
              <a:t>the AGRO Division in 2020. The project design and collection has been directed by a small team (Cheryl Cleveland, Amy Ritter and Teresa </a:t>
            </a:r>
            <a:r>
              <a:rPr lang="en-US" sz="1700" dirty="0" err="1">
                <a:solidFill>
                  <a:prstClr val="black"/>
                </a:solidFill>
                <a:latin typeface="Arial" panose="020B0604020202020204" pitchFamily="34" charset="0"/>
                <a:cs typeface="Arial" panose="020B0604020202020204" pitchFamily="34" charset="0"/>
              </a:rPr>
              <a:t>Wehner</a:t>
            </a:r>
            <a:r>
              <a:rPr lang="en-US" sz="1700" dirty="0">
                <a:solidFill>
                  <a:prstClr val="black"/>
                </a:solidFill>
                <a:latin typeface="Arial" panose="020B0604020202020204" pitchFamily="34" charset="0"/>
                <a:cs typeface="Arial" panose="020B0604020202020204" pitchFamily="34" charset="0"/>
              </a:rPr>
              <a:t>), but the inputs have been collected directly from the AGRO membership. Due to the impact of COVID-19, the 50</a:t>
            </a:r>
            <a:r>
              <a:rPr lang="en-US" sz="1700" baseline="30000" dirty="0">
                <a:solidFill>
                  <a:prstClr val="black"/>
                </a:solidFill>
                <a:latin typeface="Arial" panose="020B0604020202020204" pitchFamily="34" charset="0"/>
                <a:cs typeface="Arial" panose="020B0604020202020204" pitchFamily="34" charset="0"/>
              </a:rPr>
              <a:t>th</a:t>
            </a:r>
            <a:r>
              <a:rPr lang="en-US" sz="1700" dirty="0">
                <a:solidFill>
                  <a:prstClr val="black"/>
                </a:solidFill>
                <a:latin typeface="Arial" panose="020B0604020202020204" pitchFamily="34" charset="0"/>
                <a:cs typeface="Arial" panose="020B0604020202020204" pitchFamily="34" charset="0"/>
              </a:rPr>
              <a:t> celebration plans are amended to start in August 2020 (at the virtual Fall meeting) and culminate in August 2021 (planned for Atlanta). Therefore we are posting VERSION 1, in August 2020 but trust it will </a:t>
            </a:r>
            <a:r>
              <a:rPr lang="en-US" sz="1700" u="sng" dirty="0">
                <a:solidFill>
                  <a:prstClr val="black"/>
                </a:solidFill>
                <a:latin typeface="Arial" panose="020B0604020202020204" pitchFamily="34" charset="0"/>
                <a:cs typeface="Arial" panose="020B0604020202020204" pitchFamily="34" charset="0"/>
              </a:rPr>
              <a:t>stimulate additional contributions </a:t>
            </a:r>
            <a:r>
              <a:rPr lang="en-US" sz="1700" dirty="0">
                <a:solidFill>
                  <a:prstClr val="black"/>
                </a:solidFill>
                <a:latin typeface="Arial" panose="020B0604020202020204" pitchFamily="34" charset="0"/>
                <a:cs typeface="Arial" panose="020B0604020202020204" pitchFamily="34" charset="0"/>
              </a:rPr>
              <a:t>from AGRO members such that the next version will have additional content.</a:t>
            </a:r>
          </a:p>
          <a:p>
            <a:pPr marL="0" indent="0">
              <a:lnSpc>
                <a:spcPts val="3080"/>
              </a:lnSpc>
              <a:buNone/>
            </a:pPr>
            <a:r>
              <a:rPr lang="en-US" sz="1700" dirty="0">
                <a:solidFill>
                  <a:prstClr val="black"/>
                </a:solidFill>
                <a:latin typeface="Arial" panose="020B0604020202020204" pitchFamily="34" charset="0"/>
                <a:cs typeface="Arial" panose="020B0604020202020204" pitchFamily="34" charset="0"/>
              </a:rPr>
              <a:t>Contributions will continue to be accepted through the end of  2020 by downloading the </a:t>
            </a:r>
            <a:br>
              <a:rPr lang="en-US" sz="1700" dirty="0">
                <a:solidFill>
                  <a:prstClr val="black"/>
                </a:solidFill>
                <a:latin typeface="Arial" panose="020B0604020202020204" pitchFamily="34" charset="0"/>
                <a:cs typeface="Arial" panose="020B0604020202020204" pitchFamily="34" charset="0"/>
              </a:rPr>
            </a:br>
            <a:r>
              <a:rPr lang="en-US" sz="1700" dirty="0">
                <a:solidFill>
                  <a:prstClr val="black"/>
                </a:solidFill>
                <a:latin typeface="Arial" panose="020B0604020202020204" pitchFamily="34" charset="0"/>
                <a:cs typeface="Arial" panose="020B0604020202020204" pitchFamily="34" charset="0"/>
              </a:rPr>
              <a:t>collection spreadsheet at: </a:t>
            </a:r>
            <a:r>
              <a:rPr lang="en-US" sz="1700" u="sng" dirty="0">
                <a:solidFill>
                  <a:srgbClr val="0000FF"/>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https://www.agrodiv.org/agro-50th-anniversary-celebration/</a:t>
            </a:r>
            <a:br>
              <a:rPr lang="en-US" sz="1700" u="sng" dirty="0">
                <a:solidFill>
                  <a:srgbClr val="0000FF"/>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br>
            <a:r>
              <a:rPr lang="en-US" sz="1700" dirty="0">
                <a:latin typeface="Arial" panose="020B0604020202020204" pitchFamily="34" charset="0"/>
                <a:cs typeface="Arial" panose="020B0604020202020204" pitchFamily="34" charset="0"/>
              </a:rPr>
              <a:t>The project is supported in large part by the ACS IPG Grant to the AGRO Division </a:t>
            </a:r>
            <a:br>
              <a:rPr lang="en-US" sz="1700" dirty="0">
                <a:latin typeface="Arial" panose="020B0604020202020204" pitchFamily="34" charset="0"/>
                <a:cs typeface="Arial" panose="020B0604020202020204" pitchFamily="34" charset="0"/>
              </a:rPr>
            </a:br>
            <a:r>
              <a:rPr lang="en-US" sz="1700" dirty="0">
                <a:latin typeface="Arial" panose="020B0604020202020204" pitchFamily="34" charset="0"/>
                <a:cs typeface="Arial" panose="020B0604020202020204" pitchFamily="34" charset="0"/>
              </a:rPr>
              <a:t>entitled </a:t>
            </a:r>
            <a:r>
              <a:rPr lang="en-US" sz="1700" i="1" dirty="0">
                <a:latin typeface="Arial" panose="020B0604020202020204" pitchFamily="34" charset="0"/>
                <a:cs typeface="Arial" panose="020B0604020202020204" pitchFamily="34" charset="0"/>
              </a:rPr>
              <a:t>Fifty Years of Noteworthy Agrochemical Achievements and Contributors</a:t>
            </a:r>
            <a:r>
              <a:rPr lang="en-US" sz="1700" dirty="0">
                <a:latin typeface="Arial" panose="020B0604020202020204" pitchFamily="34" charset="0"/>
                <a:cs typeface="Arial" panose="020B0604020202020204" pitchFamily="34" charset="0"/>
              </a:rPr>
              <a:t>.</a:t>
            </a:r>
          </a:p>
        </p:txBody>
      </p:sp>
      <p:sp>
        <p:nvSpPr>
          <p:cNvPr id="5" name="Rectangle 1">
            <a:extLst>
              <a:ext uri="{FF2B5EF4-FFF2-40B4-BE49-F238E27FC236}">
                <a16:creationId xmlns:a16="http://schemas.microsoft.com/office/drawing/2014/main" id="{9DF6F52A-2F53-CC46-B3A6-ED67A8234A9C}"/>
              </a:ext>
            </a:extLst>
          </p:cNvPr>
          <p:cNvSpPr>
            <a:spLocks noChangeArrowheads="1"/>
          </p:cNvSpPr>
          <p:nvPr/>
        </p:nvSpPr>
        <p:spPr bwMode="auto">
          <a:xfrm>
            <a:off x="0" y="0"/>
            <a:ext cx="152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rgbClr val="000000"/>
                </a:solidFill>
                <a:effectLst/>
                <a:latin typeface="Arial" panose="020B0604020202020204" pitchFamily="34" charset="0"/>
              </a:rPr>
            </a:br>
            <a:endParaRPr kumimoji="0" lang="en-US" altLang="en-US" sz="1800" b="0" i="0" u="none" strike="noStrike" cap="none" normalizeH="0" baseline="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pic>
        <p:nvPicPr>
          <p:cNvPr id="8" name="agro logo" descr="A close up of a sign&#10;&#10;Description automatically generated">
            <a:extLst>
              <a:ext uri="{FF2B5EF4-FFF2-40B4-BE49-F238E27FC236}">
                <a16:creationId xmlns:a16="http://schemas.microsoft.com/office/drawing/2014/main" id="{57C30241-5174-ED43-8494-D4BE7A87D7E7}"/>
              </a:ext>
            </a:extLst>
          </p:cNvPr>
          <p:cNvPicPr>
            <a:picLocks noChangeAspect="1"/>
          </p:cNvPicPr>
          <p:nvPr/>
        </p:nvPicPr>
        <p:blipFill>
          <a:blip r:embed="rId3"/>
          <a:stretch>
            <a:fillRect/>
          </a:stretch>
        </p:blipFill>
        <p:spPr>
          <a:xfrm>
            <a:off x="9367701" y="4040119"/>
            <a:ext cx="2086473" cy="2058916"/>
          </a:xfrm>
          <a:prstGeom prst="rect">
            <a:avLst/>
          </a:prstGeom>
        </p:spPr>
      </p:pic>
      <p:sp>
        <p:nvSpPr>
          <p:cNvPr id="9" name="Footer Placeholder 2">
            <a:extLst>
              <a:ext uri="{FF2B5EF4-FFF2-40B4-BE49-F238E27FC236}">
                <a16:creationId xmlns:a16="http://schemas.microsoft.com/office/drawing/2014/main" id="{5EC084C0-6E5C-674C-8B0E-D6F00EF5BC51}"/>
              </a:ext>
            </a:extLst>
          </p:cNvPr>
          <p:cNvSpPr txBox="1">
            <a:spLocks/>
          </p:cNvSpPr>
          <p:nvPr/>
        </p:nvSpPr>
        <p:spPr>
          <a:xfrm>
            <a:off x="131426" y="6399550"/>
            <a:ext cx="4409661" cy="365125"/>
          </a:xfrm>
          <a:prstGeom prst="rect">
            <a:avLst/>
          </a:prstGeom>
        </p:spPr>
        <p:txBody>
          <a:bodyPr/>
          <a:lstStyle>
            <a:defPPr>
              <a:defRPr lang="en-US"/>
            </a:defPPr>
            <a:lvl1pPr marL="0" algn="l" defTabSz="914400" rtl="0" eaLnBrk="1" latinLnBrk="0" hangingPunct="1">
              <a:defRPr sz="1800" kern="1200">
                <a:solidFill>
                  <a:schemeClr val="accent4"/>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dirty="0" err="1">
                <a:solidFill>
                  <a:schemeClr val="tx2"/>
                </a:solidFill>
              </a:rPr>
              <a:t>agrodiv.org</a:t>
            </a:r>
            <a:r>
              <a:rPr lang="en-US" sz="1100" b="1" dirty="0">
                <a:solidFill>
                  <a:schemeClr val="tx2"/>
                </a:solidFill>
              </a:rPr>
              <a:t>  </a:t>
            </a:r>
            <a:r>
              <a:rPr lang="en-US" sz="1100" dirty="0">
                <a:solidFill>
                  <a:schemeClr val="tx2"/>
                </a:solidFill>
              </a:rPr>
              <a:t>|  AGRO is a division of the American Chemical Society</a:t>
            </a:r>
          </a:p>
        </p:txBody>
      </p:sp>
    </p:spTree>
    <p:extLst>
      <p:ext uri="{BB962C8B-B14F-4D97-AF65-F5344CB8AC3E}">
        <p14:creationId xmlns:p14="http://schemas.microsoft.com/office/powerpoint/2010/main" val="2293410143"/>
      </p:ext>
    </p:extLst>
  </p:cSld>
  <p:clrMapOvr>
    <a:masterClrMapping/>
  </p:clrMapOvr>
  <p:transition spd="slow" advClick="0">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9" name="connectors">
            <a:extLst>
              <a:ext uri="{FF2B5EF4-FFF2-40B4-BE49-F238E27FC236}">
                <a16:creationId xmlns:a16="http://schemas.microsoft.com/office/drawing/2014/main" id="{86918801-B53A-E64B-83F5-8EBFF424104B}"/>
              </a:ext>
            </a:extLst>
          </p:cNvPr>
          <p:cNvGrpSpPr/>
          <p:nvPr/>
        </p:nvGrpSpPr>
        <p:grpSpPr>
          <a:xfrm>
            <a:off x="1092641" y="2689860"/>
            <a:ext cx="9984934" cy="1478280"/>
            <a:chOff x="1092641" y="2689860"/>
            <a:chExt cx="9984934" cy="1478280"/>
          </a:xfrm>
        </p:grpSpPr>
        <p:cxnSp>
          <p:nvCxnSpPr>
            <p:cNvPr id="63" name="Straight Connector 62">
              <a:extLst>
                <a:ext uri="{FF2B5EF4-FFF2-40B4-BE49-F238E27FC236}">
                  <a16:creationId xmlns:a16="http://schemas.microsoft.com/office/drawing/2014/main" id="{7A61AB5F-E128-6F41-A26F-B2236B761CCD}"/>
                </a:ext>
              </a:extLst>
            </p:cNvPr>
            <p:cNvCxnSpPr>
              <a:cxnSpLocks/>
            </p:cNvCxnSpPr>
            <p:nvPr/>
          </p:nvCxnSpPr>
          <p:spPr>
            <a:xfrm>
              <a:off x="3089628" y="2689860"/>
              <a:ext cx="0" cy="739140"/>
            </a:xfrm>
            <a:prstGeom prst="line">
              <a:avLst/>
            </a:prstGeom>
            <a:ln w="635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BCD4F91D-ACB3-6F4F-96ED-5364190B1A7B}"/>
                </a:ext>
              </a:extLst>
            </p:cNvPr>
            <p:cNvCxnSpPr>
              <a:cxnSpLocks/>
            </p:cNvCxnSpPr>
            <p:nvPr/>
          </p:nvCxnSpPr>
          <p:spPr>
            <a:xfrm>
              <a:off x="5086615" y="2689860"/>
              <a:ext cx="0" cy="739140"/>
            </a:xfrm>
            <a:prstGeom prst="line">
              <a:avLst/>
            </a:prstGeom>
            <a:ln w="635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97E34FF8-4092-1142-87D4-DDCBD651C107}"/>
                </a:ext>
              </a:extLst>
            </p:cNvPr>
            <p:cNvCxnSpPr>
              <a:cxnSpLocks/>
            </p:cNvCxnSpPr>
            <p:nvPr/>
          </p:nvCxnSpPr>
          <p:spPr>
            <a:xfrm>
              <a:off x="7083602" y="2689860"/>
              <a:ext cx="0" cy="739140"/>
            </a:xfrm>
            <a:prstGeom prst="line">
              <a:avLst/>
            </a:prstGeom>
            <a:ln w="635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B36B6014-4D8E-9D4C-98B1-2D06F9347F1C}"/>
                </a:ext>
              </a:extLst>
            </p:cNvPr>
            <p:cNvCxnSpPr>
              <a:cxnSpLocks/>
            </p:cNvCxnSpPr>
            <p:nvPr/>
          </p:nvCxnSpPr>
          <p:spPr>
            <a:xfrm>
              <a:off x="9080589" y="2689860"/>
              <a:ext cx="0" cy="739140"/>
            </a:xfrm>
            <a:prstGeom prst="line">
              <a:avLst/>
            </a:prstGeom>
            <a:ln w="635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3B8B232A-00B7-BF4F-97E7-DDEB9800D1FA}"/>
                </a:ext>
              </a:extLst>
            </p:cNvPr>
            <p:cNvCxnSpPr>
              <a:cxnSpLocks/>
            </p:cNvCxnSpPr>
            <p:nvPr/>
          </p:nvCxnSpPr>
          <p:spPr>
            <a:xfrm>
              <a:off x="11077575" y="2689860"/>
              <a:ext cx="0" cy="739140"/>
            </a:xfrm>
            <a:prstGeom prst="line">
              <a:avLst/>
            </a:prstGeom>
            <a:ln w="635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A3A5B668-7726-324C-BBCC-821AB3C91DD4}"/>
                </a:ext>
              </a:extLst>
            </p:cNvPr>
            <p:cNvCxnSpPr>
              <a:cxnSpLocks/>
            </p:cNvCxnSpPr>
            <p:nvPr/>
          </p:nvCxnSpPr>
          <p:spPr>
            <a:xfrm>
              <a:off x="2106930" y="3429000"/>
              <a:ext cx="0" cy="739140"/>
            </a:xfrm>
            <a:prstGeom prst="line">
              <a:avLst/>
            </a:prstGeom>
            <a:ln w="635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8CEEC7CD-B150-9F49-8F4C-F0290E886705}"/>
                </a:ext>
              </a:extLst>
            </p:cNvPr>
            <p:cNvCxnSpPr>
              <a:cxnSpLocks/>
            </p:cNvCxnSpPr>
            <p:nvPr/>
          </p:nvCxnSpPr>
          <p:spPr>
            <a:xfrm>
              <a:off x="4100036" y="3429000"/>
              <a:ext cx="0" cy="739140"/>
            </a:xfrm>
            <a:prstGeom prst="line">
              <a:avLst/>
            </a:prstGeom>
            <a:ln w="635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55F490BF-093F-7840-83EC-3393A25D4939}"/>
                </a:ext>
              </a:extLst>
            </p:cNvPr>
            <p:cNvCxnSpPr>
              <a:cxnSpLocks/>
            </p:cNvCxnSpPr>
            <p:nvPr/>
          </p:nvCxnSpPr>
          <p:spPr>
            <a:xfrm>
              <a:off x="6093142" y="3429000"/>
              <a:ext cx="0" cy="739140"/>
            </a:xfrm>
            <a:prstGeom prst="line">
              <a:avLst/>
            </a:prstGeom>
            <a:ln w="635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3A984D0B-F092-B342-A1C8-67B88AF06CE9}"/>
                </a:ext>
              </a:extLst>
            </p:cNvPr>
            <p:cNvCxnSpPr>
              <a:cxnSpLocks/>
            </p:cNvCxnSpPr>
            <p:nvPr/>
          </p:nvCxnSpPr>
          <p:spPr>
            <a:xfrm>
              <a:off x="8086248" y="3429000"/>
              <a:ext cx="0" cy="739140"/>
            </a:xfrm>
            <a:prstGeom prst="line">
              <a:avLst/>
            </a:prstGeom>
            <a:ln w="635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ABA9F4B1-C6A3-2941-9B00-9ECFE9004DB9}"/>
                </a:ext>
              </a:extLst>
            </p:cNvPr>
            <p:cNvCxnSpPr>
              <a:cxnSpLocks/>
            </p:cNvCxnSpPr>
            <p:nvPr/>
          </p:nvCxnSpPr>
          <p:spPr>
            <a:xfrm>
              <a:off x="10079355" y="3429000"/>
              <a:ext cx="0" cy="739140"/>
            </a:xfrm>
            <a:prstGeom prst="line">
              <a:avLst/>
            </a:prstGeom>
            <a:ln w="635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CBED010C-5D43-634B-9623-9294CB7A993C}"/>
                </a:ext>
              </a:extLst>
            </p:cNvPr>
            <p:cNvCxnSpPr>
              <a:cxnSpLocks/>
            </p:cNvCxnSpPr>
            <p:nvPr/>
          </p:nvCxnSpPr>
          <p:spPr>
            <a:xfrm>
              <a:off x="1092641" y="2689860"/>
              <a:ext cx="0" cy="739140"/>
            </a:xfrm>
            <a:prstGeom prst="line">
              <a:avLst/>
            </a:prstGeom>
            <a:ln w="63500">
              <a:solidFill>
                <a:srgbClr val="92D050"/>
              </a:solidFill>
            </a:ln>
          </p:spPr>
          <p:style>
            <a:lnRef idx="1">
              <a:schemeClr val="accent1"/>
            </a:lnRef>
            <a:fillRef idx="0">
              <a:schemeClr val="accent1"/>
            </a:fillRef>
            <a:effectRef idx="0">
              <a:schemeClr val="accent1"/>
            </a:effectRef>
            <a:fontRef idx="minor">
              <a:schemeClr val="tx1"/>
            </a:fontRef>
          </p:style>
        </p:cxnSp>
      </p:grpSp>
      <p:sp>
        <p:nvSpPr>
          <p:cNvPr id="3" name="Title 2">
            <a:extLst>
              <a:ext uri="{FF2B5EF4-FFF2-40B4-BE49-F238E27FC236}">
                <a16:creationId xmlns:a16="http://schemas.microsoft.com/office/drawing/2014/main" id="{3F9F54A0-8BB2-0945-9068-13F334179CC9}"/>
              </a:ext>
            </a:extLst>
          </p:cNvPr>
          <p:cNvSpPr>
            <a:spLocks noGrp="1"/>
          </p:cNvSpPr>
          <p:nvPr>
            <p:ph type="title"/>
          </p:nvPr>
        </p:nvSpPr>
        <p:spPr>
          <a:xfrm>
            <a:off x="838200" y="702880"/>
            <a:ext cx="10515600" cy="601394"/>
          </a:xfrm>
        </p:spPr>
        <p:txBody>
          <a:bodyPr>
            <a:normAutofit/>
          </a:bodyPr>
          <a:lstStyle/>
          <a:p>
            <a:r>
              <a:rPr lang="en-US" sz="3200" dirty="0">
                <a:latin typeface="Arial" panose="020B0604020202020204" pitchFamily="34" charset="0"/>
                <a:cs typeface="Arial" panose="020B0604020202020204" pitchFamily="34" charset="0"/>
              </a:rPr>
              <a:t>AGRO50 and beyond</a:t>
            </a:r>
          </a:p>
        </p:txBody>
      </p:sp>
      <p:sp>
        <p:nvSpPr>
          <p:cNvPr id="53" name="2020">
            <a:hlinkClick r:id="rId2" action="ppaction://hlinksldjump"/>
            <a:extLst>
              <a:ext uri="{FF2B5EF4-FFF2-40B4-BE49-F238E27FC236}">
                <a16:creationId xmlns:a16="http://schemas.microsoft.com/office/drawing/2014/main" id="{A9E2336F-A927-1447-96CB-CAAF4365BD4D}"/>
              </a:ext>
            </a:extLst>
          </p:cNvPr>
          <p:cNvSpPr/>
          <p:nvPr/>
        </p:nvSpPr>
        <p:spPr>
          <a:xfrm>
            <a:off x="10591800" y="2202180"/>
            <a:ext cx="969398" cy="969398"/>
          </a:xfrm>
          <a:prstGeom prst="ellipse">
            <a:avLst/>
          </a:prstGeom>
          <a:solidFill>
            <a:schemeClr val="accent1"/>
          </a:solidFill>
          <a:ln w="476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2020</a:t>
            </a:r>
          </a:p>
        </p:txBody>
      </p:sp>
      <p:sp>
        <p:nvSpPr>
          <p:cNvPr id="58" name="2015">
            <a:hlinkClick r:id="rId3" action="ppaction://hlinksldjump"/>
            <a:extLst>
              <a:ext uri="{FF2B5EF4-FFF2-40B4-BE49-F238E27FC236}">
                <a16:creationId xmlns:a16="http://schemas.microsoft.com/office/drawing/2014/main" id="{6DCBEDDD-42EE-D341-834C-89CE495B31E9}"/>
              </a:ext>
            </a:extLst>
          </p:cNvPr>
          <p:cNvSpPr/>
          <p:nvPr/>
        </p:nvSpPr>
        <p:spPr>
          <a:xfrm>
            <a:off x="9593416" y="3703320"/>
            <a:ext cx="969398" cy="969398"/>
          </a:xfrm>
          <a:prstGeom prst="ellipse">
            <a:avLst/>
          </a:prstGeom>
          <a:solidFill>
            <a:schemeClr val="accent1"/>
          </a:solidFill>
          <a:ln w="476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2015</a:t>
            </a:r>
          </a:p>
        </p:txBody>
      </p:sp>
      <p:sp>
        <p:nvSpPr>
          <p:cNvPr id="52" name="2010">
            <a:hlinkClick r:id="rId4" action="ppaction://hlinksldjump"/>
            <a:extLst>
              <a:ext uri="{FF2B5EF4-FFF2-40B4-BE49-F238E27FC236}">
                <a16:creationId xmlns:a16="http://schemas.microsoft.com/office/drawing/2014/main" id="{546499C8-8DC5-EF49-909C-54E41A52F20D}"/>
              </a:ext>
            </a:extLst>
          </p:cNvPr>
          <p:cNvSpPr/>
          <p:nvPr/>
        </p:nvSpPr>
        <p:spPr>
          <a:xfrm>
            <a:off x="8595030" y="2202180"/>
            <a:ext cx="969398" cy="969398"/>
          </a:xfrm>
          <a:prstGeom prst="ellipse">
            <a:avLst/>
          </a:prstGeom>
          <a:solidFill>
            <a:schemeClr val="accent1"/>
          </a:solidFill>
          <a:ln w="476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2010</a:t>
            </a:r>
          </a:p>
        </p:txBody>
      </p:sp>
      <p:sp>
        <p:nvSpPr>
          <p:cNvPr id="57" name="2005">
            <a:hlinkClick r:id="rId5" action="ppaction://hlinksldjump"/>
            <a:extLst>
              <a:ext uri="{FF2B5EF4-FFF2-40B4-BE49-F238E27FC236}">
                <a16:creationId xmlns:a16="http://schemas.microsoft.com/office/drawing/2014/main" id="{18F429B3-309B-3F40-82FE-09B01AB5A14A}"/>
              </a:ext>
            </a:extLst>
          </p:cNvPr>
          <p:cNvSpPr/>
          <p:nvPr/>
        </p:nvSpPr>
        <p:spPr>
          <a:xfrm>
            <a:off x="7596644" y="3703320"/>
            <a:ext cx="969398" cy="969398"/>
          </a:xfrm>
          <a:prstGeom prst="ellipse">
            <a:avLst/>
          </a:prstGeom>
          <a:solidFill>
            <a:schemeClr val="accent1"/>
          </a:solidFill>
          <a:ln w="476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2005</a:t>
            </a:r>
          </a:p>
        </p:txBody>
      </p:sp>
      <p:sp>
        <p:nvSpPr>
          <p:cNvPr id="51" name="2000">
            <a:hlinkClick r:id="rId6" action="ppaction://hlinksldjump"/>
            <a:extLst>
              <a:ext uri="{FF2B5EF4-FFF2-40B4-BE49-F238E27FC236}">
                <a16:creationId xmlns:a16="http://schemas.microsoft.com/office/drawing/2014/main" id="{042D042B-5361-B34C-9AB7-FC714FC3DFD3}"/>
              </a:ext>
            </a:extLst>
          </p:cNvPr>
          <p:cNvSpPr/>
          <p:nvPr/>
        </p:nvSpPr>
        <p:spPr>
          <a:xfrm>
            <a:off x="6598258" y="2202180"/>
            <a:ext cx="969398" cy="969398"/>
          </a:xfrm>
          <a:prstGeom prst="ellipse">
            <a:avLst/>
          </a:prstGeom>
          <a:solidFill>
            <a:schemeClr val="accent1"/>
          </a:solidFill>
          <a:ln w="476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2000</a:t>
            </a:r>
          </a:p>
        </p:txBody>
      </p:sp>
      <p:sp>
        <p:nvSpPr>
          <p:cNvPr id="56" name="1995">
            <a:hlinkClick r:id="rId7" action="ppaction://hlinksldjump"/>
            <a:extLst>
              <a:ext uri="{FF2B5EF4-FFF2-40B4-BE49-F238E27FC236}">
                <a16:creationId xmlns:a16="http://schemas.microsoft.com/office/drawing/2014/main" id="{3BCFB55D-9885-F347-969C-F8755865DD0C}"/>
              </a:ext>
            </a:extLst>
          </p:cNvPr>
          <p:cNvSpPr/>
          <p:nvPr/>
        </p:nvSpPr>
        <p:spPr>
          <a:xfrm>
            <a:off x="5599872" y="3703320"/>
            <a:ext cx="969398" cy="969398"/>
          </a:xfrm>
          <a:prstGeom prst="ellipse">
            <a:avLst/>
          </a:prstGeom>
          <a:ln w="476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1995</a:t>
            </a:r>
          </a:p>
        </p:txBody>
      </p:sp>
      <p:sp>
        <p:nvSpPr>
          <p:cNvPr id="50" name="1990">
            <a:hlinkClick r:id="rId8" action="ppaction://hlinksldjump"/>
            <a:extLst>
              <a:ext uri="{FF2B5EF4-FFF2-40B4-BE49-F238E27FC236}">
                <a16:creationId xmlns:a16="http://schemas.microsoft.com/office/drawing/2014/main" id="{553DEAD6-9991-B840-9C89-3A074940695E}"/>
              </a:ext>
            </a:extLst>
          </p:cNvPr>
          <p:cNvSpPr/>
          <p:nvPr/>
        </p:nvSpPr>
        <p:spPr>
          <a:xfrm>
            <a:off x="4601486" y="2202180"/>
            <a:ext cx="969398" cy="969398"/>
          </a:xfrm>
          <a:prstGeom prst="ellipse">
            <a:avLst/>
          </a:prstGeom>
          <a:ln w="476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1990</a:t>
            </a:r>
          </a:p>
        </p:txBody>
      </p:sp>
      <p:sp>
        <p:nvSpPr>
          <p:cNvPr id="55" name="1985">
            <a:hlinkClick r:id="rId9" action="ppaction://hlinksldjump"/>
            <a:extLst>
              <a:ext uri="{FF2B5EF4-FFF2-40B4-BE49-F238E27FC236}">
                <a16:creationId xmlns:a16="http://schemas.microsoft.com/office/drawing/2014/main" id="{BABB9B5B-D88A-E24C-87A4-6B62A7460F7E}"/>
              </a:ext>
            </a:extLst>
          </p:cNvPr>
          <p:cNvSpPr/>
          <p:nvPr/>
        </p:nvSpPr>
        <p:spPr>
          <a:xfrm>
            <a:off x="3603100" y="3703320"/>
            <a:ext cx="969398" cy="969398"/>
          </a:xfrm>
          <a:prstGeom prst="ellipse">
            <a:avLst/>
          </a:prstGeom>
          <a:ln w="476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1985</a:t>
            </a:r>
          </a:p>
        </p:txBody>
      </p:sp>
      <p:sp>
        <p:nvSpPr>
          <p:cNvPr id="49" name="1980">
            <a:hlinkClick r:id="rId10" action="ppaction://hlinksldjump"/>
            <a:extLst>
              <a:ext uri="{FF2B5EF4-FFF2-40B4-BE49-F238E27FC236}">
                <a16:creationId xmlns:a16="http://schemas.microsoft.com/office/drawing/2014/main" id="{2FD144CF-C930-D347-8F64-BC97A33FE92A}"/>
              </a:ext>
            </a:extLst>
          </p:cNvPr>
          <p:cNvSpPr/>
          <p:nvPr/>
        </p:nvSpPr>
        <p:spPr>
          <a:xfrm>
            <a:off x="2604714" y="2202180"/>
            <a:ext cx="969398" cy="969398"/>
          </a:xfrm>
          <a:prstGeom prst="ellipse">
            <a:avLst/>
          </a:prstGeom>
          <a:solidFill>
            <a:schemeClr val="accent1"/>
          </a:solidFill>
          <a:ln w="476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1980</a:t>
            </a:r>
          </a:p>
        </p:txBody>
      </p:sp>
      <p:sp>
        <p:nvSpPr>
          <p:cNvPr id="54" name="1975">
            <a:hlinkClick r:id="rId11" action="ppaction://hlinksldjump"/>
            <a:extLst>
              <a:ext uri="{FF2B5EF4-FFF2-40B4-BE49-F238E27FC236}">
                <a16:creationId xmlns:a16="http://schemas.microsoft.com/office/drawing/2014/main" id="{E717CA74-2486-D24E-8DBE-C2FB0CC54E1A}"/>
              </a:ext>
            </a:extLst>
          </p:cNvPr>
          <p:cNvSpPr/>
          <p:nvPr/>
        </p:nvSpPr>
        <p:spPr>
          <a:xfrm>
            <a:off x="1606328" y="3703320"/>
            <a:ext cx="969398" cy="969398"/>
          </a:xfrm>
          <a:prstGeom prst="ellipse">
            <a:avLst/>
          </a:prstGeom>
          <a:solidFill>
            <a:schemeClr val="accent1"/>
          </a:solidFill>
          <a:ln w="476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1975</a:t>
            </a:r>
          </a:p>
        </p:txBody>
      </p:sp>
      <p:sp>
        <p:nvSpPr>
          <p:cNvPr id="48" name="1970">
            <a:hlinkClick r:id="rId12" action="ppaction://hlinksldjump"/>
            <a:extLst>
              <a:ext uri="{FF2B5EF4-FFF2-40B4-BE49-F238E27FC236}">
                <a16:creationId xmlns:a16="http://schemas.microsoft.com/office/drawing/2014/main" id="{0677453E-83CF-AA49-8EE6-E89FF37A6804}"/>
              </a:ext>
            </a:extLst>
          </p:cNvPr>
          <p:cNvSpPr/>
          <p:nvPr/>
        </p:nvSpPr>
        <p:spPr>
          <a:xfrm>
            <a:off x="607942" y="2202180"/>
            <a:ext cx="969398" cy="969398"/>
          </a:xfrm>
          <a:prstGeom prst="ellipse">
            <a:avLst/>
          </a:prstGeom>
          <a:solidFill>
            <a:schemeClr val="accent1"/>
          </a:solidFill>
          <a:ln w="476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dirty="0">
                <a:solidFill>
                  <a:srgbClr val="92D050"/>
                </a:solidFill>
              </a:rPr>
              <a:t>≤</a:t>
            </a:r>
            <a:r>
              <a:rPr lang="en-US" dirty="0"/>
              <a:t>1970</a:t>
            </a:r>
          </a:p>
        </p:txBody>
      </p:sp>
      <p:cxnSp>
        <p:nvCxnSpPr>
          <p:cNvPr id="60" name="time line">
            <a:extLst>
              <a:ext uri="{FF2B5EF4-FFF2-40B4-BE49-F238E27FC236}">
                <a16:creationId xmlns:a16="http://schemas.microsoft.com/office/drawing/2014/main" id="{9AE135CB-4C93-204A-9FB9-A3C90F47853E}"/>
              </a:ext>
            </a:extLst>
          </p:cNvPr>
          <p:cNvCxnSpPr>
            <a:cxnSpLocks/>
          </p:cNvCxnSpPr>
          <p:nvPr/>
        </p:nvCxnSpPr>
        <p:spPr>
          <a:xfrm>
            <a:off x="676275" y="3429000"/>
            <a:ext cx="10991850" cy="0"/>
          </a:xfrm>
          <a:prstGeom prst="line">
            <a:avLst/>
          </a:prstGeom>
          <a:ln w="73025">
            <a:solidFill>
              <a:schemeClr val="accent2"/>
            </a:solidFill>
            <a:headEnd type="oval"/>
            <a:tailEnd type="triangle"/>
          </a:ln>
        </p:spPr>
        <p:style>
          <a:lnRef idx="1">
            <a:schemeClr val="accent1"/>
          </a:lnRef>
          <a:fillRef idx="0">
            <a:schemeClr val="accent1"/>
          </a:fillRef>
          <a:effectRef idx="0">
            <a:schemeClr val="accent1"/>
          </a:effectRef>
          <a:fontRef idx="minor">
            <a:schemeClr val="tx1"/>
          </a:fontRef>
        </p:style>
      </p:cxnSp>
      <p:sp>
        <p:nvSpPr>
          <p:cNvPr id="78" name="Footer Placeholder 2">
            <a:extLst>
              <a:ext uri="{FF2B5EF4-FFF2-40B4-BE49-F238E27FC236}">
                <a16:creationId xmlns:a16="http://schemas.microsoft.com/office/drawing/2014/main" id="{B4C0481B-2C44-7E4D-81C0-0526D2561313}"/>
              </a:ext>
            </a:extLst>
          </p:cNvPr>
          <p:cNvSpPr txBox="1">
            <a:spLocks/>
          </p:cNvSpPr>
          <p:nvPr/>
        </p:nvSpPr>
        <p:spPr>
          <a:xfrm>
            <a:off x="131426" y="6399550"/>
            <a:ext cx="4409661" cy="365125"/>
          </a:xfrm>
          <a:prstGeom prst="rect">
            <a:avLst/>
          </a:prstGeom>
        </p:spPr>
        <p:txBody>
          <a:bodyPr/>
          <a:lstStyle>
            <a:defPPr>
              <a:defRPr lang="en-US"/>
            </a:defPPr>
            <a:lvl1pPr marL="0" algn="l" defTabSz="914400" rtl="0" eaLnBrk="1" latinLnBrk="0" hangingPunct="1">
              <a:defRPr sz="1800" kern="1200">
                <a:solidFill>
                  <a:schemeClr val="accent4"/>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dirty="0" err="1">
                <a:solidFill>
                  <a:schemeClr val="tx2"/>
                </a:solidFill>
              </a:rPr>
              <a:t>agrodiv.org</a:t>
            </a:r>
            <a:r>
              <a:rPr lang="en-US" sz="1100" b="1" dirty="0">
                <a:solidFill>
                  <a:schemeClr val="tx2"/>
                </a:solidFill>
              </a:rPr>
              <a:t>  </a:t>
            </a:r>
            <a:r>
              <a:rPr lang="en-US" sz="1100" dirty="0">
                <a:solidFill>
                  <a:schemeClr val="tx2"/>
                </a:solidFill>
              </a:rPr>
              <a:t>|  AGRO is a division of the American Chemical Society</a:t>
            </a:r>
          </a:p>
        </p:txBody>
      </p:sp>
      <p:sp>
        <p:nvSpPr>
          <p:cNvPr id="28" name="Content Placeholder 3">
            <a:extLst>
              <a:ext uri="{FF2B5EF4-FFF2-40B4-BE49-F238E27FC236}">
                <a16:creationId xmlns:a16="http://schemas.microsoft.com/office/drawing/2014/main" id="{6FF551F5-B36A-46CA-8164-77828C6E8F2F}"/>
              </a:ext>
            </a:extLst>
          </p:cNvPr>
          <p:cNvSpPr>
            <a:spLocks noGrp="1"/>
          </p:cNvSpPr>
          <p:nvPr>
            <p:ph idx="1"/>
          </p:nvPr>
        </p:nvSpPr>
        <p:spPr>
          <a:xfrm>
            <a:off x="1606328" y="5171822"/>
            <a:ext cx="8722329" cy="826160"/>
          </a:xfrm>
        </p:spPr>
        <p:txBody>
          <a:bodyPr>
            <a:noAutofit/>
          </a:bodyPr>
          <a:lstStyle/>
          <a:p>
            <a:pPr marL="0" indent="0">
              <a:lnSpc>
                <a:spcPct val="150000"/>
              </a:lnSpc>
              <a:spcBef>
                <a:spcPts val="0"/>
              </a:spcBef>
              <a:buNone/>
            </a:pPr>
            <a:r>
              <a:rPr lang="en-US" sz="1200" dirty="0">
                <a:solidFill>
                  <a:prstClr val="black"/>
                </a:solidFill>
                <a:latin typeface="Arial" panose="020B0604020202020204" pitchFamily="34" charset="0"/>
                <a:cs typeface="Arial" panose="020B0604020202020204" pitchFamily="34" charset="0"/>
              </a:rPr>
              <a:t>To begin, select a year from this overview page.  You can navigate through the years using the forward and backwards buttons, or return to this overview to move to a new time period.  </a:t>
            </a:r>
          </a:p>
          <a:p>
            <a:pPr>
              <a:lnSpc>
                <a:spcPct val="100000"/>
              </a:lnSpc>
              <a:spcBef>
                <a:spcPts val="0"/>
              </a:spcBef>
            </a:pPr>
            <a:r>
              <a:rPr lang="en-US" sz="1100" dirty="0">
                <a:solidFill>
                  <a:prstClr val="black"/>
                </a:solidFill>
                <a:latin typeface="Arial" panose="020B0604020202020204" pitchFamily="34" charset="0"/>
                <a:cs typeface="Arial" panose="020B0604020202020204" pitchFamily="34" charset="0"/>
              </a:rPr>
              <a:t>Click on the colored dots for more information about each milestone; click the “Done” button to clear impact details.  </a:t>
            </a:r>
          </a:p>
          <a:p>
            <a:pPr>
              <a:lnSpc>
                <a:spcPct val="100000"/>
              </a:lnSpc>
              <a:spcBef>
                <a:spcPts val="0"/>
              </a:spcBef>
            </a:pPr>
            <a:r>
              <a:rPr lang="en-US" sz="1100" dirty="0">
                <a:solidFill>
                  <a:prstClr val="black"/>
                </a:solidFill>
                <a:latin typeface="Arial" panose="020B0604020202020204" pitchFamily="34" charset="0"/>
                <a:cs typeface="Arial" panose="020B0604020202020204" pitchFamily="34" charset="0"/>
              </a:rPr>
              <a:t>Double click the “Done” button to return from an activated web link to an outside source.</a:t>
            </a:r>
          </a:p>
        </p:txBody>
      </p:sp>
    </p:spTree>
    <p:extLst>
      <p:ext uri="{BB962C8B-B14F-4D97-AF65-F5344CB8AC3E}">
        <p14:creationId xmlns:p14="http://schemas.microsoft.com/office/powerpoint/2010/main" val="708711611"/>
      </p:ext>
    </p:extLst>
  </p:cSld>
  <p:clrMapOvr>
    <a:masterClrMapping/>
  </p:clrMapOvr>
  <p:transition spd="slow" advClick="0">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Footer Placeholder 2">
            <a:extLst>
              <a:ext uri="{FF2B5EF4-FFF2-40B4-BE49-F238E27FC236}">
                <a16:creationId xmlns:a16="http://schemas.microsoft.com/office/drawing/2014/main" id="{F14E786C-E4AB-2E4E-990F-75A5562B29A3}"/>
              </a:ext>
            </a:extLst>
          </p:cNvPr>
          <p:cNvSpPr txBox="1">
            <a:spLocks/>
          </p:cNvSpPr>
          <p:nvPr/>
        </p:nvSpPr>
        <p:spPr>
          <a:xfrm>
            <a:off x="131426" y="6399550"/>
            <a:ext cx="4409661" cy="365125"/>
          </a:xfrm>
          <a:prstGeom prst="rect">
            <a:avLst/>
          </a:prstGeom>
        </p:spPr>
        <p:txBody>
          <a:bodyPr/>
          <a:lstStyle>
            <a:defPPr>
              <a:defRPr lang="en-US"/>
            </a:defPPr>
            <a:lvl1pPr marL="0" algn="l" defTabSz="914400" rtl="0" eaLnBrk="1" latinLnBrk="0" hangingPunct="1">
              <a:defRPr sz="1800" kern="1200">
                <a:solidFill>
                  <a:schemeClr val="accent4"/>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dirty="0" err="1">
                <a:solidFill>
                  <a:schemeClr val="tx2"/>
                </a:solidFill>
              </a:rPr>
              <a:t>agrodiv.org</a:t>
            </a:r>
            <a:r>
              <a:rPr lang="en-US" sz="1100" b="1" dirty="0">
                <a:solidFill>
                  <a:schemeClr val="tx2"/>
                </a:solidFill>
              </a:rPr>
              <a:t>  </a:t>
            </a:r>
            <a:r>
              <a:rPr lang="en-US" sz="1100" dirty="0">
                <a:solidFill>
                  <a:schemeClr val="tx2"/>
                </a:solidFill>
              </a:rPr>
              <a:t>|  AGRO is a division of the American Chemical Society</a:t>
            </a:r>
          </a:p>
        </p:txBody>
      </p:sp>
      <p:sp>
        <p:nvSpPr>
          <p:cNvPr id="72" name="overview button">
            <a:hlinkClick r:id="rId3" action="ppaction://hlinksldjump"/>
            <a:extLst>
              <a:ext uri="{FF2B5EF4-FFF2-40B4-BE49-F238E27FC236}">
                <a16:creationId xmlns:a16="http://schemas.microsoft.com/office/drawing/2014/main" id="{7B36D63C-5100-CF4B-8F87-6364DB59454F}"/>
              </a:ext>
            </a:extLst>
          </p:cNvPr>
          <p:cNvSpPr/>
          <p:nvPr/>
        </p:nvSpPr>
        <p:spPr>
          <a:xfrm>
            <a:off x="9140545" y="6384880"/>
            <a:ext cx="1066800" cy="276225"/>
          </a:xfrm>
          <a:prstGeom prst="roundRect">
            <a:avLst/>
          </a:prstGeom>
          <a:solidFill>
            <a:schemeClr val="bg1">
              <a:lumMod val="65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OVERVIEW</a:t>
            </a:r>
          </a:p>
        </p:txBody>
      </p:sp>
      <p:sp>
        <p:nvSpPr>
          <p:cNvPr id="116" name="next text">
            <a:extLst>
              <a:ext uri="{FF2B5EF4-FFF2-40B4-BE49-F238E27FC236}">
                <a16:creationId xmlns:a16="http://schemas.microsoft.com/office/drawing/2014/main" id="{DDE1F8F0-5201-C343-9D9A-FB52AEBBD69F}"/>
              </a:ext>
            </a:extLst>
          </p:cNvPr>
          <p:cNvSpPr txBox="1"/>
          <p:nvPr/>
        </p:nvSpPr>
        <p:spPr>
          <a:xfrm>
            <a:off x="6109051" y="6373907"/>
            <a:ext cx="600635" cy="307777"/>
          </a:xfrm>
          <a:prstGeom prst="rect">
            <a:avLst/>
          </a:prstGeom>
          <a:noFill/>
        </p:spPr>
        <p:txBody>
          <a:bodyPr wrap="square" rtlCol="0">
            <a:spAutoFit/>
          </a:bodyPr>
          <a:lstStyle/>
          <a:p>
            <a:pPr algn="ctr"/>
            <a:r>
              <a:rPr lang="en-US" sz="1400" b="1" dirty="0">
                <a:solidFill>
                  <a:schemeClr val="tx1">
                    <a:lumMod val="50000"/>
                    <a:lumOff val="50000"/>
                  </a:schemeClr>
                </a:solidFill>
              </a:rPr>
              <a:t>NEXT</a:t>
            </a:r>
          </a:p>
        </p:txBody>
      </p:sp>
      <p:sp>
        <p:nvSpPr>
          <p:cNvPr id="22" name="Action Button: Forward or Next 21">
            <a:hlinkClick r:id="" action="ppaction://hlinkshowjump?jump=nextslide" highlightClick="1"/>
            <a:extLst>
              <a:ext uri="{FF2B5EF4-FFF2-40B4-BE49-F238E27FC236}">
                <a16:creationId xmlns:a16="http://schemas.microsoft.com/office/drawing/2014/main" id="{ADB8E94E-507F-944A-8EE0-CC00030BFBF4}"/>
              </a:ext>
            </a:extLst>
          </p:cNvPr>
          <p:cNvSpPr/>
          <p:nvPr/>
        </p:nvSpPr>
        <p:spPr>
          <a:xfrm>
            <a:off x="6705601" y="6363547"/>
            <a:ext cx="318347" cy="318347"/>
          </a:xfrm>
          <a:prstGeom prst="actionButtonForwardNex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background">
            <a:extLst>
              <a:ext uri="{FF2B5EF4-FFF2-40B4-BE49-F238E27FC236}">
                <a16:creationId xmlns:a16="http://schemas.microsoft.com/office/drawing/2014/main" id="{902701EB-259E-DA46-8327-52E0724AB0F7}"/>
              </a:ext>
            </a:extLst>
          </p:cNvPr>
          <p:cNvSpPr/>
          <p:nvPr/>
        </p:nvSpPr>
        <p:spPr>
          <a:xfrm>
            <a:off x="0" y="1000518"/>
            <a:ext cx="12192000" cy="4409682"/>
          </a:xfrm>
          <a:prstGeom prst="rect">
            <a:avLst/>
          </a:prstGeom>
          <a:solidFill>
            <a:schemeClr val="accent1">
              <a:lumMod val="20000"/>
              <a:lumOff val="8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vertical lines">
            <a:extLst>
              <a:ext uri="{FF2B5EF4-FFF2-40B4-BE49-F238E27FC236}">
                <a16:creationId xmlns:a16="http://schemas.microsoft.com/office/drawing/2014/main" id="{74A620AD-B104-D447-8D83-A281783F15A3}"/>
              </a:ext>
            </a:extLst>
          </p:cNvPr>
          <p:cNvGrpSpPr/>
          <p:nvPr/>
        </p:nvGrpSpPr>
        <p:grpSpPr>
          <a:xfrm>
            <a:off x="1186777" y="852055"/>
            <a:ext cx="9160260" cy="4672445"/>
            <a:chOff x="1389977" y="852055"/>
            <a:chExt cx="9160260" cy="4672445"/>
          </a:xfrm>
        </p:grpSpPr>
        <p:cxnSp>
          <p:nvCxnSpPr>
            <p:cNvPr id="32" name="Straight Connector 31">
              <a:extLst>
                <a:ext uri="{FF2B5EF4-FFF2-40B4-BE49-F238E27FC236}">
                  <a16:creationId xmlns:a16="http://schemas.microsoft.com/office/drawing/2014/main" id="{77D1CFB5-23E4-EC48-A8FE-54DD46D2A168}"/>
                </a:ext>
              </a:extLst>
            </p:cNvPr>
            <p:cNvCxnSpPr/>
            <p:nvPr/>
          </p:nvCxnSpPr>
          <p:spPr>
            <a:xfrm>
              <a:off x="1389977" y="872101"/>
              <a:ext cx="0" cy="4652399"/>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A9DBB8F9-FE3B-A04D-9EAE-E4344AECA7BD}"/>
                </a:ext>
              </a:extLst>
            </p:cNvPr>
            <p:cNvCxnSpPr/>
            <p:nvPr/>
          </p:nvCxnSpPr>
          <p:spPr>
            <a:xfrm>
              <a:off x="3222029" y="872101"/>
              <a:ext cx="0" cy="4652399"/>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C1340D65-830C-2248-88F5-BE038E5075B5}"/>
                </a:ext>
              </a:extLst>
            </p:cNvPr>
            <p:cNvCxnSpPr/>
            <p:nvPr/>
          </p:nvCxnSpPr>
          <p:spPr>
            <a:xfrm>
              <a:off x="5054081" y="872101"/>
              <a:ext cx="0" cy="4652399"/>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63BA75DE-5294-6D46-895E-184AC4EE87F6}"/>
                </a:ext>
              </a:extLst>
            </p:cNvPr>
            <p:cNvCxnSpPr>
              <a:cxnSpLocks/>
            </p:cNvCxnSpPr>
            <p:nvPr/>
          </p:nvCxnSpPr>
          <p:spPr>
            <a:xfrm>
              <a:off x="6886133" y="872101"/>
              <a:ext cx="0" cy="4652399"/>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5F0BB644-032B-9141-BF77-D83F0E4937AC}"/>
                </a:ext>
              </a:extLst>
            </p:cNvPr>
            <p:cNvCxnSpPr>
              <a:cxnSpLocks/>
            </p:cNvCxnSpPr>
            <p:nvPr/>
          </p:nvCxnSpPr>
          <p:spPr>
            <a:xfrm>
              <a:off x="8718185" y="852055"/>
              <a:ext cx="0" cy="4672445"/>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5FBDF92B-A78A-FD41-95A1-1E65125F918E}"/>
                </a:ext>
              </a:extLst>
            </p:cNvPr>
            <p:cNvCxnSpPr>
              <a:cxnSpLocks/>
            </p:cNvCxnSpPr>
            <p:nvPr/>
          </p:nvCxnSpPr>
          <p:spPr>
            <a:xfrm>
              <a:off x="10550237" y="852055"/>
              <a:ext cx="0" cy="4672445"/>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 name="dates">
            <a:extLst>
              <a:ext uri="{FF2B5EF4-FFF2-40B4-BE49-F238E27FC236}">
                <a16:creationId xmlns:a16="http://schemas.microsoft.com/office/drawing/2014/main" id="{277AB36D-3303-BB4F-8B78-B6CB576B9119}"/>
              </a:ext>
            </a:extLst>
          </p:cNvPr>
          <p:cNvGrpSpPr/>
          <p:nvPr/>
        </p:nvGrpSpPr>
        <p:grpSpPr>
          <a:xfrm>
            <a:off x="846197" y="539234"/>
            <a:ext cx="9831203" cy="369332"/>
            <a:chOff x="1049397" y="539234"/>
            <a:chExt cx="9831203" cy="369332"/>
          </a:xfrm>
        </p:grpSpPr>
        <p:sp>
          <p:nvSpPr>
            <p:cNvPr id="41" name="1995">
              <a:extLst>
                <a:ext uri="{FF2B5EF4-FFF2-40B4-BE49-F238E27FC236}">
                  <a16:creationId xmlns:a16="http://schemas.microsoft.com/office/drawing/2014/main" id="{01592235-71EE-D541-9691-CE8EADC5BF87}"/>
                </a:ext>
              </a:extLst>
            </p:cNvPr>
            <p:cNvSpPr txBox="1"/>
            <p:nvPr/>
          </p:nvSpPr>
          <p:spPr>
            <a:xfrm>
              <a:off x="1049397" y="539234"/>
              <a:ext cx="742511" cy="369332"/>
            </a:xfrm>
            <a:prstGeom prst="rect">
              <a:avLst/>
            </a:prstGeom>
            <a:noFill/>
          </p:spPr>
          <p:txBody>
            <a:bodyPr wrap="none" rtlCol="0">
              <a:spAutoFit/>
            </a:bodyPr>
            <a:lstStyle/>
            <a:p>
              <a:r>
                <a:rPr lang="en-US" dirty="0"/>
                <a:t>1700s</a:t>
              </a:r>
            </a:p>
          </p:txBody>
        </p:sp>
        <p:sp>
          <p:nvSpPr>
            <p:cNvPr id="42" name="1996">
              <a:extLst>
                <a:ext uri="{FF2B5EF4-FFF2-40B4-BE49-F238E27FC236}">
                  <a16:creationId xmlns:a16="http://schemas.microsoft.com/office/drawing/2014/main" id="{615D93FE-5593-F74F-BA18-995EA25BE4B7}"/>
                </a:ext>
              </a:extLst>
            </p:cNvPr>
            <p:cNvSpPr txBox="1"/>
            <p:nvPr/>
          </p:nvSpPr>
          <p:spPr>
            <a:xfrm>
              <a:off x="2884125" y="539234"/>
              <a:ext cx="742511" cy="369332"/>
            </a:xfrm>
            <a:prstGeom prst="rect">
              <a:avLst/>
            </a:prstGeom>
            <a:noFill/>
          </p:spPr>
          <p:txBody>
            <a:bodyPr wrap="none" rtlCol="0">
              <a:spAutoFit/>
            </a:bodyPr>
            <a:lstStyle/>
            <a:p>
              <a:r>
                <a:rPr lang="en-US" dirty="0"/>
                <a:t>1800s</a:t>
              </a:r>
            </a:p>
          </p:txBody>
        </p:sp>
        <p:sp>
          <p:nvSpPr>
            <p:cNvPr id="43" name="1997">
              <a:extLst>
                <a:ext uri="{FF2B5EF4-FFF2-40B4-BE49-F238E27FC236}">
                  <a16:creationId xmlns:a16="http://schemas.microsoft.com/office/drawing/2014/main" id="{1C136E6D-81CC-5145-9995-1F9DD6F21D8C}"/>
                </a:ext>
              </a:extLst>
            </p:cNvPr>
            <p:cNvSpPr txBox="1"/>
            <p:nvPr/>
          </p:nvSpPr>
          <p:spPr>
            <a:xfrm>
              <a:off x="4733074" y="539234"/>
              <a:ext cx="652743" cy="369332"/>
            </a:xfrm>
            <a:prstGeom prst="rect">
              <a:avLst/>
            </a:prstGeom>
            <a:noFill/>
          </p:spPr>
          <p:txBody>
            <a:bodyPr wrap="none" rtlCol="0">
              <a:spAutoFit/>
            </a:bodyPr>
            <a:lstStyle/>
            <a:p>
              <a:r>
                <a:rPr lang="en-US" dirty="0"/>
                <a:t>1900</a:t>
              </a:r>
            </a:p>
          </p:txBody>
        </p:sp>
        <p:sp>
          <p:nvSpPr>
            <p:cNvPr id="44" name="1998">
              <a:extLst>
                <a:ext uri="{FF2B5EF4-FFF2-40B4-BE49-F238E27FC236}">
                  <a16:creationId xmlns:a16="http://schemas.microsoft.com/office/drawing/2014/main" id="{24650943-84F1-1B42-B4E4-C1BBA6D4CC28}"/>
                </a:ext>
              </a:extLst>
            </p:cNvPr>
            <p:cNvSpPr txBox="1"/>
            <p:nvPr/>
          </p:nvSpPr>
          <p:spPr>
            <a:xfrm>
              <a:off x="6566347" y="539234"/>
              <a:ext cx="652743" cy="369332"/>
            </a:xfrm>
            <a:prstGeom prst="rect">
              <a:avLst/>
            </a:prstGeom>
            <a:noFill/>
          </p:spPr>
          <p:txBody>
            <a:bodyPr wrap="none" rtlCol="0">
              <a:spAutoFit/>
            </a:bodyPr>
            <a:lstStyle/>
            <a:p>
              <a:r>
                <a:rPr lang="en-US" dirty="0"/>
                <a:t>1925</a:t>
              </a:r>
            </a:p>
          </p:txBody>
        </p:sp>
        <p:sp>
          <p:nvSpPr>
            <p:cNvPr id="45" name="1999">
              <a:extLst>
                <a:ext uri="{FF2B5EF4-FFF2-40B4-BE49-F238E27FC236}">
                  <a16:creationId xmlns:a16="http://schemas.microsoft.com/office/drawing/2014/main" id="{CF1C7843-5A8A-424A-8C88-E436CDF67B4A}"/>
                </a:ext>
              </a:extLst>
            </p:cNvPr>
            <p:cNvSpPr txBox="1"/>
            <p:nvPr/>
          </p:nvSpPr>
          <p:spPr>
            <a:xfrm>
              <a:off x="8389704" y="539234"/>
              <a:ext cx="652743" cy="369332"/>
            </a:xfrm>
            <a:prstGeom prst="rect">
              <a:avLst/>
            </a:prstGeom>
            <a:noFill/>
          </p:spPr>
          <p:txBody>
            <a:bodyPr wrap="none" rtlCol="0">
              <a:spAutoFit/>
            </a:bodyPr>
            <a:lstStyle/>
            <a:p>
              <a:r>
                <a:rPr lang="en-US" dirty="0"/>
                <a:t>1950</a:t>
              </a:r>
            </a:p>
          </p:txBody>
        </p:sp>
        <p:sp>
          <p:nvSpPr>
            <p:cNvPr id="46" name="2000">
              <a:extLst>
                <a:ext uri="{FF2B5EF4-FFF2-40B4-BE49-F238E27FC236}">
                  <a16:creationId xmlns:a16="http://schemas.microsoft.com/office/drawing/2014/main" id="{C556A74C-EE90-7948-8A5E-64E7EA41AB29}"/>
                </a:ext>
              </a:extLst>
            </p:cNvPr>
            <p:cNvSpPr txBox="1"/>
            <p:nvPr/>
          </p:nvSpPr>
          <p:spPr>
            <a:xfrm>
              <a:off x="10227857" y="539234"/>
              <a:ext cx="652743" cy="369332"/>
            </a:xfrm>
            <a:prstGeom prst="rect">
              <a:avLst/>
            </a:prstGeom>
            <a:noFill/>
          </p:spPr>
          <p:txBody>
            <a:bodyPr wrap="none" rtlCol="0">
              <a:spAutoFit/>
            </a:bodyPr>
            <a:lstStyle/>
            <a:p>
              <a:r>
                <a:rPr lang="en-US" dirty="0">
                  <a:solidFill>
                    <a:srgbClr val="FF0000"/>
                  </a:solidFill>
                </a:rPr>
                <a:t>1970</a:t>
              </a:r>
            </a:p>
          </p:txBody>
        </p:sp>
      </p:grpSp>
      <p:grpSp>
        <p:nvGrpSpPr>
          <p:cNvPr id="87" name="1970 purple">
            <a:extLst>
              <a:ext uri="{FF2B5EF4-FFF2-40B4-BE49-F238E27FC236}">
                <a16:creationId xmlns:a16="http://schemas.microsoft.com/office/drawing/2014/main" id="{F4A6C209-48C0-514C-B837-EBE29D3CB837}"/>
              </a:ext>
            </a:extLst>
          </p:cNvPr>
          <p:cNvGrpSpPr/>
          <p:nvPr/>
        </p:nvGrpSpPr>
        <p:grpSpPr>
          <a:xfrm>
            <a:off x="10268294" y="4490725"/>
            <a:ext cx="1850480" cy="374461"/>
            <a:chOff x="5191225" y="2672397"/>
            <a:chExt cx="1850480" cy="374461"/>
          </a:xfrm>
        </p:grpSpPr>
        <p:sp>
          <p:nvSpPr>
            <p:cNvPr id="88" name="Oval 87">
              <a:extLst>
                <a:ext uri="{FF2B5EF4-FFF2-40B4-BE49-F238E27FC236}">
                  <a16:creationId xmlns:a16="http://schemas.microsoft.com/office/drawing/2014/main" id="{226AA897-832E-F640-90C3-48312580EE04}"/>
                </a:ext>
              </a:extLst>
            </p:cNvPr>
            <p:cNvSpPr/>
            <p:nvPr/>
          </p:nvSpPr>
          <p:spPr>
            <a:xfrm>
              <a:off x="5191225" y="2695875"/>
              <a:ext cx="163630" cy="16363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9" name="TextBox 88">
              <a:extLst>
                <a:ext uri="{FF2B5EF4-FFF2-40B4-BE49-F238E27FC236}">
                  <a16:creationId xmlns:a16="http://schemas.microsoft.com/office/drawing/2014/main" id="{C04D752D-4BAF-6B45-A14A-3733E659A48E}"/>
                </a:ext>
              </a:extLst>
            </p:cNvPr>
            <p:cNvSpPr txBox="1"/>
            <p:nvPr/>
          </p:nvSpPr>
          <p:spPr>
            <a:xfrm>
              <a:off x="5285505" y="2672397"/>
              <a:ext cx="1756200" cy="374461"/>
            </a:xfrm>
            <a:prstGeom prst="rect">
              <a:avLst/>
            </a:prstGeom>
            <a:noFill/>
          </p:spPr>
          <p:txBody>
            <a:bodyPr wrap="square" lIns="182880" rtlCol="0">
              <a:spAutoFit/>
            </a:bodyPr>
            <a:lstStyle/>
            <a:p>
              <a:pPr>
                <a:lnSpc>
                  <a:spcPts val="1050"/>
                </a:lnSpc>
              </a:pPr>
              <a:r>
                <a:rPr lang="en-US" sz="1000" dirty="0"/>
                <a:t>Benzimidazoles </a:t>
              </a:r>
            </a:p>
            <a:p>
              <a:pPr>
                <a:lnSpc>
                  <a:spcPts val="1050"/>
                </a:lnSpc>
              </a:pPr>
              <a:r>
                <a:rPr lang="en-US" sz="1000" dirty="0"/>
                <a:t>fungicide</a:t>
              </a:r>
              <a:endParaRPr lang="en-US" sz="1000" i="1" dirty="0"/>
            </a:p>
          </p:txBody>
        </p:sp>
        <p:cxnSp>
          <p:nvCxnSpPr>
            <p:cNvPr id="90" name="Straight Connector 89">
              <a:extLst>
                <a:ext uri="{FF2B5EF4-FFF2-40B4-BE49-F238E27FC236}">
                  <a16:creationId xmlns:a16="http://schemas.microsoft.com/office/drawing/2014/main" id="{7273494B-D33A-AC49-91F5-524ABD9BC0D2}"/>
                </a:ext>
              </a:extLst>
            </p:cNvPr>
            <p:cNvCxnSpPr>
              <a:cxnSpLocks/>
            </p:cNvCxnSpPr>
            <p:nvPr/>
          </p:nvCxnSpPr>
          <p:spPr>
            <a:xfrm>
              <a:off x="5316285" y="2778125"/>
              <a:ext cx="92075" cy="0"/>
            </a:xfrm>
            <a:prstGeom prst="line">
              <a:avLst/>
            </a:prstGeom>
            <a:ln w="12700">
              <a:solidFill>
                <a:srgbClr val="7030A0"/>
              </a:solidFill>
            </a:ln>
          </p:spPr>
          <p:style>
            <a:lnRef idx="1">
              <a:schemeClr val="accent1"/>
            </a:lnRef>
            <a:fillRef idx="0">
              <a:schemeClr val="accent1"/>
            </a:fillRef>
            <a:effectRef idx="0">
              <a:schemeClr val="accent1"/>
            </a:effectRef>
            <a:fontRef idx="minor">
              <a:schemeClr val="tx1"/>
            </a:fontRef>
          </p:style>
        </p:cxnSp>
      </p:grpSp>
      <p:grpSp>
        <p:nvGrpSpPr>
          <p:cNvPr id="80" name="1970 orange">
            <a:extLst>
              <a:ext uri="{FF2B5EF4-FFF2-40B4-BE49-F238E27FC236}">
                <a16:creationId xmlns:a16="http://schemas.microsoft.com/office/drawing/2014/main" id="{33896B7D-0F93-8A43-82F9-BC7F49BE1E8B}"/>
              </a:ext>
            </a:extLst>
          </p:cNvPr>
          <p:cNvGrpSpPr/>
          <p:nvPr/>
        </p:nvGrpSpPr>
        <p:grpSpPr>
          <a:xfrm>
            <a:off x="10268294" y="2672397"/>
            <a:ext cx="1600561" cy="233397"/>
            <a:chOff x="5191225" y="2672397"/>
            <a:chExt cx="1600561" cy="233397"/>
          </a:xfrm>
        </p:grpSpPr>
        <p:sp>
          <p:nvSpPr>
            <p:cNvPr id="81" name="Oval 80">
              <a:extLst>
                <a:ext uri="{FF2B5EF4-FFF2-40B4-BE49-F238E27FC236}">
                  <a16:creationId xmlns:a16="http://schemas.microsoft.com/office/drawing/2014/main" id="{829A97F5-45E8-514A-B5D7-F5C5A0D808DB}"/>
                </a:ext>
              </a:extLst>
            </p:cNvPr>
            <p:cNvSpPr/>
            <p:nvPr/>
          </p:nvSpPr>
          <p:spPr>
            <a:xfrm>
              <a:off x="5191225" y="2695875"/>
              <a:ext cx="163630" cy="16363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TextBox 81">
              <a:extLst>
                <a:ext uri="{FF2B5EF4-FFF2-40B4-BE49-F238E27FC236}">
                  <a16:creationId xmlns:a16="http://schemas.microsoft.com/office/drawing/2014/main" id="{11E57DF7-7241-DE41-87BB-1CD339BFA379}"/>
                </a:ext>
              </a:extLst>
            </p:cNvPr>
            <p:cNvSpPr txBox="1"/>
            <p:nvPr/>
          </p:nvSpPr>
          <p:spPr>
            <a:xfrm>
              <a:off x="5285506" y="2672397"/>
              <a:ext cx="1506280" cy="233397"/>
            </a:xfrm>
            <a:prstGeom prst="rect">
              <a:avLst/>
            </a:prstGeom>
            <a:noFill/>
          </p:spPr>
          <p:txBody>
            <a:bodyPr wrap="square" lIns="182880" rtlCol="0">
              <a:spAutoFit/>
            </a:bodyPr>
            <a:lstStyle/>
            <a:p>
              <a:pPr>
                <a:lnSpc>
                  <a:spcPts val="1050"/>
                </a:lnSpc>
              </a:pPr>
              <a:r>
                <a:rPr lang="en-US" sz="1000" dirty="0"/>
                <a:t>Formation of the EPA</a:t>
              </a:r>
              <a:endParaRPr lang="en-US" sz="1000" i="1" dirty="0"/>
            </a:p>
          </p:txBody>
        </p:sp>
        <p:cxnSp>
          <p:nvCxnSpPr>
            <p:cNvPr id="83" name="Straight Connector 82">
              <a:extLst>
                <a:ext uri="{FF2B5EF4-FFF2-40B4-BE49-F238E27FC236}">
                  <a16:creationId xmlns:a16="http://schemas.microsoft.com/office/drawing/2014/main" id="{68A69BB3-BCEB-1A41-93A1-1060C9342A09}"/>
                </a:ext>
              </a:extLst>
            </p:cNvPr>
            <p:cNvCxnSpPr>
              <a:cxnSpLocks/>
            </p:cNvCxnSpPr>
            <p:nvPr/>
          </p:nvCxnSpPr>
          <p:spPr>
            <a:xfrm>
              <a:off x="5316285" y="2778125"/>
              <a:ext cx="92075"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140" name="1970 gold">
            <a:extLst>
              <a:ext uri="{FF2B5EF4-FFF2-40B4-BE49-F238E27FC236}">
                <a16:creationId xmlns:a16="http://schemas.microsoft.com/office/drawing/2014/main" id="{74C9FD4B-3345-AC4C-8BF2-57680A7EC121}"/>
              </a:ext>
            </a:extLst>
          </p:cNvPr>
          <p:cNvGrpSpPr/>
          <p:nvPr/>
        </p:nvGrpSpPr>
        <p:grpSpPr>
          <a:xfrm>
            <a:off x="10268294" y="1155960"/>
            <a:ext cx="1446829" cy="515526"/>
            <a:chOff x="10744200" y="4717473"/>
            <a:chExt cx="1446829" cy="515526"/>
          </a:xfrm>
        </p:grpSpPr>
        <p:sp>
          <p:nvSpPr>
            <p:cNvPr id="141" name="TextBox 140">
              <a:extLst>
                <a:ext uri="{FF2B5EF4-FFF2-40B4-BE49-F238E27FC236}">
                  <a16:creationId xmlns:a16="http://schemas.microsoft.com/office/drawing/2014/main" id="{2C2BEB6D-E285-1749-9E8A-8DB62A0ED725}"/>
                </a:ext>
              </a:extLst>
            </p:cNvPr>
            <p:cNvSpPr txBox="1"/>
            <p:nvPr/>
          </p:nvSpPr>
          <p:spPr>
            <a:xfrm>
              <a:off x="10820400" y="4717473"/>
              <a:ext cx="1370629" cy="515526"/>
            </a:xfrm>
            <a:prstGeom prst="rect">
              <a:avLst/>
            </a:prstGeom>
            <a:noFill/>
          </p:spPr>
          <p:txBody>
            <a:bodyPr wrap="square" lIns="182880" rtlCol="0">
              <a:spAutoFit/>
            </a:bodyPr>
            <a:lstStyle/>
            <a:p>
              <a:pPr>
                <a:lnSpc>
                  <a:spcPts val="1050"/>
                </a:lnSpc>
              </a:pPr>
              <a:r>
                <a:rPr lang="en-US" sz="1000" b="1" dirty="0"/>
                <a:t>Full Division Status for Division of Pesticides</a:t>
              </a:r>
              <a:endParaRPr lang="en-US" sz="1000" b="1" i="1" dirty="0"/>
            </a:p>
          </p:txBody>
        </p:sp>
        <p:sp>
          <p:nvSpPr>
            <p:cNvPr id="142" name="Oval 141">
              <a:extLst>
                <a:ext uri="{FF2B5EF4-FFF2-40B4-BE49-F238E27FC236}">
                  <a16:creationId xmlns:a16="http://schemas.microsoft.com/office/drawing/2014/main" id="{CBF9921A-ED5B-7847-8808-5FF332487047}"/>
                </a:ext>
              </a:extLst>
            </p:cNvPr>
            <p:cNvSpPr/>
            <p:nvPr/>
          </p:nvSpPr>
          <p:spPr>
            <a:xfrm>
              <a:off x="10744200" y="4749140"/>
              <a:ext cx="163630" cy="16363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3" name="Straight Connector 142">
              <a:extLst>
                <a:ext uri="{FF2B5EF4-FFF2-40B4-BE49-F238E27FC236}">
                  <a16:creationId xmlns:a16="http://schemas.microsoft.com/office/drawing/2014/main" id="{AC45A173-1A69-2743-9354-10B2797AABF3}"/>
                </a:ext>
              </a:extLst>
            </p:cNvPr>
            <p:cNvCxnSpPr>
              <a:cxnSpLocks/>
            </p:cNvCxnSpPr>
            <p:nvPr/>
          </p:nvCxnSpPr>
          <p:spPr>
            <a:xfrm>
              <a:off x="10851179" y="4837048"/>
              <a:ext cx="92075"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181" name="1961 purple">
            <a:extLst>
              <a:ext uri="{FF2B5EF4-FFF2-40B4-BE49-F238E27FC236}">
                <a16:creationId xmlns:a16="http://schemas.microsoft.com/office/drawing/2014/main" id="{ED58009D-0BC9-654C-A85E-61C11A47EF91}"/>
              </a:ext>
            </a:extLst>
          </p:cNvPr>
          <p:cNvGrpSpPr/>
          <p:nvPr/>
        </p:nvGrpSpPr>
        <p:grpSpPr>
          <a:xfrm>
            <a:off x="8676862" y="4995983"/>
            <a:ext cx="1470638" cy="374461"/>
            <a:chOff x="3801979" y="2913474"/>
            <a:chExt cx="1470638" cy="374461"/>
          </a:xfrm>
        </p:grpSpPr>
        <p:sp>
          <p:nvSpPr>
            <p:cNvPr id="182" name="Oval 181">
              <a:extLst>
                <a:ext uri="{FF2B5EF4-FFF2-40B4-BE49-F238E27FC236}">
                  <a16:creationId xmlns:a16="http://schemas.microsoft.com/office/drawing/2014/main" id="{DEAEB6AA-310D-B344-9996-B3E87002E241}"/>
                </a:ext>
              </a:extLst>
            </p:cNvPr>
            <p:cNvSpPr/>
            <p:nvPr/>
          </p:nvSpPr>
          <p:spPr>
            <a:xfrm>
              <a:off x="3801979" y="2930783"/>
              <a:ext cx="163630" cy="16363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TextBox 182">
              <a:extLst>
                <a:ext uri="{FF2B5EF4-FFF2-40B4-BE49-F238E27FC236}">
                  <a16:creationId xmlns:a16="http://schemas.microsoft.com/office/drawing/2014/main" id="{7ECE91AC-694F-034C-8D0F-1FD144F2FE8D}"/>
                </a:ext>
              </a:extLst>
            </p:cNvPr>
            <p:cNvSpPr txBox="1"/>
            <p:nvPr/>
          </p:nvSpPr>
          <p:spPr>
            <a:xfrm>
              <a:off x="3901988" y="2913474"/>
              <a:ext cx="1370629" cy="374461"/>
            </a:xfrm>
            <a:prstGeom prst="rect">
              <a:avLst/>
            </a:prstGeom>
            <a:noFill/>
          </p:spPr>
          <p:txBody>
            <a:bodyPr wrap="square" lIns="182880" rtlCol="0">
              <a:spAutoFit/>
            </a:bodyPr>
            <a:lstStyle/>
            <a:p>
              <a:pPr>
                <a:lnSpc>
                  <a:spcPts val="1050"/>
                </a:lnSpc>
              </a:pPr>
              <a:r>
                <a:rPr lang="en-US" sz="1000" b="1" dirty="0"/>
                <a:t>1961</a:t>
              </a:r>
              <a:r>
                <a:rPr lang="en-US" sz="1000" dirty="0"/>
                <a:t> - Bacillus thuringiensis</a:t>
              </a:r>
              <a:endParaRPr lang="en-US" sz="1000" i="1" dirty="0"/>
            </a:p>
          </p:txBody>
        </p:sp>
        <p:cxnSp>
          <p:nvCxnSpPr>
            <p:cNvPr id="184" name="Straight Connector 183">
              <a:extLst>
                <a:ext uri="{FF2B5EF4-FFF2-40B4-BE49-F238E27FC236}">
                  <a16:creationId xmlns:a16="http://schemas.microsoft.com/office/drawing/2014/main" id="{8D0D6AB9-1EFB-8447-B1EE-67ACDE8574FB}"/>
                </a:ext>
              </a:extLst>
            </p:cNvPr>
            <p:cNvCxnSpPr>
              <a:cxnSpLocks/>
            </p:cNvCxnSpPr>
            <p:nvPr/>
          </p:nvCxnSpPr>
          <p:spPr>
            <a:xfrm>
              <a:off x="3932767" y="3013075"/>
              <a:ext cx="92075" cy="0"/>
            </a:xfrm>
            <a:prstGeom prst="line">
              <a:avLst/>
            </a:prstGeom>
            <a:ln w="12700">
              <a:solidFill>
                <a:srgbClr val="7030A0"/>
              </a:solidFill>
            </a:ln>
          </p:spPr>
          <p:style>
            <a:lnRef idx="1">
              <a:schemeClr val="accent1"/>
            </a:lnRef>
            <a:fillRef idx="0">
              <a:schemeClr val="accent1"/>
            </a:fillRef>
            <a:effectRef idx="0">
              <a:schemeClr val="accent1"/>
            </a:effectRef>
            <a:fontRef idx="minor">
              <a:schemeClr val="tx1"/>
            </a:fontRef>
          </p:style>
        </p:cxnSp>
      </p:grpSp>
      <p:grpSp>
        <p:nvGrpSpPr>
          <p:cNvPr id="177" name="1954 purple">
            <a:extLst>
              <a:ext uri="{FF2B5EF4-FFF2-40B4-BE49-F238E27FC236}">
                <a16:creationId xmlns:a16="http://schemas.microsoft.com/office/drawing/2014/main" id="{A2E4BCA5-9C99-7A41-80CA-8726CCB98A6D}"/>
              </a:ext>
            </a:extLst>
          </p:cNvPr>
          <p:cNvGrpSpPr/>
          <p:nvPr/>
        </p:nvGrpSpPr>
        <p:grpSpPr>
          <a:xfrm>
            <a:off x="8676862" y="4488736"/>
            <a:ext cx="1590261" cy="515526"/>
            <a:chOff x="3801979" y="2913474"/>
            <a:chExt cx="1590261" cy="515526"/>
          </a:xfrm>
        </p:grpSpPr>
        <p:sp>
          <p:nvSpPr>
            <p:cNvPr id="178" name="Oval 177">
              <a:extLst>
                <a:ext uri="{FF2B5EF4-FFF2-40B4-BE49-F238E27FC236}">
                  <a16:creationId xmlns:a16="http://schemas.microsoft.com/office/drawing/2014/main" id="{815E7BCE-9707-D049-9AB4-860018B9D95E}"/>
                </a:ext>
              </a:extLst>
            </p:cNvPr>
            <p:cNvSpPr/>
            <p:nvPr/>
          </p:nvSpPr>
          <p:spPr>
            <a:xfrm>
              <a:off x="3801979" y="2930783"/>
              <a:ext cx="163630" cy="16363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TextBox 178">
              <a:extLst>
                <a:ext uri="{FF2B5EF4-FFF2-40B4-BE49-F238E27FC236}">
                  <a16:creationId xmlns:a16="http://schemas.microsoft.com/office/drawing/2014/main" id="{D04EC3C0-4369-1442-AE4A-1429D184FA46}"/>
                </a:ext>
              </a:extLst>
            </p:cNvPr>
            <p:cNvSpPr txBox="1"/>
            <p:nvPr/>
          </p:nvSpPr>
          <p:spPr>
            <a:xfrm>
              <a:off x="3901988" y="2913474"/>
              <a:ext cx="1490252" cy="515526"/>
            </a:xfrm>
            <a:prstGeom prst="rect">
              <a:avLst/>
            </a:prstGeom>
            <a:noFill/>
          </p:spPr>
          <p:txBody>
            <a:bodyPr wrap="square" lIns="182880" rtlCol="0">
              <a:spAutoFit/>
            </a:bodyPr>
            <a:lstStyle/>
            <a:p>
              <a:pPr>
                <a:lnSpc>
                  <a:spcPts val="1050"/>
                </a:lnSpc>
              </a:pPr>
              <a:r>
                <a:rPr lang="en-US" sz="1000" b="1" dirty="0"/>
                <a:t>1954</a:t>
              </a:r>
              <a:r>
                <a:rPr lang="en-US" sz="1000" dirty="0"/>
                <a:t> - Diquat and Paraquat herbicidal properties recognized</a:t>
              </a:r>
              <a:endParaRPr lang="en-US" sz="1000" i="1" dirty="0"/>
            </a:p>
          </p:txBody>
        </p:sp>
        <p:cxnSp>
          <p:nvCxnSpPr>
            <p:cNvPr id="180" name="Straight Connector 179">
              <a:extLst>
                <a:ext uri="{FF2B5EF4-FFF2-40B4-BE49-F238E27FC236}">
                  <a16:creationId xmlns:a16="http://schemas.microsoft.com/office/drawing/2014/main" id="{C691D9D9-F894-6B44-ADCA-A2B140580F9E}"/>
                </a:ext>
              </a:extLst>
            </p:cNvPr>
            <p:cNvCxnSpPr>
              <a:cxnSpLocks/>
            </p:cNvCxnSpPr>
            <p:nvPr/>
          </p:nvCxnSpPr>
          <p:spPr>
            <a:xfrm>
              <a:off x="3932767" y="3013075"/>
              <a:ext cx="92075" cy="0"/>
            </a:xfrm>
            <a:prstGeom prst="line">
              <a:avLst/>
            </a:prstGeom>
            <a:ln w="12700">
              <a:solidFill>
                <a:srgbClr val="7030A0"/>
              </a:solidFill>
            </a:ln>
          </p:spPr>
          <p:style>
            <a:lnRef idx="1">
              <a:schemeClr val="accent1"/>
            </a:lnRef>
            <a:fillRef idx="0">
              <a:schemeClr val="accent1"/>
            </a:fillRef>
            <a:effectRef idx="0">
              <a:schemeClr val="accent1"/>
            </a:effectRef>
            <a:fontRef idx="minor">
              <a:schemeClr val="tx1"/>
            </a:fontRef>
          </p:style>
        </p:cxnSp>
      </p:grpSp>
      <p:grpSp>
        <p:nvGrpSpPr>
          <p:cNvPr id="172" name="1952 purple 2">
            <a:extLst>
              <a:ext uri="{FF2B5EF4-FFF2-40B4-BE49-F238E27FC236}">
                <a16:creationId xmlns:a16="http://schemas.microsoft.com/office/drawing/2014/main" id="{10F069D8-F864-4841-BF4F-ED54787025E8}"/>
              </a:ext>
            </a:extLst>
          </p:cNvPr>
          <p:cNvGrpSpPr/>
          <p:nvPr/>
        </p:nvGrpSpPr>
        <p:grpSpPr>
          <a:xfrm>
            <a:off x="8676862" y="4117084"/>
            <a:ext cx="1590261" cy="374461"/>
            <a:chOff x="3801979" y="2913474"/>
            <a:chExt cx="1590261" cy="374461"/>
          </a:xfrm>
        </p:grpSpPr>
        <p:sp>
          <p:nvSpPr>
            <p:cNvPr id="174" name="Oval 173">
              <a:extLst>
                <a:ext uri="{FF2B5EF4-FFF2-40B4-BE49-F238E27FC236}">
                  <a16:creationId xmlns:a16="http://schemas.microsoft.com/office/drawing/2014/main" id="{DF354D5B-0766-514A-83D3-87AC3ABFDCE6}"/>
                </a:ext>
              </a:extLst>
            </p:cNvPr>
            <p:cNvSpPr/>
            <p:nvPr/>
          </p:nvSpPr>
          <p:spPr>
            <a:xfrm>
              <a:off x="3801979" y="2930783"/>
              <a:ext cx="163630" cy="16363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TextBox 174">
              <a:extLst>
                <a:ext uri="{FF2B5EF4-FFF2-40B4-BE49-F238E27FC236}">
                  <a16:creationId xmlns:a16="http://schemas.microsoft.com/office/drawing/2014/main" id="{2570343A-9835-D54B-BB98-D65F19573A1D}"/>
                </a:ext>
              </a:extLst>
            </p:cNvPr>
            <p:cNvSpPr txBox="1"/>
            <p:nvPr/>
          </p:nvSpPr>
          <p:spPr>
            <a:xfrm>
              <a:off x="3901988" y="2913474"/>
              <a:ext cx="1490252" cy="374461"/>
            </a:xfrm>
            <a:prstGeom prst="rect">
              <a:avLst/>
            </a:prstGeom>
            <a:noFill/>
          </p:spPr>
          <p:txBody>
            <a:bodyPr wrap="square" lIns="182880" rtlCol="0">
              <a:spAutoFit/>
            </a:bodyPr>
            <a:lstStyle/>
            <a:p>
              <a:pPr>
                <a:lnSpc>
                  <a:spcPts val="1050"/>
                </a:lnSpc>
              </a:pPr>
              <a:r>
                <a:rPr lang="en-US" sz="1000" b="1" dirty="0"/>
                <a:t>1952</a:t>
              </a:r>
              <a:r>
                <a:rPr lang="en-US" sz="1000" dirty="0"/>
                <a:t> - Organophosphates</a:t>
              </a:r>
              <a:endParaRPr lang="en-US" sz="1000" i="1" dirty="0"/>
            </a:p>
          </p:txBody>
        </p:sp>
        <p:cxnSp>
          <p:nvCxnSpPr>
            <p:cNvPr id="176" name="Straight Connector 175">
              <a:extLst>
                <a:ext uri="{FF2B5EF4-FFF2-40B4-BE49-F238E27FC236}">
                  <a16:creationId xmlns:a16="http://schemas.microsoft.com/office/drawing/2014/main" id="{FACC4783-94E1-ED41-909B-EA7294B3576C}"/>
                </a:ext>
              </a:extLst>
            </p:cNvPr>
            <p:cNvCxnSpPr>
              <a:cxnSpLocks/>
            </p:cNvCxnSpPr>
            <p:nvPr/>
          </p:nvCxnSpPr>
          <p:spPr>
            <a:xfrm>
              <a:off x="3932767" y="3013075"/>
              <a:ext cx="92075" cy="0"/>
            </a:xfrm>
            <a:prstGeom prst="line">
              <a:avLst/>
            </a:prstGeom>
            <a:ln w="12700">
              <a:solidFill>
                <a:srgbClr val="7030A0"/>
              </a:solidFill>
            </a:ln>
          </p:spPr>
          <p:style>
            <a:lnRef idx="1">
              <a:schemeClr val="accent1"/>
            </a:lnRef>
            <a:fillRef idx="0">
              <a:schemeClr val="accent1"/>
            </a:fillRef>
            <a:effectRef idx="0">
              <a:schemeClr val="accent1"/>
            </a:effectRef>
            <a:fontRef idx="minor">
              <a:schemeClr val="tx1"/>
            </a:fontRef>
          </p:style>
        </p:cxnSp>
      </p:grpSp>
      <p:grpSp>
        <p:nvGrpSpPr>
          <p:cNvPr id="168" name="1952 purple 1">
            <a:extLst>
              <a:ext uri="{FF2B5EF4-FFF2-40B4-BE49-F238E27FC236}">
                <a16:creationId xmlns:a16="http://schemas.microsoft.com/office/drawing/2014/main" id="{361FF02F-19FD-5D43-84A9-48A4F5FE043E}"/>
              </a:ext>
            </a:extLst>
          </p:cNvPr>
          <p:cNvGrpSpPr/>
          <p:nvPr/>
        </p:nvGrpSpPr>
        <p:grpSpPr>
          <a:xfrm>
            <a:off x="8676862" y="3749176"/>
            <a:ext cx="1590261" cy="374461"/>
            <a:chOff x="3801979" y="2913474"/>
            <a:chExt cx="1590261" cy="374461"/>
          </a:xfrm>
        </p:grpSpPr>
        <p:sp>
          <p:nvSpPr>
            <p:cNvPr id="169" name="Oval 168">
              <a:extLst>
                <a:ext uri="{FF2B5EF4-FFF2-40B4-BE49-F238E27FC236}">
                  <a16:creationId xmlns:a16="http://schemas.microsoft.com/office/drawing/2014/main" id="{64DBD15A-D390-F441-99B2-56782067F831}"/>
                </a:ext>
              </a:extLst>
            </p:cNvPr>
            <p:cNvSpPr/>
            <p:nvPr/>
          </p:nvSpPr>
          <p:spPr>
            <a:xfrm>
              <a:off x="3801979" y="2930783"/>
              <a:ext cx="163630" cy="16363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0" name="TextBox 169">
              <a:extLst>
                <a:ext uri="{FF2B5EF4-FFF2-40B4-BE49-F238E27FC236}">
                  <a16:creationId xmlns:a16="http://schemas.microsoft.com/office/drawing/2014/main" id="{88936F7D-CCFB-9B44-88FC-3CEDC8E32034}"/>
                </a:ext>
              </a:extLst>
            </p:cNvPr>
            <p:cNvSpPr txBox="1"/>
            <p:nvPr/>
          </p:nvSpPr>
          <p:spPr>
            <a:xfrm>
              <a:off x="3901988" y="2913474"/>
              <a:ext cx="1490252" cy="374461"/>
            </a:xfrm>
            <a:prstGeom prst="rect">
              <a:avLst/>
            </a:prstGeom>
            <a:noFill/>
          </p:spPr>
          <p:txBody>
            <a:bodyPr wrap="square" lIns="182880" rtlCol="0">
              <a:spAutoFit/>
            </a:bodyPr>
            <a:lstStyle/>
            <a:p>
              <a:pPr>
                <a:lnSpc>
                  <a:spcPts val="1050"/>
                </a:lnSpc>
              </a:pPr>
              <a:r>
                <a:rPr lang="en-US" sz="1000" b="1" dirty="0"/>
                <a:t>1952</a:t>
              </a:r>
              <a:r>
                <a:rPr lang="en-US" sz="1000" dirty="0"/>
                <a:t> - Triazine herbicides discovered</a:t>
              </a:r>
              <a:endParaRPr lang="en-US" sz="1000" i="1" dirty="0"/>
            </a:p>
          </p:txBody>
        </p:sp>
        <p:cxnSp>
          <p:nvCxnSpPr>
            <p:cNvPr id="171" name="Straight Connector 170">
              <a:extLst>
                <a:ext uri="{FF2B5EF4-FFF2-40B4-BE49-F238E27FC236}">
                  <a16:creationId xmlns:a16="http://schemas.microsoft.com/office/drawing/2014/main" id="{95A020A0-0B97-D148-9751-0BED24E0AB25}"/>
                </a:ext>
              </a:extLst>
            </p:cNvPr>
            <p:cNvCxnSpPr>
              <a:cxnSpLocks/>
            </p:cNvCxnSpPr>
            <p:nvPr/>
          </p:nvCxnSpPr>
          <p:spPr>
            <a:xfrm>
              <a:off x="3932767" y="3013075"/>
              <a:ext cx="92075" cy="0"/>
            </a:xfrm>
            <a:prstGeom prst="line">
              <a:avLst/>
            </a:prstGeom>
            <a:ln w="12700">
              <a:solidFill>
                <a:srgbClr val="7030A0"/>
              </a:solidFill>
            </a:ln>
          </p:spPr>
          <p:style>
            <a:lnRef idx="1">
              <a:schemeClr val="accent1"/>
            </a:lnRef>
            <a:fillRef idx="0">
              <a:schemeClr val="accent1"/>
            </a:fillRef>
            <a:effectRef idx="0">
              <a:schemeClr val="accent1"/>
            </a:effectRef>
            <a:fontRef idx="minor">
              <a:schemeClr val="tx1"/>
            </a:fontRef>
          </p:style>
        </p:cxnSp>
      </p:grpSp>
      <p:grpSp>
        <p:nvGrpSpPr>
          <p:cNvPr id="193" name="1962 teal">
            <a:extLst>
              <a:ext uri="{FF2B5EF4-FFF2-40B4-BE49-F238E27FC236}">
                <a16:creationId xmlns:a16="http://schemas.microsoft.com/office/drawing/2014/main" id="{A87E2F96-F410-E34F-B7A5-839542AF3A41}"/>
              </a:ext>
            </a:extLst>
          </p:cNvPr>
          <p:cNvGrpSpPr/>
          <p:nvPr/>
        </p:nvGrpSpPr>
        <p:grpSpPr>
          <a:xfrm>
            <a:off x="8676862" y="3234499"/>
            <a:ext cx="1470638" cy="515526"/>
            <a:chOff x="3801979" y="2913474"/>
            <a:chExt cx="1470638" cy="515526"/>
          </a:xfrm>
        </p:grpSpPr>
        <p:sp>
          <p:nvSpPr>
            <p:cNvPr id="194" name="Oval 193">
              <a:extLst>
                <a:ext uri="{FF2B5EF4-FFF2-40B4-BE49-F238E27FC236}">
                  <a16:creationId xmlns:a16="http://schemas.microsoft.com/office/drawing/2014/main" id="{34747A0B-2F72-8046-8FA5-9ED57B9EC193}"/>
                </a:ext>
              </a:extLst>
            </p:cNvPr>
            <p:cNvSpPr/>
            <p:nvPr/>
          </p:nvSpPr>
          <p:spPr>
            <a:xfrm>
              <a:off x="3801979" y="2930783"/>
              <a:ext cx="163630" cy="16363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TextBox 194">
              <a:extLst>
                <a:ext uri="{FF2B5EF4-FFF2-40B4-BE49-F238E27FC236}">
                  <a16:creationId xmlns:a16="http://schemas.microsoft.com/office/drawing/2014/main" id="{34A0B3BF-3DD2-D447-B20C-312D172F2ACF}"/>
                </a:ext>
              </a:extLst>
            </p:cNvPr>
            <p:cNvSpPr txBox="1"/>
            <p:nvPr/>
          </p:nvSpPr>
          <p:spPr>
            <a:xfrm>
              <a:off x="3901988" y="2913474"/>
              <a:ext cx="1370629" cy="515526"/>
            </a:xfrm>
            <a:prstGeom prst="rect">
              <a:avLst/>
            </a:prstGeom>
            <a:noFill/>
          </p:spPr>
          <p:txBody>
            <a:bodyPr wrap="square" lIns="182880" rtlCol="0">
              <a:spAutoFit/>
            </a:bodyPr>
            <a:lstStyle/>
            <a:p>
              <a:pPr>
                <a:lnSpc>
                  <a:spcPts val="1050"/>
                </a:lnSpc>
              </a:pPr>
              <a:r>
                <a:rPr lang="en-US" sz="1000" b="1" dirty="0"/>
                <a:t>1962</a:t>
              </a:r>
              <a:r>
                <a:rPr lang="en-US" sz="1000" dirty="0"/>
                <a:t> - Rachel Carson publishes landmark book </a:t>
              </a:r>
              <a:r>
                <a:rPr lang="en-US" sz="1000" i="1" dirty="0"/>
                <a:t>Silent Spring</a:t>
              </a:r>
            </a:p>
          </p:txBody>
        </p:sp>
        <p:cxnSp>
          <p:nvCxnSpPr>
            <p:cNvPr id="196" name="Straight Connector 195">
              <a:extLst>
                <a:ext uri="{FF2B5EF4-FFF2-40B4-BE49-F238E27FC236}">
                  <a16:creationId xmlns:a16="http://schemas.microsoft.com/office/drawing/2014/main" id="{CBC398A0-8A9B-7847-9431-C7B6F3A5C564}"/>
                </a:ext>
              </a:extLst>
            </p:cNvPr>
            <p:cNvCxnSpPr>
              <a:cxnSpLocks/>
            </p:cNvCxnSpPr>
            <p:nvPr/>
          </p:nvCxnSpPr>
          <p:spPr>
            <a:xfrm>
              <a:off x="3932767" y="3013075"/>
              <a:ext cx="92075" cy="0"/>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grpSp>
      <p:grpSp>
        <p:nvGrpSpPr>
          <p:cNvPr id="5" name="1969 gold 2">
            <a:extLst>
              <a:ext uri="{FF2B5EF4-FFF2-40B4-BE49-F238E27FC236}">
                <a16:creationId xmlns:a16="http://schemas.microsoft.com/office/drawing/2014/main" id="{7B50C9AD-24DA-DF42-9716-AEE74CB28A77}"/>
              </a:ext>
            </a:extLst>
          </p:cNvPr>
          <p:cNvGrpSpPr/>
          <p:nvPr/>
        </p:nvGrpSpPr>
        <p:grpSpPr>
          <a:xfrm>
            <a:off x="8676862" y="2715856"/>
            <a:ext cx="1446829" cy="515526"/>
            <a:chOff x="8438917" y="4199604"/>
            <a:chExt cx="1446829" cy="515526"/>
          </a:xfrm>
        </p:grpSpPr>
        <p:sp>
          <p:nvSpPr>
            <p:cNvPr id="137" name="Oval 136">
              <a:extLst>
                <a:ext uri="{FF2B5EF4-FFF2-40B4-BE49-F238E27FC236}">
                  <a16:creationId xmlns:a16="http://schemas.microsoft.com/office/drawing/2014/main" id="{E3CD1F11-5D1A-D146-9B5B-C98F923C5C4F}"/>
                </a:ext>
              </a:extLst>
            </p:cNvPr>
            <p:cNvSpPr/>
            <p:nvPr/>
          </p:nvSpPr>
          <p:spPr>
            <a:xfrm>
              <a:off x="8438917" y="4229500"/>
              <a:ext cx="163630" cy="16363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TextBox 137">
              <a:extLst>
                <a:ext uri="{FF2B5EF4-FFF2-40B4-BE49-F238E27FC236}">
                  <a16:creationId xmlns:a16="http://schemas.microsoft.com/office/drawing/2014/main" id="{33F9A1DC-1316-2B48-83A9-56E0815D81D6}"/>
                </a:ext>
              </a:extLst>
            </p:cNvPr>
            <p:cNvSpPr txBox="1"/>
            <p:nvPr/>
          </p:nvSpPr>
          <p:spPr>
            <a:xfrm>
              <a:off x="8515117" y="4199604"/>
              <a:ext cx="1370629" cy="515526"/>
            </a:xfrm>
            <a:prstGeom prst="rect">
              <a:avLst/>
            </a:prstGeom>
            <a:noFill/>
          </p:spPr>
          <p:txBody>
            <a:bodyPr wrap="square" lIns="182880" rtlCol="0">
              <a:spAutoFit/>
            </a:bodyPr>
            <a:lstStyle/>
            <a:p>
              <a:pPr>
                <a:lnSpc>
                  <a:spcPts val="1050"/>
                </a:lnSpc>
              </a:pPr>
              <a:r>
                <a:rPr lang="en-US" sz="1000" b="1" dirty="0"/>
                <a:t>1969</a:t>
              </a:r>
              <a:r>
                <a:rPr lang="en-US" sz="1000" dirty="0"/>
                <a:t> - Division of Pesticide Chemistry </a:t>
              </a:r>
              <a:r>
                <a:rPr lang="en-US" sz="1000" i="1" dirty="0"/>
                <a:t>forming</a:t>
              </a:r>
            </a:p>
          </p:txBody>
        </p:sp>
        <p:cxnSp>
          <p:nvCxnSpPr>
            <p:cNvPr id="139" name="Straight Connector 138">
              <a:extLst>
                <a:ext uri="{FF2B5EF4-FFF2-40B4-BE49-F238E27FC236}">
                  <a16:creationId xmlns:a16="http://schemas.microsoft.com/office/drawing/2014/main" id="{9BA53815-3007-F245-8384-2F835780BBE0}"/>
                </a:ext>
              </a:extLst>
            </p:cNvPr>
            <p:cNvCxnSpPr>
              <a:cxnSpLocks/>
            </p:cNvCxnSpPr>
            <p:nvPr/>
          </p:nvCxnSpPr>
          <p:spPr>
            <a:xfrm>
              <a:off x="8545896" y="4312560"/>
              <a:ext cx="92075"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201" name="1969 gold 1">
            <a:extLst>
              <a:ext uri="{FF2B5EF4-FFF2-40B4-BE49-F238E27FC236}">
                <a16:creationId xmlns:a16="http://schemas.microsoft.com/office/drawing/2014/main" id="{29E99E50-95DC-614B-A3C6-66DED1474029}"/>
              </a:ext>
            </a:extLst>
          </p:cNvPr>
          <p:cNvGrpSpPr/>
          <p:nvPr/>
        </p:nvGrpSpPr>
        <p:grpSpPr>
          <a:xfrm>
            <a:off x="8676862" y="2057231"/>
            <a:ext cx="1446829" cy="656590"/>
            <a:chOff x="8438917" y="4199604"/>
            <a:chExt cx="1446829" cy="656590"/>
          </a:xfrm>
        </p:grpSpPr>
        <p:sp>
          <p:nvSpPr>
            <p:cNvPr id="202" name="Oval 201">
              <a:extLst>
                <a:ext uri="{FF2B5EF4-FFF2-40B4-BE49-F238E27FC236}">
                  <a16:creationId xmlns:a16="http://schemas.microsoft.com/office/drawing/2014/main" id="{B50FDB5D-C237-7347-8909-E3F92672C04A}"/>
                </a:ext>
              </a:extLst>
            </p:cNvPr>
            <p:cNvSpPr/>
            <p:nvPr/>
          </p:nvSpPr>
          <p:spPr>
            <a:xfrm>
              <a:off x="8438917" y="4229500"/>
              <a:ext cx="163630" cy="16363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3" name="TextBox 202">
              <a:extLst>
                <a:ext uri="{FF2B5EF4-FFF2-40B4-BE49-F238E27FC236}">
                  <a16:creationId xmlns:a16="http://schemas.microsoft.com/office/drawing/2014/main" id="{52D74451-D372-2047-9491-469A571408BB}"/>
                </a:ext>
              </a:extLst>
            </p:cNvPr>
            <p:cNvSpPr txBox="1"/>
            <p:nvPr/>
          </p:nvSpPr>
          <p:spPr>
            <a:xfrm>
              <a:off x="8515117" y="4199604"/>
              <a:ext cx="1370629" cy="656590"/>
            </a:xfrm>
            <a:prstGeom prst="rect">
              <a:avLst/>
            </a:prstGeom>
            <a:noFill/>
          </p:spPr>
          <p:txBody>
            <a:bodyPr wrap="square" lIns="182880" rtlCol="0">
              <a:spAutoFit/>
            </a:bodyPr>
            <a:lstStyle/>
            <a:p>
              <a:pPr>
                <a:lnSpc>
                  <a:spcPts val="1050"/>
                </a:lnSpc>
              </a:pPr>
              <a:r>
                <a:rPr lang="en-US" sz="1000" b="1" dirty="0"/>
                <a:t>1969</a:t>
              </a:r>
              <a:r>
                <a:rPr lang="en-US" sz="1000" dirty="0"/>
                <a:t> - First International Award for our Division: </a:t>
              </a:r>
              <a:br>
                <a:rPr lang="en-US" sz="1000" dirty="0"/>
              </a:br>
              <a:r>
                <a:rPr lang="en-US" sz="1000" dirty="0"/>
                <a:t>John </a:t>
              </a:r>
              <a:r>
                <a:rPr lang="en-US" sz="1000" dirty="0" err="1"/>
                <a:t>Casida</a:t>
              </a:r>
              <a:endParaRPr lang="en-US" sz="1000" i="1" dirty="0"/>
            </a:p>
          </p:txBody>
        </p:sp>
        <p:cxnSp>
          <p:nvCxnSpPr>
            <p:cNvPr id="204" name="Straight Connector 203">
              <a:extLst>
                <a:ext uri="{FF2B5EF4-FFF2-40B4-BE49-F238E27FC236}">
                  <a16:creationId xmlns:a16="http://schemas.microsoft.com/office/drawing/2014/main" id="{E63ECDD6-CD84-9F4B-BBEF-7D3FB7A53E78}"/>
                </a:ext>
              </a:extLst>
            </p:cNvPr>
            <p:cNvCxnSpPr>
              <a:cxnSpLocks/>
            </p:cNvCxnSpPr>
            <p:nvPr/>
          </p:nvCxnSpPr>
          <p:spPr>
            <a:xfrm>
              <a:off x="8545896" y="4312560"/>
              <a:ext cx="92075"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197" name="1953 gold">
            <a:extLst>
              <a:ext uri="{FF2B5EF4-FFF2-40B4-BE49-F238E27FC236}">
                <a16:creationId xmlns:a16="http://schemas.microsoft.com/office/drawing/2014/main" id="{E1F62FC7-9417-CD4D-8CA6-BF1B04934200}"/>
              </a:ext>
            </a:extLst>
          </p:cNvPr>
          <p:cNvGrpSpPr/>
          <p:nvPr/>
        </p:nvGrpSpPr>
        <p:grpSpPr>
          <a:xfrm>
            <a:off x="8676862" y="1682783"/>
            <a:ext cx="1446829" cy="374461"/>
            <a:chOff x="8438917" y="4199604"/>
            <a:chExt cx="1446829" cy="374461"/>
          </a:xfrm>
        </p:grpSpPr>
        <p:sp>
          <p:nvSpPr>
            <p:cNvPr id="198" name="Oval 197">
              <a:extLst>
                <a:ext uri="{FF2B5EF4-FFF2-40B4-BE49-F238E27FC236}">
                  <a16:creationId xmlns:a16="http://schemas.microsoft.com/office/drawing/2014/main" id="{10484C45-E1DD-FE4F-81AE-B3C069B628A7}"/>
                </a:ext>
              </a:extLst>
            </p:cNvPr>
            <p:cNvSpPr/>
            <p:nvPr/>
          </p:nvSpPr>
          <p:spPr>
            <a:xfrm>
              <a:off x="8438917" y="4229500"/>
              <a:ext cx="163630" cy="16363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9" name="TextBox 198">
              <a:extLst>
                <a:ext uri="{FF2B5EF4-FFF2-40B4-BE49-F238E27FC236}">
                  <a16:creationId xmlns:a16="http://schemas.microsoft.com/office/drawing/2014/main" id="{DF8C399F-5712-E743-9CD1-3350A226EC4F}"/>
                </a:ext>
              </a:extLst>
            </p:cNvPr>
            <p:cNvSpPr txBox="1"/>
            <p:nvPr/>
          </p:nvSpPr>
          <p:spPr>
            <a:xfrm>
              <a:off x="8515117" y="4199604"/>
              <a:ext cx="1370629" cy="374461"/>
            </a:xfrm>
            <a:prstGeom prst="rect">
              <a:avLst/>
            </a:prstGeom>
            <a:noFill/>
          </p:spPr>
          <p:txBody>
            <a:bodyPr wrap="square" lIns="182880" rtlCol="0">
              <a:spAutoFit/>
            </a:bodyPr>
            <a:lstStyle/>
            <a:p>
              <a:pPr>
                <a:lnSpc>
                  <a:spcPts val="1050"/>
                </a:lnSpc>
              </a:pPr>
              <a:r>
                <a:rPr lang="en-US" sz="1000" b="1" dirty="0"/>
                <a:t>1953</a:t>
              </a:r>
              <a:r>
                <a:rPr lang="en-US" sz="1000" dirty="0"/>
                <a:t> - JAFC is established by ACS</a:t>
              </a:r>
              <a:endParaRPr lang="en-US" sz="1000" i="1" dirty="0"/>
            </a:p>
          </p:txBody>
        </p:sp>
        <p:cxnSp>
          <p:nvCxnSpPr>
            <p:cNvPr id="200" name="Straight Connector 199">
              <a:extLst>
                <a:ext uri="{FF2B5EF4-FFF2-40B4-BE49-F238E27FC236}">
                  <a16:creationId xmlns:a16="http://schemas.microsoft.com/office/drawing/2014/main" id="{C091E871-6F62-DD49-888B-552D21DC591F}"/>
                </a:ext>
              </a:extLst>
            </p:cNvPr>
            <p:cNvCxnSpPr>
              <a:cxnSpLocks/>
            </p:cNvCxnSpPr>
            <p:nvPr/>
          </p:nvCxnSpPr>
          <p:spPr>
            <a:xfrm>
              <a:off x="8545896" y="4312560"/>
              <a:ext cx="92075"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76" name="1951 gold">
            <a:extLst>
              <a:ext uri="{FF2B5EF4-FFF2-40B4-BE49-F238E27FC236}">
                <a16:creationId xmlns:a16="http://schemas.microsoft.com/office/drawing/2014/main" id="{4F93CCF6-298B-F84A-9070-F1DA520F736C}"/>
              </a:ext>
            </a:extLst>
          </p:cNvPr>
          <p:cNvGrpSpPr/>
          <p:nvPr/>
        </p:nvGrpSpPr>
        <p:grpSpPr>
          <a:xfrm>
            <a:off x="8676862" y="1090323"/>
            <a:ext cx="1602444" cy="656590"/>
            <a:chOff x="8438917" y="4138644"/>
            <a:chExt cx="1602444" cy="656590"/>
          </a:xfrm>
        </p:grpSpPr>
        <p:sp>
          <p:nvSpPr>
            <p:cNvPr id="77" name="Oval 76">
              <a:extLst>
                <a:ext uri="{FF2B5EF4-FFF2-40B4-BE49-F238E27FC236}">
                  <a16:creationId xmlns:a16="http://schemas.microsoft.com/office/drawing/2014/main" id="{BFC0F254-EB93-D64B-8ACF-F9A9CB26A508}"/>
                </a:ext>
              </a:extLst>
            </p:cNvPr>
            <p:cNvSpPr/>
            <p:nvPr/>
          </p:nvSpPr>
          <p:spPr>
            <a:xfrm>
              <a:off x="8438917" y="4229500"/>
              <a:ext cx="163630" cy="16363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TextBox 77">
              <a:extLst>
                <a:ext uri="{FF2B5EF4-FFF2-40B4-BE49-F238E27FC236}">
                  <a16:creationId xmlns:a16="http://schemas.microsoft.com/office/drawing/2014/main" id="{B534CC83-8703-304C-9529-F33FDCF2AB04}"/>
                </a:ext>
              </a:extLst>
            </p:cNvPr>
            <p:cNvSpPr txBox="1"/>
            <p:nvPr/>
          </p:nvSpPr>
          <p:spPr>
            <a:xfrm>
              <a:off x="8515117" y="4138644"/>
              <a:ext cx="1526244" cy="656590"/>
            </a:xfrm>
            <a:prstGeom prst="rect">
              <a:avLst/>
            </a:prstGeom>
            <a:noFill/>
          </p:spPr>
          <p:txBody>
            <a:bodyPr wrap="square" lIns="182880" rtlCol="0">
              <a:spAutoFit/>
            </a:bodyPr>
            <a:lstStyle/>
            <a:p>
              <a:pPr>
                <a:lnSpc>
                  <a:spcPts val="1050"/>
                </a:lnSpc>
              </a:pPr>
              <a:r>
                <a:rPr lang="en-US" sz="1000" b="1" dirty="0"/>
                <a:t>1951</a:t>
              </a:r>
              <a:r>
                <a:rPr lang="en-US" sz="1000" dirty="0"/>
                <a:t> - Nucleus of Division </a:t>
              </a:r>
              <a:br>
                <a:rPr lang="en-US" sz="1000" dirty="0"/>
              </a:br>
              <a:r>
                <a:rPr lang="en-US" sz="1000" dirty="0"/>
                <a:t>formed as </a:t>
              </a:r>
              <a:r>
                <a:rPr lang="en-US" sz="1000" dirty="0" err="1"/>
                <a:t>subdivison</a:t>
              </a:r>
              <a:r>
                <a:rPr lang="en-US" sz="1000" dirty="0"/>
                <a:t> within AGFD</a:t>
              </a:r>
              <a:endParaRPr lang="en-US" sz="1000" i="1" dirty="0"/>
            </a:p>
          </p:txBody>
        </p:sp>
        <p:cxnSp>
          <p:nvCxnSpPr>
            <p:cNvPr id="79" name="Straight Connector 78">
              <a:extLst>
                <a:ext uri="{FF2B5EF4-FFF2-40B4-BE49-F238E27FC236}">
                  <a16:creationId xmlns:a16="http://schemas.microsoft.com/office/drawing/2014/main" id="{3BF6A778-F582-3249-8E9F-1729AC8FAA35}"/>
                </a:ext>
              </a:extLst>
            </p:cNvPr>
            <p:cNvCxnSpPr>
              <a:cxnSpLocks/>
            </p:cNvCxnSpPr>
            <p:nvPr/>
          </p:nvCxnSpPr>
          <p:spPr>
            <a:xfrm>
              <a:off x="8545896" y="4312560"/>
              <a:ext cx="92075"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164" name="1949 purple">
            <a:extLst>
              <a:ext uri="{FF2B5EF4-FFF2-40B4-BE49-F238E27FC236}">
                <a16:creationId xmlns:a16="http://schemas.microsoft.com/office/drawing/2014/main" id="{A65F40B9-CA99-974D-B9E4-BBFD3233CBD7}"/>
              </a:ext>
            </a:extLst>
          </p:cNvPr>
          <p:cNvGrpSpPr/>
          <p:nvPr/>
        </p:nvGrpSpPr>
        <p:grpSpPr>
          <a:xfrm>
            <a:off x="6834147" y="3482672"/>
            <a:ext cx="1590261" cy="374461"/>
            <a:chOff x="3801979" y="2913474"/>
            <a:chExt cx="1590261" cy="374461"/>
          </a:xfrm>
        </p:grpSpPr>
        <p:sp>
          <p:nvSpPr>
            <p:cNvPr id="165" name="Oval 164">
              <a:extLst>
                <a:ext uri="{FF2B5EF4-FFF2-40B4-BE49-F238E27FC236}">
                  <a16:creationId xmlns:a16="http://schemas.microsoft.com/office/drawing/2014/main" id="{22B46A27-2EE1-4146-8A19-C9D5897A247C}"/>
                </a:ext>
              </a:extLst>
            </p:cNvPr>
            <p:cNvSpPr/>
            <p:nvPr/>
          </p:nvSpPr>
          <p:spPr>
            <a:xfrm>
              <a:off x="3801979" y="2930783"/>
              <a:ext cx="163630" cy="16363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TextBox 165">
              <a:extLst>
                <a:ext uri="{FF2B5EF4-FFF2-40B4-BE49-F238E27FC236}">
                  <a16:creationId xmlns:a16="http://schemas.microsoft.com/office/drawing/2014/main" id="{5B0E6D15-406F-7645-B5D3-D426E576E573}"/>
                </a:ext>
              </a:extLst>
            </p:cNvPr>
            <p:cNvSpPr txBox="1"/>
            <p:nvPr/>
          </p:nvSpPr>
          <p:spPr>
            <a:xfrm>
              <a:off x="3901988" y="2913474"/>
              <a:ext cx="1490252" cy="374461"/>
            </a:xfrm>
            <a:prstGeom prst="rect">
              <a:avLst/>
            </a:prstGeom>
            <a:noFill/>
          </p:spPr>
          <p:txBody>
            <a:bodyPr wrap="square" lIns="182880" rtlCol="0">
              <a:spAutoFit/>
            </a:bodyPr>
            <a:lstStyle/>
            <a:p>
              <a:pPr>
                <a:lnSpc>
                  <a:spcPts val="1050"/>
                </a:lnSpc>
              </a:pPr>
              <a:r>
                <a:rPr lang="en-US" sz="1000" b="1" dirty="0"/>
                <a:t>1949</a:t>
              </a:r>
              <a:r>
                <a:rPr lang="en-US" sz="1000" dirty="0"/>
                <a:t> - Synthetic Pyrethroids </a:t>
              </a:r>
              <a:endParaRPr lang="en-US" sz="1000" i="1" dirty="0"/>
            </a:p>
          </p:txBody>
        </p:sp>
        <p:cxnSp>
          <p:nvCxnSpPr>
            <p:cNvPr id="167" name="Straight Connector 166">
              <a:extLst>
                <a:ext uri="{FF2B5EF4-FFF2-40B4-BE49-F238E27FC236}">
                  <a16:creationId xmlns:a16="http://schemas.microsoft.com/office/drawing/2014/main" id="{72661AB3-48D2-EE43-AA39-91ABFEE3BB3B}"/>
                </a:ext>
              </a:extLst>
            </p:cNvPr>
            <p:cNvCxnSpPr>
              <a:cxnSpLocks/>
            </p:cNvCxnSpPr>
            <p:nvPr/>
          </p:nvCxnSpPr>
          <p:spPr>
            <a:xfrm>
              <a:off x="3932767" y="3013075"/>
              <a:ext cx="92075" cy="0"/>
            </a:xfrm>
            <a:prstGeom prst="line">
              <a:avLst/>
            </a:prstGeom>
            <a:ln w="12700">
              <a:solidFill>
                <a:srgbClr val="7030A0"/>
              </a:solidFill>
            </a:ln>
          </p:spPr>
          <p:style>
            <a:lnRef idx="1">
              <a:schemeClr val="accent1"/>
            </a:lnRef>
            <a:fillRef idx="0">
              <a:schemeClr val="accent1"/>
            </a:fillRef>
            <a:effectRef idx="0">
              <a:schemeClr val="accent1"/>
            </a:effectRef>
            <a:fontRef idx="minor">
              <a:schemeClr val="tx1"/>
            </a:fontRef>
          </p:style>
        </p:cxnSp>
      </p:grpSp>
      <p:grpSp>
        <p:nvGrpSpPr>
          <p:cNvPr id="160" name="1948 purple">
            <a:extLst>
              <a:ext uri="{FF2B5EF4-FFF2-40B4-BE49-F238E27FC236}">
                <a16:creationId xmlns:a16="http://schemas.microsoft.com/office/drawing/2014/main" id="{61C38857-30FD-D141-96AF-62E52819AC32}"/>
              </a:ext>
            </a:extLst>
          </p:cNvPr>
          <p:cNvGrpSpPr/>
          <p:nvPr/>
        </p:nvGrpSpPr>
        <p:grpSpPr>
          <a:xfrm>
            <a:off x="6834147" y="2790906"/>
            <a:ext cx="1590261" cy="656590"/>
            <a:chOff x="3801979" y="2913474"/>
            <a:chExt cx="1590261" cy="656590"/>
          </a:xfrm>
        </p:grpSpPr>
        <p:sp>
          <p:nvSpPr>
            <p:cNvPr id="161" name="Oval 160">
              <a:extLst>
                <a:ext uri="{FF2B5EF4-FFF2-40B4-BE49-F238E27FC236}">
                  <a16:creationId xmlns:a16="http://schemas.microsoft.com/office/drawing/2014/main" id="{1B587B2F-3908-7B41-BFB8-DB5C58800A3D}"/>
                </a:ext>
              </a:extLst>
            </p:cNvPr>
            <p:cNvSpPr/>
            <p:nvPr/>
          </p:nvSpPr>
          <p:spPr>
            <a:xfrm>
              <a:off x="3801979" y="2930783"/>
              <a:ext cx="163630" cy="16363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TextBox 161">
              <a:extLst>
                <a:ext uri="{FF2B5EF4-FFF2-40B4-BE49-F238E27FC236}">
                  <a16:creationId xmlns:a16="http://schemas.microsoft.com/office/drawing/2014/main" id="{818E8E89-41A2-AE43-B276-4E5A1E5C7450}"/>
                </a:ext>
              </a:extLst>
            </p:cNvPr>
            <p:cNvSpPr txBox="1"/>
            <p:nvPr/>
          </p:nvSpPr>
          <p:spPr>
            <a:xfrm>
              <a:off x="3901988" y="2913474"/>
              <a:ext cx="1490252" cy="656590"/>
            </a:xfrm>
            <a:prstGeom prst="rect">
              <a:avLst/>
            </a:prstGeom>
            <a:noFill/>
          </p:spPr>
          <p:txBody>
            <a:bodyPr wrap="square" lIns="182880" rtlCol="0">
              <a:spAutoFit/>
            </a:bodyPr>
            <a:lstStyle/>
            <a:p>
              <a:pPr>
                <a:lnSpc>
                  <a:spcPts val="1050"/>
                </a:lnSpc>
              </a:pPr>
              <a:r>
                <a:rPr lang="en-US" sz="1000" b="1" dirty="0"/>
                <a:t>1948</a:t>
              </a:r>
              <a:r>
                <a:rPr lang="en-US" sz="1000" dirty="0"/>
                <a:t> - Nobel Prize in Medicine/Physiology </a:t>
              </a:r>
            </a:p>
            <a:p>
              <a:pPr>
                <a:lnSpc>
                  <a:spcPts val="1050"/>
                </a:lnSpc>
              </a:pPr>
              <a:r>
                <a:rPr lang="en-US" sz="1000" dirty="0"/>
                <a:t>to  Paul Müller (Geigy) for DDT</a:t>
              </a:r>
              <a:endParaRPr lang="en-US" sz="1000" i="1" dirty="0"/>
            </a:p>
          </p:txBody>
        </p:sp>
        <p:cxnSp>
          <p:nvCxnSpPr>
            <p:cNvPr id="163" name="Straight Connector 162">
              <a:extLst>
                <a:ext uri="{FF2B5EF4-FFF2-40B4-BE49-F238E27FC236}">
                  <a16:creationId xmlns:a16="http://schemas.microsoft.com/office/drawing/2014/main" id="{1567C241-4D67-FF4B-A699-5DE9FB28C28D}"/>
                </a:ext>
              </a:extLst>
            </p:cNvPr>
            <p:cNvCxnSpPr>
              <a:cxnSpLocks/>
            </p:cNvCxnSpPr>
            <p:nvPr/>
          </p:nvCxnSpPr>
          <p:spPr>
            <a:xfrm>
              <a:off x="3932767" y="3013075"/>
              <a:ext cx="92075" cy="0"/>
            </a:xfrm>
            <a:prstGeom prst="line">
              <a:avLst/>
            </a:prstGeom>
            <a:ln w="12700">
              <a:solidFill>
                <a:srgbClr val="7030A0"/>
              </a:solidFill>
            </a:ln>
          </p:spPr>
          <p:style>
            <a:lnRef idx="1">
              <a:schemeClr val="accent1"/>
            </a:lnRef>
            <a:fillRef idx="0">
              <a:schemeClr val="accent1"/>
            </a:fillRef>
            <a:effectRef idx="0">
              <a:schemeClr val="accent1"/>
            </a:effectRef>
            <a:fontRef idx="minor">
              <a:schemeClr val="tx1"/>
            </a:fontRef>
          </p:style>
        </p:cxnSp>
      </p:grpSp>
      <p:grpSp>
        <p:nvGrpSpPr>
          <p:cNvPr id="156" name="1940 purple">
            <a:extLst>
              <a:ext uri="{FF2B5EF4-FFF2-40B4-BE49-F238E27FC236}">
                <a16:creationId xmlns:a16="http://schemas.microsoft.com/office/drawing/2014/main" id="{6C09486E-38AD-5D44-B5CE-74735D0842C5}"/>
              </a:ext>
            </a:extLst>
          </p:cNvPr>
          <p:cNvGrpSpPr/>
          <p:nvPr/>
        </p:nvGrpSpPr>
        <p:grpSpPr>
          <a:xfrm>
            <a:off x="6834147" y="2241604"/>
            <a:ext cx="1590261" cy="515526"/>
            <a:chOff x="3801979" y="2913474"/>
            <a:chExt cx="1590261" cy="515526"/>
          </a:xfrm>
        </p:grpSpPr>
        <p:sp>
          <p:nvSpPr>
            <p:cNvPr id="157" name="Oval 156">
              <a:extLst>
                <a:ext uri="{FF2B5EF4-FFF2-40B4-BE49-F238E27FC236}">
                  <a16:creationId xmlns:a16="http://schemas.microsoft.com/office/drawing/2014/main" id="{634B2375-A83D-1B4F-8EE2-F8ADFAB1EDBA}"/>
                </a:ext>
              </a:extLst>
            </p:cNvPr>
            <p:cNvSpPr/>
            <p:nvPr/>
          </p:nvSpPr>
          <p:spPr>
            <a:xfrm>
              <a:off x="3801979" y="2930783"/>
              <a:ext cx="163630" cy="16363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TextBox 157">
              <a:extLst>
                <a:ext uri="{FF2B5EF4-FFF2-40B4-BE49-F238E27FC236}">
                  <a16:creationId xmlns:a16="http://schemas.microsoft.com/office/drawing/2014/main" id="{115235B0-54D9-F747-A1C8-85E69F74DB27}"/>
                </a:ext>
              </a:extLst>
            </p:cNvPr>
            <p:cNvSpPr txBox="1"/>
            <p:nvPr/>
          </p:nvSpPr>
          <p:spPr>
            <a:xfrm>
              <a:off x="3901988" y="2913474"/>
              <a:ext cx="1490252" cy="515526"/>
            </a:xfrm>
            <a:prstGeom prst="rect">
              <a:avLst/>
            </a:prstGeom>
            <a:noFill/>
          </p:spPr>
          <p:txBody>
            <a:bodyPr wrap="square" lIns="182880" rtlCol="0">
              <a:spAutoFit/>
            </a:bodyPr>
            <a:lstStyle/>
            <a:p>
              <a:pPr>
                <a:lnSpc>
                  <a:spcPts val="1050"/>
                </a:lnSpc>
              </a:pPr>
              <a:r>
                <a:rPr lang="en-US" sz="1000" b="1" dirty="0"/>
                <a:t>1940</a:t>
              </a:r>
              <a:r>
                <a:rPr lang="en-US" sz="1000" dirty="0"/>
                <a:t> - </a:t>
              </a:r>
              <a:r>
                <a:rPr lang="en-US" sz="1000" dirty="0" err="1"/>
                <a:t>Dithiocarbamates</a:t>
              </a:r>
              <a:r>
                <a:rPr lang="en-US" sz="1000" dirty="0"/>
                <a:t>- fungicide</a:t>
              </a:r>
              <a:endParaRPr lang="en-US" sz="1000" i="1" dirty="0"/>
            </a:p>
          </p:txBody>
        </p:sp>
        <p:cxnSp>
          <p:nvCxnSpPr>
            <p:cNvPr id="159" name="Straight Connector 158">
              <a:extLst>
                <a:ext uri="{FF2B5EF4-FFF2-40B4-BE49-F238E27FC236}">
                  <a16:creationId xmlns:a16="http://schemas.microsoft.com/office/drawing/2014/main" id="{2F8B31FA-7533-B54E-ADA3-4C54B3A08A2F}"/>
                </a:ext>
              </a:extLst>
            </p:cNvPr>
            <p:cNvCxnSpPr>
              <a:cxnSpLocks/>
            </p:cNvCxnSpPr>
            <p:nvPr/>
          </p:nvCxnSpPr>
          <p:spPr>
            <a:xfrm>
              <a:off x="3932767" y="3013075"/>
              <a:ext cx="92075" cy="0"/>
            </a:xfrm>
            <a:prstGeom prst="line">
              <a:avLst/>
            </a:prstGeom>
            <a:ln w="12700">
              <a:solidFill>
                <a:srgbClr val="7030A0"/>
              </a:solidFill>
            </a:ln>
          </p:spPr>
          <p:style>
            <a:lnRef idx="1">
              <a:schemeClr val="accent1"/>
            </a:lnRef>
            <a:fillRef idx="0">
              <a:schemeClr val="accent1"/>
            </a:fillRef>
            <a:effectRef idx="0">
              <a:schemeClr val="accent1"/>
            </a:effectRef>
            <a:fontRef idx="minor">
              <a:schemeClr val="tx1"/>
            </a:fontRef>
          </p:style>
        </p:cxnSp>
      </p:grpSp>
      <p:grpSp>
        <p:nvGrpSpPr>
          <p:cNvPr id="152" name="1939 purple">
            <a:extLst>
              <a:ext uri="{FF2B5EF4-FFF2-40B4-BE49-F238E27FC236}">
                <a16:creationId xmlns:a16="http://schemas.microsoft.com/office/drawing/2014/main" id="{E8232764-B2ED-4741-B980-EFE7868BBC8D}"/>
              </a:ext>
            </a:extLst>
          </p:cNvPr>
          <p:cNvGrpSpPr/>
          <p:nvPr/>
        </p:nvGrpSpPr>
        <p:grpSpPr>
          <a:xfrm>
            <a:off x="6834147" y="1710856"/>
            <a:ext cx="1590261" cy="515526"/>
            <a:chOff x="3801979" y="2913474"/>
            <a:chExt cx="1590261" cy="515526"/>
          </a:xfrm>
        </p:grpSpPr>
        <p:sp>
          <p:nvSpPr>
            <p:cNvPr id="153" name="Oval 152">
              <a:extLst>
                <a:ext uri="{FF2B5EF4-FFF2-40B4-BE49-F238E27FC236}">
                  <a16:creationId xmlns:a16="http://schemas.microsoft.com/office/drawing/2014/main" id="{26783912-29F0-1948-B30D-48CCB681F8A0}"/>
                </a:ext>
              </a:extLst>
            </p:cNvPr>
            <p:cNvSpPr/>
            <p:nvPr/>
          </p:nvSpPr>
          <p:spPr>
            <a:xfrm>
              <a:off x="3801979" y="2930783"/>
              <a:ext cx="163630" cy="16363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4" name="TextBox 153">
              <a:extLst>
                <a:ext uri="{FF2B5EF4-FFF2-40B4-BE49-F238E27FC236}">
                  <a16:creationId xmlns:a16="http://schemas.microsoft.com/office/drawing/2014/main" id="{6F59DF01-8817-A940-83A7-B2814A36A083}"/>
                </a:ext>
              </a:extLst>
            </p:cNvPr>
            <p:cNvSpPr txBox="1"/>
            <p:nvPr/>
          </p:nvSpPr>
          <p:spPr>
            <a:xfrm>
              <a:off x="3901988" y="2913474"/>
              <a:ext cx="1490252" cy="515526"/>
            </a:xfrm>
            <a:prstGeom prst="rect">
              <a:avLst/>
            </a:prstGeom>
            <a:noFill/>
          </p:spPr>
          <p:txBody>
            <a:bodyPr wrap="square" lIns="182880" rtlCol="0">
              <a:spAutoFit/>
            </a:bodyPr>
            <a:lstStyle/>
            <a:p>
              <a:pPr>
                <a:lnSpc>
                  <a:spcPts val="1050"/>
                </a:lnSpc>
              </a:pPr>
              <a:r>
                <a:rPr lang="en-US" sz="1000" b="1" dirty="0"/>
                <a:t>1939</a:t>
              </a:r>
              <a:r>
                <a:rPr lang="en-US" sz="1000" dirty="0"/>
                <a:t> - DDT identified as a potent persistent insecticide</a:t>
              </a:r>
              <a:endParaRPr lang="en-US" sz="1000" i="1" dirty="0"/>
            </a:p>
          </p:txBody>
        </p:sp>
        <p:cxnSp>
          <p:nvCxnSpPr>
            <p:cNvPr id="155" name="Straight Connector 154">
              <a:extLst>
                <a:ext uri="{FF2B5EF4-FFF2-40B4-BE49-F238E27FC236}">
                  <a16:creationId xmlns:a16="http://schemas.microsoft.com/office/drawing/2014/main" id="{CF580236-46B3-7A46-81A7-52C95AD1B25A}"/>
                </a:ext>
              </a:extLst>
            </p:cNvPr>
            <p:cNvCxnSpPr>
              <a:cxnSpLocks/>
            </p:cNvCxnSpPr>
            <p:nvPr/>
          </p:nvCxnSpPr>
          <p:spPr>
            <a:xfrm>
              <a:off x="3932767" y="3013075"/>
              <a:ext cx="92075" cy="0"/>
            </a:xfrm>
            <a:prstGeom prst="line">
              <a:avLst/>
            </a:prstGeom>
            <a:ln w="12700">
              <a:solidFill>
                <a:srgbClr val="7030A0"/>
              </a:solidFill>
            </a:ln>
          </p:spPr>
          <p:style>
            <a:lnRef idx="1">
              <a:schemeClr val="accent1"/>
            </a:lnRef>
            <a:fillRef idx="0">
              <a:schemeClr val="accent1"/>
            </a:fillRef>
            <a:effectRef idx="0">
              <a:schemeClr val="accent1"/>
            </a:effectRef>
            <a:fontRef idx="minor">
              <a:schemeClr val="tx1"/>
            </a:fontRef>
          </p:style>
        </p:cxnSp>
      </p:grpSp>
      <p:grpSp>
        <p:nvGrpSpPr>
          <p:cNvPr id="148" name="1935 purple">
            <a:extLst>
              <a:ext uri="{FF2B5EF4-FFF2-40B4-BE49-F238E27FC236}">
                <a16:creationId xmlns:a16="http://schemas.microsoft.com/office/drawing/2014/main" id="{57EF8A4C-B4EB-7E47-9B67-EE9A0B6A17BA}"/>
              </a:ext>
            </a:extLst>
          </p:cNvPr>
          <p:cNvGrpSpPr/>
          <p:nvPr/>
        </p:nvGrpSpPr>
        <p:grpSpPr>
          <a:xfrm>
            <a:off x="6834147" y="1161222"/>
            <a:ext cx="1470638" cy="515526"/>
            <a:chOff x="3801979" y="2913474"/>
            <a:chExt cx="1470638" cy="515526"/>
          </a:xfrm>
        </p:grpSpPr>
        <p:sp>
          <p:nvSpPr>
            <p:cNvPr id="149" name="Oval 148">
              <a:extLst>
                <a:ext uri="{FF2B5EF4-FFF2-40B4-BE49-F238E27FC236}">
                  <a16:creationId xmlns:a16="http://schemas.microsoft.com/office/drawing/2014/main" id="{D92A2BE4-C4DD-3C4A-B173-D3A90647AAE4}"/>
                </a:ext>
              </a:extLst>
            </p:cNvPr>
            <p:cNvSpPr/>
            <p:nvPr/>
          </p:nvSpPr>
          <p:spPr>
            <a:xfrm>
              <a:off x="3801979" y="2930783"/>
              <a:ext cx="163630" cy="16363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TextBox 149">
              <a:extLst>
                <a:ext uri="{FF2B5EF4-FFF2-40B4-BE49-F238E27FC236}">
                  <a16:creationId xmlns:a16="http://schemas.microsoft.com/office/drawing/2014/main" id="{3B382729-B49D-AA47-B3AB-B7F9E94F7873}"/>
                </a:ext>
              </a:extLst>
            </p:cNvPr>
            <p:cNvSpPr txBox="1"/>
            <p:nvPr/>
          </p:nvSpPr>
          <p:spPr>
            <a:xfrm>
              <a:off x="3901988" y="2913474"/>
              <a:ext cx="1370629" cy="515526"/>
            </a:xfrm>
            <a:prstGeom prst="rect">
              <a:avLst/>
            </a:prstGeom>
            <a:noFill/>
          </p:spPr>
          <p:txBody>
            <a:bodyPr wrap="square" lIns="182880" rtlCol="0">
              <a:spAutoFit/>
            </a:bodyPr>
            <a:lstStyle/>
            <a:p>
              <a:pPr>
                <a:lnSpc>
                  <a:spcPts val="1050"/>
                </a:lnSpc>
              </a:pPr>
              <a:r>
                <a:rPr lang="en-US" sz="1000" b="1" dirty="0"/>
                <a:t>1935</a:t>
              </a:r>
              <a:r>
                <a:rPr lang="en-US" sz="1000" dirty="0"/>
                <a:t> - Geigy production of synthetic insecticides</a:t>
              </a:r>
              <a:endParaRPr lang="en-US" sz="1000" i="1" dirty="0"/>
            </a:p>
          </p:txBody>
        </p:sp>
        <p:cxnSp>
          <p:nvCxnSpPr>
            <p:cNvPr id="151" name="Straight Connector 150">
              <a:extLst>
                <a:ext uri="{FF2B5EF4-FFF2-40B4-BE49-F238E27FC236}">
                  <a16:creationId xmlns:a16="http://schemas.microsoft.com/office/drawing/2014/main" id="{8BF82F01-82CB-2B49-B31D-D9DD62448DFE}"/>
                </a:ext>
              </a:extLst>
            </p:cNvPr>
            <p:cNvCxnSpPr>
              <a:cxnSpLocks/>
            </p:cNvCxnSpPr>
            <p:nvPr/>
          </p:nvCxnSpPr>
          <p:spPr>
            <a:xfrm>
              <a:off x="3932767" y="3013075"/>
              <a:ext cx="92075" cy="0"/>
            </a:xfrm>
            <a:prstGeom prst="line">
              <a:avLst/>
            </a:prstGeom>
            <a:ln w="12700">
              <a:solidFill>
                <a:srgbClr val="7030A0"/>
              </a:solidFill>
            </a:ln>
          </p:spPr>
          <p:style>
            <a:lnRef idx="1">
              <a:schemeClr val="accent1"/>
            </a:lnRef>
            <a:fillRef idx="0">
              <a:schemeClr val="accent1"/>
            </a:fillRef>
            <a:effectRef idx="0">
              <a:schemeClr val="accent1"/>
            </a:effectRef>
            <a:fontRef idx="minor">
              <a:schemeClr val="tx1"/>
            </a:fontRef>
          </p:style>
        </p:cxnSp>
      </p:grpSp>
      <p:grpSp>
        <p:nvGrpSpPr>
          <p:cNvPr id="144" name="1906 orange">
            <a:extLst>
              <a:ext uri="{FF2B5EF4-FFF2-40B4-BE49-F238E27FC236}">
                <a16:creationId xmlns:a16="http://schemas.microsoft.com/office/drawing/2014/main" id="{F1AD2C59-46A8-DF47-9CBD-E806ED295258}"/>
              </a:ext>
            </a:extLst>
          </p:cNvPr>
          <p:cNvGrpSpPr/>
          <p:nvPr/>
        </p:nvGrpSpPr>
        <p:grpSpPr>
          <a:xfrm>
            <a:off x="4989443" y="1595893"/>
            <a:ext cx="1470638" cy="374461"/>
            <a:chOff x="3801979" y="2913474"/>
            <a:chExt cx="1470638" cy="374461"/>
          </a:xfrm>
        </p:grpSpPr>
        <p:sp>
          <p:nvSpPr>
            <p:cNvPr id="145" name="Oval 144">
              <a:extLst>
                <a:ext uri="{FF2B5EF4-FFF2-40B4-BE49-F238E27FC236}">
                  <a16:creationId xmlns:a16="http://schemas.microsoft.com/office/drawing/2014/main" id="{44295C87-B96D-AE4F-8E1C-1E5D159D40DD}"/>
                </a:ext>
              </a:extLst>
            </p:cNvPr>
            <p:cNvSpPr/>
            <p:nvPr/>
          </p:nvSpPr>
          <p:spPr>
            <a:xfrm>
              <a:off x="3801979" y="2930783"/>
              <a:ext cx="163630" cy="16363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TextBox 145">
              <a:extLst>
                <a:ext uri="{FF2B5EF4-FFF2-40B4-BE49-F238E27FC236}">
                  <a16:creationId xmlns:a16="http://schemas.microsoft.com/office/drawing/2014/main" id="{216144C1-91B5-D74F-82D7-B01459CD30E2}"/>
                </a:ext>
              </a:extLst>
            </p:cNvPr>
            <p:cNvSpPr txBox="1"/>
            <p:nvPr/>
          </p:nvSpPr>
          <p:spPr>
            <a:xfrm>
              <a:off x="3901988" y="2913474"/>
              <a:ext cx="1370629" cy="374461"/>
            </a:xfrm>
            <a:prstGeom prst="rect">
              <a:avLst/>
            </a:prstGeom>
            <a:noFill/>
          </p:spPr>
          <p:txBody>
            <a:bodyPr wrap="square" lIns="182880" rtlCol="0">
              <a:spAutoFit/>
            </a:bodyPr>
            <a:lstStyle/>
            <a:p>
              <a:pPr>
                <a:lnSpc>
                  <a:spcPts val="1050"/>
                </a:lnSpc>
              </a:pPr>
              <a:r>
                <a:rPr lang="en-US" sz="1000" b="1" dirty="0"/>
                <a:t>1906</a:t>
              </a:r>
              <a:r>
                <a:rPr lang="en-US" sz="1000" dirty="0"/>
                <a:t> - Formation </a:t>
              </a:r>
              <a:br>
                <a:rPr lang="en-US" sz="1000" dirty="0"/>
              </a:br>
              <a:r>
                <a:rPr lang="en-US" sz="1000" dirty="0"/>
                <a:t>of FDA</a:t>
              </a:r>
              <a:endParaRPr lang="en-US" sz="1000" i="1" dirty="0"/>
            </a:p>
          </p:txBody>
        </p:sp>
        <p:cxnSp>
          <p:nvCxnSpPr>
            <p:cNvPr id="147" name="Straight Connector 146">
              <a:extLst>
                <a:ext uri="{FF2B5EF4-FFF2-40B4-BE49-F238E27FC236}">
                  <a16:creationId xmlns:a16="http://schemas.microsoft.com/office/drawing/2014/main" id="{66281728-2B5F-524D-B430-47CD35A3B827}"/>
                </a:ext>
              </a:extLst>
            </p:cNvPr>
            <p:cNvCxnSpPr>
              <a:cxnSpLocks/>
            </p:cNvCxnSpPr>
            <p:nvPr/>
          </p:nvCxnSpPr>
          <p:spPr>
            <a:xfrm>
              <a:off x="3932767" y="3013075"/>
              <a:ext cx="92075"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131" name="1914 green">
            <a:extLst>
              <a:ext uri="{FF2B5EF4-FFF2-40B4-BE49-F238E27FC236}">
                <a16:creationId xmlns:a16="http://schemas.microsoft.com/office/drawing/2014/main" id="{C4B3C1D5-2BB8-AD4B-AFB6-3045D25CB9EE}"/>
              </a:ext>
            </a:extLst>
          </p:cNvPr>
          <p:cNvGrpSpPr/>
          <p:nvPr/>
        </p:nvGrpSpPr>
        <p:grpSpPr>
          <a:xfrm>
            <a:off x="4989443" y="1181100"/>
            <a:ext cx="1470638" cy="374461"/>
            <a:chOff x="3801979" y="2913474"/>
            <a:chExt cx="1470638" cy="374461"/>
          </a:xfrm>
        </p:grpSpPr>
        <p:sp>
          <p:nvSpPr>
            <p:cNvPr id="132" name="Oval 131">
              <a:extLst>
                <a:ext uri="{FF2B5EF4-FFF2-40B4-BE49-F238E27FC236}">
                  <a16:creationId xmlns:a16="http://schemas.microsoft.com/office/drawing/2014/main" id="{E9F898C0-1C30-1C46-A13C-DD577B393508}"/>
                </a:ext>
              </a:extLst>
            </p:cNvPr>
            <p:cNvSpPr/>
            <p:nvPr/>
          </p:nvSpPr>
          <p:spPr>
            <a:xfrm>
              <a:off x="3801979" y="2930783"/>
              <a:ext cx="163630" cy="16363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TextBox 132">
              <a:extLst>
                <a:ext uri="{FF2B5EF4-FFF2-40B4-BE49-F238E27FC236}">
                  <a16:creationId xmlns:a16="http://schemas.microsoft.com/office/drawing/2014/main" id="{8E3FABB6-A23B-A64B-8865-B0356420DB6D}"/>
                </a:ext>
              </a:extLst>
            </p:cNvPr>
            <p:cNvSpPr txBox="1"/>
            <p:nvPr/>
          </p:nvSpPr>
          <p:spPr>
            <a:xfrm>
              <a:off x="3901988" y="2913474"/>
              <a:ext cx="1370629" cy="374461"/>
            </a:xfrm>
            <a:prstGeom prst="rect">
              <a:avLst/>
            </a:prstGeom>
            <a:noFill/>
          </p:spPr>
          <p:txBody>
            <a:bodyPr wrap="square" lIns="182880" rtlCol="0">
              <a:spAutoFit/>
            </a:bodyPr>
            <a:lstStyle/>
            <a:p>
              <a:pPr>
                <a:lnSpc>
                  <a:spcPts val="1050"/>
                </a:lnSpc>
              </a:pPr>
              <a:r>
                <a:rPr lang="en-US" sz="1000" b="1" dirty="0"/>
                <a:t>1914</a:t>
              </a:r>
              <a:r>
                <a:rPr lang="en-US" sz="1000" dirty="0"/>
                <a:t> - BASF builds first Ag R&amp;D facility</a:t>
              </a:r>
              <a:endParaRPr lang="en-US" sz="1000" i="1" dirty="0"/>
            </a:p>
          </p:txBody>
        </p:sp>
        <p:cxnSp>
          <p:nvCxnSpPr>
            <p:cNvPr id="134" name="Straight Connector 133">
              <a:extLst>
                <a:ext uri="{FF2B5EF4-FFF2-40B4-BE49-F238E27FC236}">
                  <a16:creationId xmlns:a16="http://schemas.microsoft.com/office/drawing/2014/main" id="{859B7453-3146-CC41-96C8-611F6E64CA80}"/>
                </a:ext>
              </a:extLst>
            </p:cNvPr>
            <p:cNvCxnSpPr>
              <a:cxnSpLocks/>
            </p:cNvCxnSpPr>
            <p:nvPr/>
          </p:nvCxnSpPr>
          <p:spPr>
            <a:xfrm>
              <a:off x="3932767" y="3013075"/>
              <a:ext cx="92075"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189" name="1881 teal">
            <a:extLst>
              <a:ext uri="{FF2B5EF4-FFF2-40B4-BE49-F238E27FC236}">
                <a16:creationId xmlns:a16="http://schemas.microsoft.com/office/drawing/2014/main" id="{47B12384-67EF-A543-97F6-08D6BDE2C421}"/>
              </a:ext>
            </a:extLst>
          </p:cNvPr>
          <p:cNvGrpSpPr/>
          <p:nvPr/>
        </p:nvGrpSpPr>
        <p:grpSpPr>
          <a:xfrm>
            <a:off x="3196294" y="2815425"/>
            <a:ext cx="1470638" cy="515526"/>
            <a:chOff x="3801979" y="2913474"/>
            <a:chExt cx="1470638" cy="515526"/>
          </a:xfrm>
        </p:grpSpPr>
        <p:sp>
          <p:nvSpPr>
            <p:cNvPr id="190" name="Oval 189">
              <a:extLst>
                <a:ext uri="{FF2B5EF4-FFF2-40B4-BE49-F238E27FC236}">
                  <a16:creationId xmlns:a16="http://schemas.microsoft.com/office/drawing/2014/main" id="{F170026C-1821-0A44-AA9C-8D5BE7B51A16}"/>
                </a:ext>
              </a:extLst>
            </p:cNvPr>
            <p:cNvSpPr/>
            <p:nvPr/>
          </p:nvSpPr>
          <p:spPr>
            <a:xfrm>
              <a:off x="3801979" y="2930783"/>
              <a:ext cx="163630" cy="16363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1" name="TextBox 190">
              <a:extLst>
                <a:ext uri="{FF2B5EF4-FFF2-40B4-BE49-F238E27FC236}">
                  <a16:creationId xmlns:a16="http://schemas.microsoft.com/office/drawing/2014/main" id="{1E1AE9AB-EEB4-F343-9D5E-ACCC6C5370CF}"/>
                </a:ext>
              </a:extLst>
            </p:cNvPr>
            <p:cNvSpPr txBox="1"/>
            <p:nvPr/>
          </p:nvSpPr>
          <p:spPr>
            <a:xfrm>
              <a:off x="3901988" y="2913474"/>
              <a:ext cx="1370629" cy="515526"/>
            </a:xfrm>
            <a:prstGeom prst="rect">
              <a:avLst/>
            </a:prstGeom>
            <a:noFill/>
          </p:spPr>
          <p:txBody>
            <a:bodyPr wrap="square" lIns="182880" rtlCol="0">
              <a:spAutoFit/>
            </a:bodyPr>
            <a:lstStyle/>
            <a:p>
              <a:pPr>
                <a:lnSpc>
                  <a:spcPts val="1050"/>
                </a:lnSpc>
              </a:pPr>
              <a:r>
                <a:rPr lang="en-US" sz="1000" b="1" dirty="0"/>
                <a:t>1881</a:t>
              </a:r>
              <a:r>
                <a:rPr lang="en-US" sz="1000" dirty="0"/>
                <a:t> - Pasteur demonstration of anthrax vaccine</a:t>
              </a:r>
              <a:endParaRPr lang="en-US" sz="1000" i="1" dirty="0"/>
            </a:p>
          </p:txBody>
        </p:sp>
        <p:cxnSp>
          <p:nvCxnSpPr>
            <p:cNvPr id="192" name="Straight Connector 191">
              <a:extLst>
                <a:ext uri="{FF2B5EF4-FFF2-40B4-BE49-F238E27FC236}">
                  <a16:creationId xmlns:a16="http://schemas.microsoft.com/office/drawing/2014/main" id="{690567A6-478A-744D-BFEE-B47E23527286}"/>
                </a:ext>
              </a:extLst>
            </p:cNvPr>
            <p:cNvCxnSpPr>
              <a:cxnSpLocks/>
            </p:cNvCxnSpPr>
            <p:nvPr/>
          </p:nvCxnSpPr>
          <p:spPr>
            <a:xfrm>
              <a:off x="3932767" y="3013075"/>
              <a:ext cx="92075" cy="0"/>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grpSp>
      <p:grpSp>
        <p:nvGrpSpPr>
          <p:cNvPr id="107" name="1862 orange">
            <a:extLst>
              <a:ext uri="{FF2B5EF4-FFF2-40B4-BE49-F238E27FC236}">
                <a16:creationId xmlns:a16="http://schemas.microsoft.com/office/drawing/2014/main" id="{7FE3F68E-C5B6-2347-978A-B2EC8FC919DA}"/>
              </a:ext>
            </a:extLst>
          </p:cNvPr>
          <p:cNvGrpSpPr/>
          <p:nvPr/>
        </p:nvGrpSpPr>
        <p:grpSpPr>
          <a:xfrm>
            <a:off x="3196294" y="2402951"/>
            <a:ext cx="1470638" cy="374461"/>
            <a:chOff x="3801979" y="2913474"/>
            <a:chExt cx="1470638" cy="374461"/>
          </a:xfrm>
        </p:grpSpPr>
        <p:sp>
          <p:nvSpPr>
            <p:cNvPr id="108" name="Oval 107">
              <a:extLst>
                <a:ext uri="{FF2B5EF4-FFF2-40B4-BE49-F238E27FC236}">
                  <a16:creationId xmlns:a16="http://schemas.microsoft.com/office/drawing/2014/main" id="{A97A0F69-9C08-7245-84A9-A1DA051893EA}"/>
                </a:ext>
              </a:extLst>
            </p:cNvPr>
            <p:cNvSpPr/>
            <p:nvPr/>
          </p:nvSpPr>
          <p:spPr>
            <a:xfrm>
              <a:off x="3801979" y="2930783"/>
              <a:ext cx="163630" cy="16363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TextBox 108">
              <a:extLst>
                <a:ext uri="{FF2B5EF4-FFF2-40B4-BE49-F238E27FC236}">
                  <a16:creationId xmlns:a16="http://schemas.microsoft.com/office/drawing/2014/main" id="{68F68D1C-F355-034C-9444-2E7958082B2F}"/>
                </a:ext>
              </a:extLst>
            </p:cNvPr>
            <p:cNvSpPr txBox="1"/>
            <p:nvPr/>
          </p:nvSpPr>
          <p:spPr>
            <a:xfrm>
              <a:off x="3901988" y="2913474"/>
              <a:ext cx="1370629" cy="374461"/>
            </a:xfrm>
            <a:prstGeom prst="rect">
              <a:avLst/>
            </a:prstGeom>
            <a:noFill/>
          </p:spPr>
          <p:txBody>
            <a:bodyPr wrap="square" lIns="182880" rtlCol="0">
              <a:spAutoFit/>
            </a:bodyPr>
            <a:lstStyle/>
            <a:p>
              <a:pPr>
                <a:lnSpc>
                  <a:spcPts val="1050"/>
                </a:lnSpc>
              </a:pPr>
              <a:r>
                <a:rPr lang="en-US" sz="1000" b="1" dirty="0"/>
                <a:t>1862</a:t>
              </a:r>
              <a:r>
                <a:rPr lang="en-US" sz="1000" dirty="0"/>
                <a:t> - Formation </a:t>
              </a:r>
              <a:br>
                <a:rPr lang="en-US" sz="1000" dirty="0"/>
              </a:br>
              <a:r>
                <a:rPr lang="en-US" sz="1000" dirty="0"/>
                <a:t>of USDA</a:t>
              </a:r>
              <a:endParaRPr lang="en-US" sz="1000" i="1" dirty="0"/>
            </a:p>
          </p:txBody>
        </p:sp>
        <p:cxnSp>
          <p:nvCxnSpPr>
            <p:cNvPr id="110" name="Straight Connector 109">
              <a:extLst>
                <a:ext uri="{FF2B5EF4-FFF2-40B4-BE49-F238E27FC236}">
                  <a16:creationId xmlns:a16="http://schemas.microsoft.com/office/drawing/2014/main" id="{BEA3C668-0E8B-9845-9A1D-6EA89EE27681}"/>
                </a:ext>
              </a:extLst>
            </p:cNvPr>
            <p:cNvCxnSpPr>
              <a:cxnSpLocks/>
            </p:cNvCxnSpPr>
            <p:nvPr/>
          </p:nvCxnSpPr>
          <p:spPr>
            <a:xfrm>
              <a:off x="3932767" y="3013075"/>
              <a:ext cx="92075"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127" name="1884 green">
            <a:extLst>
              <a:ext uri="{FF2B5EF4-FFF2-40B4-BE49-F238E27FC236}">
                <a16:creationId xmlns:a16="http://schemas.microsoft.com/office/drawing/2014/main" id="{C548ACF6-F415-2C49-892C-5B71CD21D14E}"/>
              </a:ext>
            </a:extLst>
          </p:cNvPr>
          <p:cNvGrpSpPr/>
          <p:nvPr/>
        </p:nvGrpSpPr>
        <p:grpSpPr>
          <a:xfrm>
            <a:off x="3196294" y="1731065"/>
            <a:ext cx="1470638" cy="656590"/>
            <a:chOff x="3801979" y="2913474"/>
            <a:chExt cx="1470638" cy="656590"/>
          </a:xfrm>
        </p:grpSpPr>
        <p:sp>
          <p:nvSpPr>
            <p:cNvPr id="128" name="Oval 127">
              <a:extLst>
                <a:ext uri="{FF2B5EF4-FFF2-40B4-BE49-F238E27FC236}">
                  <a16:creationId xmlns:a16="http://schemas.microsoft.com/office/drawing/2014/main" id="{E1D8889F-256C-F74E-83DF-78C1DFF71A57}"/>
                </a:ext>
              </a:extLst>
            </p:cNvPr>
            <p:cNvSpPr/>
            <p:nvPr/>
          </p:nvSpPr>
          <p:spPr>
            <a:xfrm>
              <a:off x="3801979" y="2930783"/>
              <a:ext cx="163630" cy="16363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TextBox 128">
              <a:extLst>
                <a:ext uri="{FF2B5EF4-FFF2-40B4-BE49-F238E27FC236}">
                  <a16:creationId xmlns:a16="http://schemas.microsoft.com/office/drawing/2014/main" id="{3EFFFF92-438B-F74F-BA0E-363CBA3AF886}"/>
                </a:ext>
              </a:extLst>
            </p:cNvPr>
            <p:cNvSpPr txBox="1"/>
            <p:nvPr/>
          </p:nvSpPr>
          <p:spPr>
            <a:xfrm>
              <a:off x="3901988" y="2913474"/>
              <a:ext cx="1370629" cy="656590"/>
            </a:xfrm>
            <a:prstGeom prst="rect">
              <a:avLst/>
            </a:prstGeom>
            <a:noFill/>
          </p:spPr>
          <p:txBody>
            <a:bodyPr wrap="square" lIns="182880" rtlCol="0">
              <a:spAutoFit/>
            </a:bodyPr>
            <a:lstStyle/>
            <a:p>
              <a:pPr>
                <a:lnSpc>
                  <a:spcPts val="1050"/>
                </a:lnSpc>
              </a:pPr>
              <a:r>
                <a:rPr lang="en-US" sz="1000" b="1" dirty="0"/>
                <a:t>1884</a:t>
              </a:r>
              <a:r>
                <a:rPr lang="en-US" sz="1000" dirty="0"/>
                <a:t> - Ciba started as a silk-dyeing business in Basel, Switzerland</a:t>
              </a:r>
              <a:endParaRPr lang="en-US" sz="1000" i="1" dirty="0"/>
            </a:p>
          </p:txBody>
        </p:sp>
        <p:cxnSp>
          <p:nvCxnSpPr>
            <p:cNvPr id="130" name="Straight Connector 129">
              <a:extLst>
                <a:ext uri="{FF2B5EF4-FFF2-40B4-BE49-F238E27FC236}">
                  <a16:creationId xmlns:a16="http://schemas.microsoft.com/office/drawing/2014/main" id="{81D85FA0-CB0A-2741-B708-6A3E6009E5BF}"/>
                </a:ext>
              </a:extLst>
            </p:cNvPr>
            <p:cNvCxnSpPr>
              <a:cxnSpLocks/>
            </p:cNvCxnSpPr>
            <p:nvPr/>
          </p:nvCxnSpPr>
          <p:spPr>
            <a:xfrm>
              <a:off x="3932767" y="3013075"/>
              <a:ext cx="92075"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104" name="1876 green">
            <a:extLst>
              <a:ext uri="{FF2B5EF4-FFF2-40B4-BE49-F238E27FC236}">
                <a16:creationId xmlns:a16="http://schemas.microsoft.com/office/drawing/2014/main" id="{B9FC44CA-3A04-0D4C-8529-4748654A7E2C}"/>
              </a:ext>
            </a:extLst>
          </p:cNvPr>
          <p:cNvGrpSpPr/>
          <p:nvPr/>
        </p:nvGrpSpPr>
        <p:grpSpPr>
          <a:xfrm>
            <a:off x="3196294" y="1181100"/>
            <a:ext cx="1470638" cy="515526"/>
            <a:chOff x="3801979" y="2913474"/>
            <a:chExt cx="1470638" cy="515526"/>
          </a:xfrm>
        </p:grpSpPr>
        <p:sp>
          <p:nvSpPr>
            <p:cNvPr id="105" name="Oval 104">
              <a:extLst>
                <a:ext uri="{FF2B5EF4-FFF2-40B4-BE49-F238E27FC236}">
                  <a16:creationId xmlns:a16="http://schemas.microsoft.com/office/drawing/2014/main" id="{20DCAA9F-A5D6-974F-91D7-00983A4F06C8}"/>
                </a:ext>
              </a:extLst>
            </p:cNvPr>
            <p:cNvSpPr/>
            <p:nvPr/>
          </p:nvSpPr>
          <p:spPr>
            <a:xfrm>
              <a:off x="3801979" y="2930783"/>
              <a:ext cx="163630" cy="16363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TextBox 105">
              <a:extLst>
                <a:ext uri="{FF2B5EF4-FFF2-40B4-BE49-F238E27FC236}">
                  <a16:creationId xmlns:a16="http://schemas.microsoft.com/office/drawing/2014/main" id="{7D9BD469-FB54-C04F-B867-A414B0F2341B}"/>
                </a:ext>
              </a:extLst>
            </p:cNvPr>
            <p:cNvSpPr txBox="1"/>
            <p:nvPr/>
          </p:nvSpPr>
          <p:spPr>
            <a:xfrm>
              <a:off x="3901988" y="2913474"/>
              <a:ext cx="1370629" cy="515526"/>
            </a:xfrm>
            <a:prstGeom prst="rect">
              <a:avLst/>
            </a:prstGeom>
            <a:noFill/>
          </p:spPr>
          <p:txBody>
            <a:bodyPr wrap="square" lIns="182880" rtlCol="0">
              <a:spAutoFit/>
            </a:bodyPr>
            <a:lstStyle/>
            <a:p>
              <a:pPr>
                <a:lnSpc>
                  <a:spcPts val="1050"/>
                </a:lnSpc>
              </a:pPr>
              <a:r>
                <a:rPr lang="en-US" sz="1000" b="1" dirty="0"/>
                <a:t>1876</a:t>
              </a:r>
              <a:r>
                <a:rPr lang="en-US" sz="1000" dirty="0"/>
                <a:t> - Sandoz founded in Basel, Switzerland</a:t>
              </a:r>
              <a:endParaRPr lang="en-US" sz="1000" i="1" dirty="0"/>
            </a:p>
          </p:txBody>
        </p:sp>
        <p:cxnSp>
          <p:nvCxnSpPr>
            <p:cNvPr id="126" name="Straight Connector 125">
              <a:extLst>
                <a:ext uri="{FF2B5EF4-FFF2-40B4-BE49-F238E27FC236}">
                  <a16:creationId xmlns:a16="http://schemas.microsoft.com/office/drawing/2014/main" id="{12B5AC86-91A2-9447-9F24-E2B6FBF22CA4}"/>
                </a:ext>
              </a:extLst>
            </p:cNvPr>
            <p:cNvCxnSpPr>
              <a:cxnSpLocks/>
            </p:cNvCxnSpPr>
            <p:nvPr/>
          </p:nvCxnSpPr>
          <p:spPr>
            <a:xfrm>
              <a:off x="3932767" y="3013075"/>
              <a:ext cx="92075"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185" name="1761 teal">
            <a:extLst>
              <a:ext uri="{FF2B5EF4-FFF2-40B4-BE49-F238E27FC236}">
                <a16:creationId xmlns:a16="http://schemas.microsoft.com/office/drawing/2014/main" id="{548013BA-3EDA-4946-BA7F-2B4BD4B64181}"/>
              </a:ext>
            </a:extLst>
          </p:cNvPr>
          <p:cNvGrpSpPr/>
          <p:nvPr/>
        </p:nvGrpSpPr>
        <p:grpSpPr>
          <a:xfrm>
            <a:off x="1333700" y="1865245"/>
            <a:ext cx="1470638" cy="515526"/>
            <a:chOff x="3801979" y="2913474"/>
            <a:chExt cx="1470638" cy="515526"/>
          </a:xfrm>
        </p:grpSpPr>
        <p:sp>
          <p:nvSpPr>
            <p:cNvPr id="186" name="Oval 185">
              <a:extLst>
                <a:ext uri="{FF2B5EF4-FFF2-40B4-BE49-F238E27FC236}">
                  <a16:creationId xmlns:a16="http://schemas.microsoft.com/office/drawing/2014/main" id="{70D6CD41-4D9E-DA41-9098-9C0D4EFC6414}"/>
                </a:ext>
              </a:extLst>
            </p:cNvPr>
            <p:cNvSpPr/>
            <p:nvPr/>
          </p:nvSpPr>
          <p:spPr>
            <a:xfrm>
              <a:off x="3801979" y="2930783"/>
              <a:ext cx="163630" cy="16363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7" name="TextBox 186">
              <a:extLst>
                <a:ext uri="{FF2B5EF4-FFF2-40B4-BE49-F238E27FC236}">
                  <a16:creationId xmlns:a16="http://schemas.microsoft.com/office/drawing/2014/main" id="{DE8F2C8D-DF83-8D48-930F-3FA01D2D98FF}"/>
                </a:ext>
              </a:extLst>
            </p:cNvPr>
            <p:cNvSpPr txBox="1"/>
            <p:nvPr/>
          </p:nvSpPr>
          <p:spPr>
            <a:xfrm>
              <a:off x="3901988" y="2913474"/>
              <a:ext cx="1370629" cy="515526"/>
            </a:xfrm>
            <a:prstGeom prst="rect">
              <a:avLst/>
            </a:prstGeom>
            <a:noFill/>
          </p:spPr>
          <p:txBody>
            <a:bodyPr wrap="square" lIns="182880" rtlCol="0">
              <a:spAutoFit/>
            </a:bodyPr>
            <a:lstStyle/>
            <a:p>
              <a:pPr>
                <a:lnSpc>
                  <a:spcPts val="1050"/>
                </a:lnSpc>
              </a:pPr>
              <a:r>
                <a:rPr lang="en-US" sz="1000" b="1" dirty="0"/>
                <a:t>1761</a:t>
              </a:r>
              <a:r>
                <a:rPr lang="en-US" sz="1000" dirty="0"/>
                <a:t> - First veterinary school in world - Lyon France</a:t>
              </a:r>
              <a:endParaRPr lang="en-US" sz="1000" i="1" dirty="0"/>
            </a:p>
          </p:txBody>
        </p:sp>
        <p:cxnSp>
          <p:nvCxnSpPr>
            <p:cNvPr id="188" name="Straight Connector 187">
              <a:extLst>
                <a:ext uri="{FF2B5EF4-FFF2-40B4-BE49-F238E27FC236}">
                  <a16:creationId xmlns:a16="http://schemas.microsoft.com/office/drawing/2014/main" id="{209930D1-72E9-204C-B36E-1052997922E6}"/>
                </a:ext>
              </a:extLst>
            </p:cNvPr>
            <p:cNvCxnSpPr>
              <a:cxnSpLocks/>
            </p:cNvCxnSpPr>
            <p:nvPr/>
          </p:nvCxnSpPr>
          <p:spPr>
            <a:xfrm>
              <a:off x="3932767" y="3013075"/>
              <a:ext cx="92075" cy="0"/>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grpSp>
      <p:grpSp>
        <p:nvGrpSpPr>
          <p:cNvPr id="97" name="1758 green">
            <a:extLst>
              <a:ext uri="{FF2B5EF4-FFF2-40B4-BE49-F238E27FC236}">
                <a16:creationId xmlns:a16="http://schemas.microsoft.com/office/drawing/2014/main" id="{7649C36D-E6C9-274A-AD85-1E2FF4253232}"/>
              </a:ext>
            </a:extLst>
          </p:cNvPr>
          <p:cNvGrpSpPr/>
          <p:nvPr/>
        </p:nvGrpSpPr>
        <p:grpSpPr>
          <a:xfrm>
            <a:off x="1333700" y="1181100"/>
            <a:ext cx="1470638" cy="656590"/>
            <a:chOff x="3801979" y="2913474"/>
            <a:chExt cx="1470638" cy="656590"/>
          </a:xfrm>
        </p:grpSpPr>
        <p:sp>
          <p:nvSpPr>
            <p:cNvPr id="98" name="Oval 97">
              <a:extLst>
                <a:ext uri="{FF2B5EF4-FFF2-40B4-BE49-F238E27FC236}">
                  <a16:creationId xmlns:a16="http://schemas.microsoft.com/office/drawing/2014/main" id="{A2AD01FE-5A31-624E-A35C-7E0480AA376C}"/>
                </a:ext>
              </a:extLst>
            </p:cNvPr>
            <p:cNvSpPr/>
            <p:nvPr/>
          </p:nvSpPr>
          <p:spPr>
            <a:xfrm>
              <a:off x="3801979" y="2930783"/>
              <a:ext cx="163630" cy="16363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TextBox 101">
              <a:extLst>
                <a:ext uri="{FF2B5EF4-FFF2-40B4-BE49-F238E27FC236}">
                  <a16:creationId xmlns:a16="http://schemas.microsoft.com/office/drawing/2014/main" id="{89105E38-8803-4E4D-BE5E-A2F0DC7D3C2F}"/>
                </a:ext>
              </a:extLst>
            </p:cNvPr>
            <p:cNvSpPr txBox="1"/>
            <p:nvPr/>
          </p:nvSpPr>
          <p:spPr>
            <a:xfrm>
              <a:off x="3901988" y="2913474"/>
              <a:ext cx="1370629" cy="656590"/>
            </a:xfrm>
            <a:prstGeom prst="rect">
              <a:avLst/>
            </a:prstGeom>
            <a:noFill/>
          </p:spPr>
          <p:txBody>
            <a:bodyPr wrap="square" lIns="182880" rtlCol="0">
              <a:spAutoFit/>
            </a:bodyPr>
            <a:lstStyle/>
            <a:p>
              <a:pPr>
                <a:lnSpc>
                  <a:spcPts val="1050"/>
                </a:lnSpc>
              </a:pPr>
              <a:r>
                <a:rPr lang="en-US" sz="1000" b="1" dirty="0"/>
                <a:t>1758</a:t>
              </a:r>
              <a:r>
                <a:rPr lang="en-US" sz="1000" dirty="0"/>
                <a:t> - Johann Rudolf Geigy set up a chemist shop in Basel, Switzerland</a:t>
              </a:r>
              <a:endParaRPr lang="en-US" sz="1000" i="1" dirty="0"/>
            </a:p>
          </p:txBody>
        </p:sp>
        <p:cxnSp>
          <p:nvCxnSpPr>
            <p:cNvPr id="103" name="Straight Connector 102">
              <a:extLst>
                <a:ext uri="{FF2B5EF4-FFF2-40B4-BE49-F238E27FC236}">
                  <a16:creationId xmlns:a16="http://schemas.microsoft.com/office/drawing/2014/main" id="{C093934B-9C05-A34B-A2FC-8787116A01AB}"/>
                </a:ext>
              </a:extLst>
            </p:cNvPr>
            <p:cNvCxnSpPr>
              <a:cxnSpLocks/>
            </p:cNvCxnSpPr>
            <p:nvPr/>
          </p:nvCxnSpPr>
          <p:spPr>
            <a:xfrm>
              <a:off x="3932767" y="3013075"/>
              <a:ext cx="92075"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205" name="1758 Green Box">
            <a:extLst>
              <a:ext uri="{FF2B5EF4-FFF2-40B4-BE49-F238E27FC236}">
                <a16:creationId xmlns:a16="http://schemas.microsoft.com/office/drawing/2014/main" id="{95DA4A1F-FFCA-804A-A632-DFD279818D03}"/>
              </a:ext>
            </a:extLst>
          </p:cNvPr>
          <p:cNvGrpSpPr/>
          <p:nvPr/>
        </p:nvGrpSpPr>
        <p:grpSpPr>
          <a:xfrm>
            <a:off x="8365064" y="1075267"/>
            <a:ext cx="3386667" cy="4222045"/>
            <a:chOff x="8365064" y="1075267"/>
            <a:chExt cx="3386667" cy="4222045"/>
          </a:xfrm>
        </p:grpSpPr>
        <p:sp>
          <p:nvSpPr>
            <p:cNvPr id="206" name="Box">
              <a:extLst>
                <a:ext uri="{FF2B5EF4-FFF2-40B4-BE49-F238E27FC236}">
                  <a16:creationId xmlns:a16="http://schemas.microsoft.com/office/drawing/2014/main" id="{6705C554-FA30-F24A-AAAA-D19206626E98}"/>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solidFill>
                </a:rPr>
                <a:t>Geigy would eventually lead to the present-day Syngenta.</a:t>
              </a:r>
            </a:p>
            <a:p>
              <a:pPr>
                <a:spcAft>
                  <a:spcPts val="600"/>
                </a:spcAft>
              </a:pPr>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4"/>
                </a:rPr>
                <a:t>http://www.fundinguniverse.com/company-histories/ciba-geigy-ltd-history/</a:t>
              </a:r>
              <a:endParaRPr lang="en-US" sz="1050" dirty="0">
                <a:solidFill>
                  <a:schemeClr val="tx1">
                    <a:lumMod val="75000"/>
                    <a:lumOff val="25000"/>
                  </a:schemeClr>
                </a:solidFill>
              </a:endParaRPr>
            </a:p>
            <a:p>
              <a:pPr>
                <a:spcAft>
                  <a:spcPts val="600"/>
                </a:spcAft>
              </a:pPr>
              <a:endParaRPr lang="en-US" dirty="0"/>
            </a:p>
          </p:txBody>
        </p:sp>
        <p:sp>
          <p:nvSpPr>
            <p:cNvPr id="207" name="done">
              <a:extLst>
                <a:ext uri="{FF2B5EF4-FFF2-40B4-BE49-F238E27FC236}">
                  <a16:creationId xmlns:a16="http://schemas.microsoft.com/office/drawing/2014/main" id="{6587F52B-16F2-9847-B634-DD076A57039A}"/>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209" name="1761 Teal Box">
            <a:extLst>
              <a:ext uri="{FF2B5EF4-FFF2-40B4-BE49-F238E27FC236}">
                <a16:creationId xmlns:a16="http://schemas.microsoft.com/office/drawing/2014/main" id="{F9C13FA3-4A99-6044-82DC-3649DC0E140D}"/>
              </a:ext>
            </a:extLst>
          </p:cNvPr>
          <p:cNvGrpSpPr/>
          <p:nvPr/>
        </p:nvGrpSpPr>
        <p:grpSpPr>
          <a:xfrm>
            <a:off x="8365064" y="1075267"/>
            <a:ext cx="3386667" cy="4222045"/>
            <a:chOff x="8365064" y="1075267"/>
            <a:chExt cx="3386667" cy="4222045"/>
          </a:xfrm>
        </p:grpSpPr>
        <p:sp>
          <p:nvSpPr>
            <p:cNvPr id="210" name="Box">
              <a:extLst>
                <a:ext uri="{FF2B5EF4-FFF2-40B4-BE49-F238E27FC236}">
                  <a16:creationId xmlns:a16="http://schemas.microsoft.com/office/drawing/2014/main" id="{4938770A-F983-A548-B678-6FA38EF991DB}"/>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solidFill>
                </a:rPr>
                <a:t>Veterinary training becomes science instead of art. First training focused </a:t>
              </a:r>
              <a:br>
                <a:rPr lang="en-US" sz="1400" dirty="0">
                  <a:solidFill>
                    <a:schemeClr val="tx1"/>
                  </a:solidFill>
                </a:rPr>
              </a:br>
              <a:r>
                <a:rPr lang="en-US" sz="1400" dirty="0">
                  <a:solidFill>
                    <a:schemeClr val="tx1"/>
                  </a:solidFill>
                </a:rPr>
                <a:t>on horses but then expanded to </a:t>
              </a:r>
              <a:br>
                <a:rPr lang="en-US" sz="1400" dirty="0">
                  <a:solidFill>
                    <a:schemeClr val="tx1"/>
                  </a:solidFill>
                </a:rPr>
              </a:br>
              <a:r>
                <a:rPr lang="en-US" sz="1400" dirty="0">
                  <a:solidFill>
                    <a:schemeClr val="tx1"/>
                  </a:solidFill>
                </a:rPr>
                <a:t>cattle, both of economic importance </a:t>
              </a:r>
              <a:br>
                <a:rPr lang="en-US" sz="1400" dirty="0">
                  <a:solidFill>
                    <a:schemeClr val="tx1"/>
                  </a:solidFill>
                </a:rPr>
              </a:br>
              <a:r>
                <a:rPr lang="en-US" sz="1400" dirty="0">
                  <a:solidFill>
                    <a:schemeClr val="tx1"/>
                  </a:solidFill>
                </a:rPr>
                <a:t>to society.</a:t>
              </a:r>
            </a:p>
            <a:p>
              <a:pPr>
                <a:spcAft>
                  <a:spcPts val="600"/>
                </a:spcAft>
              </a:pPr>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5"/>
                </a:rPr>
                <a:t>https://www.avma.org/News/JAVMANews/Pages/110101a.aspx</a:t>
              </a:r>
              <a:r>
                <a:rPr lang="en-US" sz="1050" dirty="0">
                  <a:solidFill>
                    <a:schemeClr val="tx1">
                      <a:lumMod val="75000"/>
                      <a:lumOff val="25000"/>
                    </a:schemeClr>
                  </a:solidFill>
                </a:rPr>
                <a:t> </a:t>
              </a:r>
              <a:endParaRPr lang="en-US" dirty="0"/>
            </a:p>
          </p:txBody>
        </p:sp>
        <p:sp>
          <p:nvSpPr>
            <p:cNvPr id="211" name="done">
              <a:extLst>
                <a:ext uri="{FF2B5EF4-FFF2-40B4-BE49-F238E27FC236}">
                  <a16:creationId xmlns:a16="http://schemas.microsoft.com/office/drawing/2014/main" id="{9496A775-4959-434F-9AA1-0ADA8E42CD6E}"/>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212" name="1876 Green Box">
            <a:extLst>
              <a:ext uri="{FF2B5EF4-FFF2-40B4-BE49-F238E27FC236}">
                <a16:creationId xmlns:a16="http://schemas.microsoft.com/office/drawing/2014/main" id="{3E6D60AA-ED44-514D-9A8F-BA64458FDEE9}"/>
              </a:ext>
            </a:extLst>
          </p:cNvPr>
          <p:cNvGrpSpPr/>
          <p:nvPr/>
        </p:nvGrpSpPr>
        <p:grpSpPr>
          <a:xfrm>
            <a:off x="8365064" y="1075267"/>
            <a:ext cx="3386667" cy="4222045"/>
            <a:chOff x="8365064" y="1075267"/>
            <a:chExt cx="3386667" cy="4222045"/>
          </a:xfrm>
        </p:grpSpPr>
        <p:sp>
          <p:nvSpPr>
            <p:cNvPr id="213" name="Box">
              <a:extLst>
                <a:ext uri="{FF2B5EF4-FFF2-40B4-BE49-F238E27FC236}">
                  <a16:creationId xmlns:a16="http://schemas.microsoft.com/office/drawing/2014/main" id="{CB3CEEA2-9739-194B-8FFE-93E63DD74620}"/>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solidFill>
                </a:rPr>
                <a:t>Starting as a small chemical company and moving to pharmaceutical research that would later merge </a:t>
              </a:r>
              <a:br>
                <a:rPr lang="en-US" sz="1400" dirty="0">
                  <a:solidFill>
                    <a:schemeClr val="tx1"/>
                  </a:solidFill>
                </a:rPr>
              </a:br>
              <a:r>
                <a:rPr lang="en-US" sz="1400" dirty="0">
                  <a:solidFill>
                    <a:schemeClr val="tx1"/>
                  </a:solidFill>
                </a:rPr>
                <a:t>with Ciba-Geigy to become Novartis.</a:t>
              </a:r>
            </a:p>
            <a:p>
              <a:pPr>
                <a:spcAft>
                  <a:spcPts val="600"/>
                </a:spcAft>
              </a:pPr>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6"/>
                </a:rPr>
                <a:t>https://www.sandoz.com/about-us/who-we-are/sandoz-brand</a:t>
              </a:r>
              <a:r>
                <a:rPr lang="en-US" sz="1050" dirty="0">
                  <a:solidFill>
                    <a:schemeClr val="tx1">
                      <a:lumMod val="75000"/>
                      <a:lumOff val="25000"/>
                    </a:schemeClr>
                  </a:solidFill>
                </a:rPr>
                <a:t> </a:t>
              </a:r>
              <a:endParaRPr lang="en-US" dirty="0"/>
            </a:p>
          </p:txBody>
        </p:sp>
        <p:sp>
          <p:nvSpPr>
            <p:cNvPr id="214" name="done">
              <a:extLst>
                <a:ext uri="{FF2B5EF4-FFF2-40B4-BE49-F238E27FC236}">
                  <a16:creationId xmlns:a16="http://schemas.microsoft.com/office/drawing/2014/main" id="{07149135-B47A-9D41-ACF9-A1D8E285BA9A}"/>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215" name="1884 Green Box">
            <a:extLst>
              <a:ext uri="{FF2B5EF4-FFF2-40B4-BE49-F238E27FC236}">
                <a16:creationId xmlns:a16="http://schemas.microsoft.com/office/drawing/2014/main" id="{76202975-F48A-3544-8A9A-D7C156C6851C}"/>
              </a:ext>
            </a:extLst>
          </p:cNvPr>
          <p:cNvGrpSpPr/>
          <p:nvPr/>
        </p:nvGrpSpPr>
        <p:grpSpPr>
          <a:xfrm>
            <a:off x="8365064" y="1075267"/>
            <a:ext cx="3386667" cy="4222045"/>
            <a:chOff x="8365064" y="1075267"/>
            <a:chExt cx="3386667" cy="4222045"/>
          </a:xfrm>
        </p:grpSpPr>
        <p:sp>
          <p:nvSpPr>
            <p:cNvPr id="216" name="Box">
              <a:extLst>
                <a:ext uri="{FF2B5EF4-FFF2-40B4-BE49-F238E27FC236}">
                  <a16:creationId xmlns:a16="http://schemas.microsoft.com/office/drawing/2014/main" id="{4A23A1B2-4B46-4347-A74A-7A8543ADDB55}"/>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solidFill>
                </a:rPr>
                <a:t>Ciba would join with Geigy and become Ciba-Geigy.</a:t>
              </a:r>
            </a:p>
            <a:p>
              <a:pPr>
                <a:spcAft>
                  <a:spcPts val="600"/>
                </a:spcAft>
              </a:pPr>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7"/>
                </a:rPr>
                <a:t>https://www.britannica.com/topic/Ciba-Geigy-AG</a:t>
              </a:r>
              <a:r>
                <a:rPr lang="en-US" sz="1050" dirty="0">
                  <a:solidFill>
                    <a:schemeClr val="tx1">
                      <a:lumMod val="75000"/>
                      <a:lumOff val="25000"/>
                    </a:schemeClr>
                  </a:solidFill>
                </a:rPr>
                <a:t> </a:t>
              </a:r>
              <a:endParaRPr lang="en-US" dirty="0"/>
            </a:p>
          </p:txBody>
        </p:sp>
        <p:sp>
          <p:nvSpPr>
            <p:cNvPr id="217" name="done">
              <a:extLst>
                <a:ext uri="{FF2B5EF4-FFF2-40B4-BE49-F238E27FC236}">
                  <a16:creationId xmlns:a16="http://schemas.microsoft.com/office/drawing/2014/main" id="{3AE6FCE0-54B7-F446-93C7-BC4001011918}"/>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69" name="1862 Orange Box">
            <a:extLst>
              <a:ext uri="{FF2B5EF4-FFF2-40B4-BE49-F238E27FC236}">
                <a16:creationId xmlns:a16="http://schemas.microsoft.com/office/drawing/2014/main" id="{819979DC-4F24-D744-B004-EF97001A6DDE}"/>
              </a:ext>
            </a:extLst>
          </p:cNvPr>
          <p:cNvGrpSpPr/>
          <p:nvPr/>
        </p:nvGrpSpPr>
        <p:grpSpPr>
          <a:xfrm>
            <a:off x="8365064" y="1075267"/>
            <a:ext cx="3386667" cy="4222045"/>
            <a:chOff x="8365064" y="1075267"/>
            <a:chExt cx="3386667" cy="4222045"/>
          </a:xfrm>
        </p:grpSpPr>
        <p:sp>
          <p:nvSpPr>
            <p:cNvPr id="70" name="Box">
              <a:extLst>
                <a:ext uri="{FF2B5EF4-FFF2-40B4-BE49-F238E27FC236}">
                  <a16:creationId xmlns:a16="http://schemas.microsoft.com/office/drawing/2014/main" id="{ADE6A098-1E2A-6442-B656-1B71DF28418A}"/>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solidFill>
                </a:rPr>
                <a:t>On May 15, 1862, President Lincoln signed legislation to establish the USDA and two and a half years later </a:t>
              </a:r>
              <a:br>
                <a:rPr lang="en-US" sz="1400" dirty="0">
                  <a:solidFill>
                    <a:schemeClr val="tx1"/>
                  </a:solidFill>
                </a:rPr>
              </a:br>
              <a:r>
                <a:rPr lang="en-US" sz="1400" dirty="0">
                  <a:solidFill>
                    <a:schemeClr val="tx1"/>
                  </a:solidFill>
                </a:rPr>
                <a:t>in his final message to Congress, Lincoln called USDA "The People's Department." Through our work </a:t>
              </a:r>
              <a:br>
                <a:rPr lang="en-US" sz="1400" dirty="0">
                  <a:solidFill>
                    <a:schemeClr val="tx1"/>
                  </a:solidFill>
                </a:rPr>
              </a:br>
              <a:r>
                <a:rPr lang="en-US" sz="1400" dirty="0">
                  <a:solidFill>
                    <a:schemeClr val="tx1"/>
                  </a:solidFill>
                </a:rPr>
                <a:t>on food, agriculture, economic development, science, natural resource conservation and other issues, USDA has impacted the lives </a:t>
              </a:r>
              <a:br>
                <a:rPr lang="en-US" sz="1400" dirty="0">
                  <a:solidFill>
                    <a:schemeClr val="tx1"/>
                  </a:solidFill>
                </a:rPr>
              </a:br>
              <a:r>
                <a:rPr lang="en-US" sz="1400" dirty="0">
                  <a:solidFill>
                    <a:schemeClr val="tx1"/>
                  </a:solidFill>
                </a:rPr>
                <a:t>of generations of Americans.</a:t>
              </a:r>
            </a:p>
            <a:p>
              <a:pPr>
                <a:spcAft>
                  <a:spcPts val="600"/>
                </a:spcAft>
              </a:pPr>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8"/>
                </a:rPr>
                <a:t>www.epa.gov/history/origins-epa</a:t>
              </a:r>
              <a:r>
                <a:rPr lang="en-US" sz="1050" dirty="0">
                  <a:solidFill>
                    <a:schemeClr val="tx1">
                      <a:lumMod val="75000"/>
                      <a:lumOff val="25000"/>
                    </a:schemeClr>
                  </a:solidFill>
                </a:rPr>
                <a:t>  and </a:t>
              </a:r>
              <a:r>
                <a:rPr lang="en-US" sz="1050" dirty="0">
                  <a:solidFill>
                    <a:schemeClr val="tx1">
                      <a:lumMod val="75000"/>
                      <a:lumOff val="25000"/>
                    </a:schemeClr>
                  </a:solidFill>
                  <a:hlinkClick r:id="rId9"/>
                </a:rPr>
                <a:t>https://www.usda.gov/our-agency/about-usda</a:t>
              </a:r>
              <a:r>
                <a:rPr lang="en-US" sz="1050" dirty="0">
                  <a:solidFill>
                    <a:schemeClr val="tx1">
                      <a:lumMod val="75000"/>
                      <a:lumOff val="25000"/>
                    </a:schemeClr>
                  </a:solidFill>
                </a:rPr>
                <a:t> </a:t>
              </a:r>
              <a:endParaRPr lang="en-US" dirty="0"/>
            </a:p>
          </p:txBody>
        </p:sp>
        <p:sp>
          <p:nvSpPr>
            <p:cNvPr id="71" name="done">
              <a:extLst>
                <a:ext uri="{FF2B5EF4-FFF2-40B4-BE49-F238E27FC236}">
                  <a16:creationId xmlns:a16="http://schemas.microsoft.com/office/drawing/2014/main" id="{849E1CD1-B8D1-7C45-BBF4-2A7E926C5A6E}"/>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218" name="1881 Teal Box">
            <a:extLst>
              <a:ext uri="{FF2B5EF4-FFF2-40B4-BE49-F238E27FC236}">
                <a16:creationId xmlns:a16="http://schemas.microsoft.com/office/drawing/2014/main" id="{42A1C908-2980-604C-BA6B-764C82564696}"/>
              </a:ext>
            </a:extLst>
          </p:cNvPr>
          <p:cNvGrpSpPr/>
          <p:nvPr/>
        </p:nvGrpSpPr>
        <p:grpSpPr>
          <a:xfrm>
            <a:off x="8365064" y="1075267"/>
            <a:ext cx="3386667" cy="4222045"/>
            <a:chOff x="8365064" y="1075267"/>
            <a:chExt cx="3386667" cy="4222045"/>
          </a:xfrm>
        </p:grpSpPr>
        <p:sp>
          <p:nvSpPr>
            <p:cNvPr id="219" name="Box">
              <a:extLst>
                <a:ext uri="{FF2B5EF4-FFF2-40B4-BE49-F238E27FC236}">
                  <a16:creationId xmlns:a16="http://schemas.microsoft.com/office/drawing/2014/main" id="{B3EA4419-0EE8-3548-BCF3-6D078AAEDF6E}"/>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solidFill>
                </a:rPr>
                <a:t>Development of the vaccine </a:t>
              </a:r>
              <a:br>
                <a:rPr lang="en-US" sz="1400" dirty="0">
                  <a:solidFill>
                    <a:schemeClr val="tx1"/>
                  </a:solidFill>
                </a:rPr>
              </a:br>
              <a:r>
                <a:rPr lang="en-US" sz="1400" dirty="0">
                  <a:solidFill>
                    <a:schemeClr val="tx1"/>
                  </a:solidFill>
                </a:rPr>
                <a:t>represents public health and economic importance for minimizing diseases.</a:t>
              </a:r>
            </a:p>
            <a:p>
              <a:pPr>
                <a:spcAft>
                  <a:spcPts val="600"/>
                </a:spcAft>
              </a:pPr>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10"/>
                </a:rPr>
                <a:t>https://www.passporthealthusa.com/2015/08/louis-pasteur-anthrax-and-rabies/</a:t>
              </a:r>
              <a:r>
                <a:rPr lang="en-US" sz="1050" dirty="0">
                  <a:solidFill>
                    <a:schemeClr val="tx1">
                      <a:lumMod val="75000"/>
                      <a:lumOff val="25000"/>
                    </a:schemeClr>
                  </a:solidFill>
                </a:rPr>
                <a:t> </a:t>
              </a:r>
              <a:endParaRPr lang="en-US" dirty="0"/>
            </a:p>
          </p:txBody>
        </p:sp>
        <p:sp>
          <p:nvSpPr>
            <p:cNvPr id="220" name="done">
              <a:extLst>
                <a:ext uri="{FF2B5EF4-FFF2-40B4-BE49-F238E27FC236}">
                  <a16:creationId xmlns:a16="http://schemas.microsoft.com/office/drawing/2014/main" id="{421F9AE7-1752-C94C-8B87-DB842B469083}"/>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221" name="1914 Green Box">
            <a:extLst>
              <a:ext uri="{FF2B5EF4-FFF2-40B4-BE49-F238E27FC236}">
                <a16:creationId xmlns:a16="http://schemas.microsoft.com/office/drawing/2014/main" id="{F234CC90-5088-AD4F-82BD-BEBD1708F111}"/>
              </a:ext>
            </a:extLst>
          </p:cNvPr>
          <p:cNvGrpSpPr/>
          <p:nvPr/>
        </p:nvGrpSpPr>
        <p:grpSpPr>
          <a:xfrm>
            <a:off x="8365064" y="1075267"/>
            <a:ext cx="3386667" cy="4222045"/>
            <a:chOff x="8365064" y="1075267"/>
            <a:chExt cx="3386667" cy="4222045"/>
          </a:xfrm>
        </p:grpSpPr>
        <p:sp>
          <p:nvSpPr>
            <p:cNvPr id="222" name="Box">
              <a:extLst>
                <a:ext uri="{FF2B5EF4-FFF2-40B4-BE49-F238E27FC236}">
                  <a16:creationId xmlns:a16="http://schemas.microsoft.com/office/drawing/2014/main" id="{88367C00-D880-5940-8EDF-7FAA081F56C9}"/>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250" dirty="0">
                  <a:solidFill>
                    <a:schemeClr val="tx1"/>
                  </a:solidFill>
                </a:rPr>
                <a:t>BASF built its Agricultural Research Station (research and farm buildings on 225 ha) in </a:t>
              </a:r>
              <a:r>
                <a:rPr lang="en-US" sz="1250" dirty="0" err="1">
                  <a:solidFill>
                    <a:schemeClr val="tx1"/>
                  </a:solidFill>
                </a:rPr>
                <a:t>Limburgerhof</a:t>
              </a:r>
              <a:r>
                <a:rPr lang="en-US" sz="1250" dirty="0">
                  <a:solidFill>
                    <a:schemeClr val="tx1"/>
                  </a:solidFill>
                </a:rPr>
                <a:t>, located only about 10 km south of Ludwigshafen (it's first ammonia plant). Five employees started working there in the spring of 1914. They initiated the first trials with various plants, testing ammonium sulfate and sodium nitrate that was produced in-house. They wanted to find out whether these fertilizers were as effective as standard nitrogen fertilizers, such as manure or coking ammonia, from coal production. Agriculture R&amp;D is still conducted in </a:t>
              </a:r>
              <a:r>
                <a:rPr lang="en-US" sz="1250" dirty="0" err="1">
                  <a:solidFill>
                    <a:schemeClr val="tx1"/>
                  </a:solidFill>
                </a:rPr>
                <a:t>Limbergerhof</a:t>
              </a:r>
              <a:r>
                <a:rPr lang="en-US" sz="1250" dirty="0">
                  <a:solidFill>
                    <a:schemeClr val="tx1"/>
                  </a:solidFill>
                </a:rPr>
                <a:t> today.</a:t>
              </a:r>
            </a:p>
            <a:p>
              <a:pPr>
                <a:spcAft>
                  <a:spcPts val="600"/>
                </a:spcAft>
              </a:pPr>
              <a:r>
                <a:rPr lang="en-US" sz="1050" b="1" dirty="0">
                  <a:solidFill>
                    <a:schemeClr val="tx1">
                      <a:lumMod val="75000"/>
                      <a:lumOff val="25000"/>
                    </a:schemeClr>
                  </a:solidFill>
                </a:rPr>
                <a:t>Source:  </a:t>
              </a:r>
              <a:r>
                <a:rPr lang="en-US" sz="1050" b="1" dirty="0">
                  <a:solidFill>
                    <a:schemeClr val="tx1">
                      <a:lumMod val="75000"/>
                      <a:lumOff val="25000"/>
                    </a:schemeClr>
                  </a:solidFill>
                  <a:hlinkClick r:id="rId11"/>
                </a:rPr>
                <a:t>https://agriculture.basf.com/global/en/page/our-history.html</a:t>
              </a:r>
              <a:r>
                <a:rPr lang="en-US" sz="1050" b="1" dirty="0">
                  <a:solidFill>
                    <a:schemeClr val="tx1">
                      <a:lumMod val="75000"/>
                      <a:lumOff val="25000"/>
                    </a:schemeClr>
                  </a:solidFill>
                </a:rPr>
                <a:t> </a:t>
              </a:r>
              <a:br>
                <a:rPr lang="en-US" sz="1050" b="1" dirty="0">
                  <a:solidFill>
                    <a:schemeClr val="tx1">
                      <a:lumMod val="75000"/>
                      <a:lumOff val="25000"/>
                    </a:schemeClr>
                  </a:solidFill>
                </a:rPr>
              </a:br>
              <a:endParaRPr lang="en-US" dirty="0"/>
            </a:p>
          </p:txBody>
        </p:sp>
        <p:sp>
          <p:nvSpPr>
            <p:cNvPr id="223" name="done">
              <a:extLst>
                <a:ext uri="{FF2B5EF4-FFF2-40B4-BE49-F238E27FC236}">
                  <a16:creationId xmlns:a16="http://schemas.microsoft.com/office/drawing/2014/main" id="{B9A39268-CB05-794D-A6C9-45D1BAA38E98}"/>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224" name="1906 Orange Box">
            <a:extLst>
              <a:ext uri="{FF2B5EF4-FFF2-40B4-BE49-F238E27FC236}">
                <a16:creationId xmlns:a16="http://schemas.microsoft.com/office/drawing/2014/main" id="{7645F40D-3483-F64F-B462-C459F3A1941E}"/>
              </a:ext>
            </a:extLst>
          </p:cNvPr>
          <p:cNvGrpSpPr/>
          <p:nvPr/>
        </p:nvGrpSpPr>
        <p:grpSpPr>
          <a:xfrm>
            <a:off x="8365064" y="1075267"/>
            <a:ext cx="3386667" cy="4222045"/>
            <a:chOff x="8365064" y="1075267"/>
            <a:chExt cx="3386667" cy="4222045"/>
          </a:xfrm>
        </p:grpSpPr>
        <p:sp>
          <p:nvSpPr>
            <p:cNvPr id="225" name="Box">
              <a:extLst>
                <a:ext uri="{FF2B5EF4-FFF2-40B4-BE49-F238E27FC236}">
                  <a16:creationId xmlns:a16="http://schemas.microsoft.com/office/drawing/2014/main" id="{BA0310A5-8EA5-254F-B2B9-3821DBA9AE51}"/>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solidFill>
                </a:rPr>
                <a:t>This law was the culmination of about 100 bills over a quarter-century that aimed to rein in long-standing, serious abuses in the consumer product marketplace.</a:t>
              </a:r>
            </a:p>
            <a:p>
              <a:pPr>
                <a:spcAft>
                  <a:spcPts val="600"/>
                </a:spcAft>
              </a:pPr>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12"/>
                </a:rPr>
                <a:t>https://www.fda.gov/about-fda/fda-basics/when-and-why-was-fda-formed</a:t>
              </a:r>
              <a:r>
                <a:rPr lang="en-US" sz="1050" dirty="0">
                  <a:solidFill>
                    <a:schemeClr val="tx1">
                      <a:lumMod val="75000"/>
                      <a:lumOff val="25000"/>
                    </a:schemeClr>
                  </a:solidFill>
                </a:rPr>
                <a:t> </a:t>
              </a:r>
              <a:br>
                <a:rPr lang="en-US" sz="1050" b="1" dirty="0">
                  <a:solidFill>
                    <a:schemeClr val="tx1">
                      <a:lumMod val="75000"/>
                      <a:lumOff val="25000"/>
                    </a:schemeClr>
                  </a:solidFill>
                </a:rPr>
              </a:br>
              <a:endParaRPr lang="en-US" dirty="0"/>
            </a:p>
          </p:txBody>
        </p:sp>
        <p:sp>
          <p:nvSpPr>
            <p:cNvPr id="226" name="done">
              <a:extLst>
                <a:ext uri="{FF2B5EF4-FFF2-40B4-BE49-F238E27FC236}">
                  <a16:creationId xmlns:a16="http://schemas.microsoft.com/office/drawing/2014/main" id="{50E82940-F5E2-504F-9353-2B79B1E9B30F}"/>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227" name="1935 Purple Box">
            <a:extLst>
              <a:ext uri="{FF2B5EF4-FFF2-40B4-BE49-F238E27FC236}">
                <a16:creationId xmlns:a16="http://schemas.microsoft.com/office/drawing/2014/main" id="{7F54D8D1-01BC-3446-A8AA-1682F5C88D2E}"/>
              </a:ext>
            </a:extLst>
          </p:cNvPr>
          <p:cNvGrpSpPr/>
          <p:nvPr/>
        </p:nvGrpSpPr>
        <p:grpSpPr>
          <a:xfrm>
            <a:off x="8365064" y="1075267"/>
            <a:ext cx="3386667" cy="4222045"/>
            <a:chOff x="8365064" y="1075267"/>
            <a:chExt cx="3386667" cy="4222045"/>
          </a:xfrm>
        </p:grpSpPr>
        <p:sp>
          <p:nvSpPr>
            <p:cNvPr id="228" name="Box">
              <a:extLst>
                <a:ext uri="{FF2B5EF4-FFF2-40B4-BE49-F238E27FC236}">
                  <a16:creationId xmlns:a16="http://schemas.microsoft.com/office/drawing/2014/main" id="{7BD3E103-CA70-384A-9B6C-51CD09F17BBD}"/>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solidFill>
                </a:rPr>
                <a:t>After WW 1, Geigy conducted research to find moth poisons to protect wool. Then they expanded their research </a:t>
              </a:r>
              <a:br>
                <a:rPr lang="en-US" sz="1400" dirty="0">
                  <a:solidFill>
                    <a:schemeClr val="tx1"/>
                  </a:solidFill>
                </a:rPr>
              </a:br>
              <a:r>
                <a:rPr lang="en-US" sz="1400" dirty="0">
                  <a:solidFill>
                    <a:schemeClr val="tx1"/>
                  </a:solidFill>
                </a:rPr>
                <a:t>to find chemicals to use as seed disinfectants which lead to defining the research objective of synthesizing an insecticide.</a:t>
              </a:r>
            </a:p>
            <a:p>
              <a:pPr>
                <a:spcAft>
                  <a:spcPts val="600"/>
                </a:spcAft>
              </a:pPr>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i="1" dirty="0">
                  <a:solidFill>
                    <a:schemeClr val="tx1">
                      <a:lumMod val="75000"/>
                      <a:lumOff val="25000"/>
                    </a:schemeClr>
                  </a:solidFill>
                </a:rPr>
                <a:t>Insects, Experts, and the Insecticide Crisis: the Quest for New Pest Management Strategies</a:t>
              </a:r>
              <a:r>
                <a:rPr lang="en-US" sz="1050" dirty="0">
                  <a:solidFill>
                    <a:schemeClr val="tx1">
                      <a:lumMod val="75000"/>
                      <a:lumOff val="25000"/>
                    </a:schemeClr>
                  </a:solidFill>
                </a:rPr>
                <a:t>, John H. Perkins  at </a:t>
              </a:r>
              <a:r>
                <a:rPr lang="en-US" sz="1050" dirty="0">
                  <a:solidFill>
                    <a:schemeClr val="tx1">
                      <a:lumMod val="75000"/>
                      <a:lumOff val="25000"/>
                    </a:schemeClr>
                  </a:solidFill>
                  <a:hlinkClick r:id="rId13"/>
                </a:rPr>
                <a:t>https://www.springer.com/gp/book/9781468440003</a:t>
              </a:r>
              <a:r>
                <a:rPr lang="en-US" sz="1050" dirty="0">
                  <a:solidFill>
                    <a:schemeClr val="tx1">
                      <a:lumMod val="75000"/>
                      <a:lumOff val="25000"/>
                    </a:schemeClr>
                  </a:solidFill>
                </a:rPr>
                <a:t> </a:t>
              </a:r>
            </a:p>
            <a:p>
              <a:pPr>
                <a:spcAft>
                  <a:spcPts val="600"/>
                </a:spcAft>
              </a:pPr>
              <a:br>
                <a:rPr lang="en-US" sz="1050" b="1" dirty="0">
                  <a:solidFill>
                    <a:schemeClr val="tx1">
                      <a:lumMod val="75000"/>
                      <a:lumOff val="25000"/>
                    </a:schemeClr>
                  </a:solidFill>
                </a:rPr>
              </a:br>
              <a:endParaRPr lang="en-US" dirty="0"/>
            </a:p>
          </p:txBody>
        </p:sp>
        <p:sp>
          <p:nvSpPr>
            <p:cNvPr id="229" name="done">
              <a:extLst>
                <a:ext uri="{FF2B5EF4-FFF2-40B4-BE49-F238E27FC236}">
                  <a16:creationId xmlns:a16="http://schemas.microsoft.com/office/drawing/2014/main" id="{4C88E98C-8942-F44E-B32E-FA08255BDCBC}"/>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230" name="1939 Purple Box">
            <a:extLst>
              <a:ext uri="{FF2B5EF4-FFF2-40B4-BE49-F238E27FC236}">
                <a16:creationId xmlns:a16="http://schemas.microsoft.com/office/drawing/2014/main" id="{6F7BD6AC-8DCB-0549-8FEC-75C226A589ED}"/>
              </a:ext>
            </a:extLst>
          </p:cNvPr>
          <p:cNvGrpSpPr/>
          <p:nvPr/>
        </p:nvGrpSpPr>
        <p:grpSpPr>
          <a:xfrm>
            <a:off x="8365064" y="1075267"/>
            <a:ext cx="3386667" cy="4222045"/>
            <a:chOff x="8365064" y="1075267"/>
            <a:chExt cx="3386667" cy="4222045"/>
          </a:xfrm>
        </p:grpSpPr>
        <p:sp>
          <p:nvSpPr>
            <p:cNvPr id="231" name="Box">
              <a:extLst>
                <a:ext uri="{FF2B5EF4-FFF2-40B4-BE49-F238E27FC236}">
                  <a16:creationId xmlns:a16="http://schemas.microsoft.com/office/drawing/2014/main" id="{2A916BB4-597F-B54A-8455-0EF9740E9139}"/>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solidFill>
                </a:rPr>
                <a:t>DDT was used in the second half of World War II to control insect vectors for malaria and typhus </a:t>
              </a:r>
              <a:br>
                <a:rPr lang="en-US" sz="1400" dirty="0">
                  <a:solidFill>
                    <a:schemeClr val="tx1"/>
                  </a:solidFill>
                </a:rPr>
              </a:br>
              <a:r>
                <a:rPr lang="en-US" sz="1400" dirty="0">
                  <a:solidFill>
                    <a:schemeClr val="tx1"/>
                  </a:solidFill>
                </a:rPr>
                <a:t>among civilians and troops.</a:t>
              </a:r>
            </a:p>
            <a:p>
              <a:pPr>
                <a:spcAft>
                  <a:spcPts val="600"/>
                </a:spcAft>
              </a:pPr>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14"/>
                </a:rPr>
                <a:t>https://en.wikipedia.org/wiki/DDT</a:t>
              </a:r>
              <a:r>
                <a:rPr lang="en-US" sz="1050" dirty="0">
                  <a:solidFill>
                    <a:schemeClr val="tx1">
                      <a:lumMod val="75000"/>
                      <a:lumOff val="25000"/>
                    </a:schemeClr>
                  </a:solidFill>
                </a:rPr>
                <a:t> </a:t>
              </a:r>
              <a:br>
                <a:rPr lang="en-US" sz="1050" b="1" dirty="0">
                  <a:solidFill>
                    <a:schemeClr val="tx1">
                      <a:lumMod val="75000"/>
                      <a:lumOff val="25000"/>
                    </a:schemeClr>
                  </a:solidFill>
                </a:rPr>
              </a:br>
              <a:endParaRPr lang="en-US" dirty="0"/>
            </a:p>
          </p:txBody>
        </p:sp>
        <p:sp>
          <p:nvSpPr>
            <p:cNvPr id="232" name="done">
              <a:extLst>
                <a:ext uri="{FF2B5EF4-FFF2-40B4-BE49-F238E27FC236}">
                  <a16:creationId xmlns:a16="http://schemas.microsoft.com/office/drawing/2014/main" id="{AF364A27-ABF8-1B4A-852E-9797312F71BA}"/>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233" name="1940 Purple Box">
            <a:extLst>
              <a:ext uri="{FF2B5EF4-FFF2-40B4-BE49-F238E27FC236}">
                <a16:creationId xmlns:a16="http://schemas.microsoft.com/office/drawing/2014/main" id="{5E429D27-0EDB-3648-8A42-D56ED3B7F96E}"/>
              </a:ext>
            </a:extLst>
          </p:cNvPr>
          <p:cNvGrpSpPr/>
          <p:nvPr/>
        </p:nvGrpSpPr>
        <p:grpSpPr>
          <a:xfrm>
            <a:off x="8365064" y="1075267"/>
            <a:ext cx="3386667" cy="4222045"/>
            <a:chOff x="8365064" y="1075267"/>
            <a:chExt cx="3386667" cy="4222045"/>
          </a:xfrm>
        </p:grpSpPr>
        <p:sp>
          <p:nvSpPr>
            <p:cNvPr id="234" name="Box">
              <a:extLst>
                <a:ext uri="{FF2B5EF4-FFF2-40B4-BE49-F238E27FC236}">
                  <a16:creationId xmlns:a16="http://schemas.microsoft.com/office/drawing/2014/main" id="{1A357C70-D5F4-A346-900A-1EFB0022D11B}"/>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solidFill>
                </a:rPr>
                <a:t>Thiram commercialized as first synthetic organic fungicide.</a:t>
              </a:r>
            </a:p>
            <a:p>
              <a:pPr>
                <a:spcAft>
                  <a:spcPts val="600"/>
                </a:spcAft>
              </a:pPr>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15"/>
                </a:rPr>
                <a:t>https://www.plantmanagementnetwork.org/pub/php/review/2008/milestones/</a:t>
              </a:r>
              <a:r>
                <a:rPr lang="en-US" sz="1050" dirty="0">
                  <a:solidFill>
                    <a:schemeClr val="tx1">
                      <a:lumMod val="75000"/>
                      <a:lumOff val="25000"/>
                    </a:schemeClr>
                  </a:solidFill>
                </a:rPr>
                <a:t> </a:t>
              </a:r>
              <a:br>
                <a:rPr lang="en-US" sz="1050" b="1" dirty="0">
                  <a:solidFill>
                    <a:schemeClr val="tx1">
                      <a:lumMod val="75000"/>
                      <a:lumOff val="25000"/>
                    </a:schemeClr>
                  </a:solidFill>
                </a:rPr>
              </a:br>
              <a:endParaRPr lang="en-US" dirty="0"/>
            </a:p>
          </p:txBody>
        </p:sp>
        <p:sp>
          <p:nvSpPr>
            <p:cNvPr id="235" name="done">
              <a:extLst>
                <a:ext uri="{FF2B5EF4-FFF2-40B4-BE49-F238E27FC236}">
                  <a16:creationId xmlns:a16="http://schemas.microsoft.com/office/drawing/2014/main" id="{9A5A8DAB-37E8-CA49-BB12-A754B366DC18}"/>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236" name="1948 Purple Box">
            <a:extLst>
              <a:ext uri="{FF2B5EF4-FFF2-40B4-BE49-F238E27FC236}">
                <a16:creationId xmlns:a16="http://schemas.microsoft.com/office/drawing/2014/main" id="{44DFBE67-2B93-544F-B7CF-9F9A02C3EC0A}"/>
              </a:ext>
            </a:extLst>
          </p:cNvPr>
          <p:cNvGrpSpPr/>
          <p:nvPr/>
        </p:nvGrpSpPr>
        <p:grpSpPr>
          <a:xfrm>
            <a:off x="8365064" y="1075267"/>
            <a:ext cx="3386667" cy="4222045"/>
            <a:chOff x="8365064" y="1075267"/>
            <a:chExt cx="3386667" cy="4222045"/>
          </a:xfrm>
        </p:grpSpPr>
        <p:sp>
          <p:nvSpPr>
            <p:cNvPr id="237" name="Box">
              <a:extLst>
                <a:ext uri="{FF2B5EF4-FFF2-40B4-BE49-F238E27FC236}">
                  <a16:creationId xmlns:a16="http://schemas.microsoft.com/office/drawing/2014/main" id="{BFA658ED-B307-9C47-950A-E148EAC19E31}"/>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solidFill>
                </a:rPr>
                <a:t>DDT represented a major break-through for control of insect vectors. Nobel awarded to Müller for identifying DDT as a contact poison </a:t>
              </a:r>
              <a:br>
                <a:rPr lang="en-US" sz="1400" dirty="0">
                  <a:solidFill>
                    <a:schemeClr val="tx1"/>
                  </a:solidFill>
                </a:rPr>
              </a:br>
              <a:r>
                <a:rPr lang="en-US" sz="1400" dirty="0">
                  <a:solidFill>
                    <a:schemeClr val="tx1"/>
                  </a:solidFill>
                </a:rPr>
                <a:t>for arthropods.</a:t>
              </a:r>
            </a:p>
            <a:p>
              <a:pPr>
                <a:spcAft>
                  <a:spcPts val="600"/>
                </a:spcAft>
              </a:pPr>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16"/>
                </a:rPr>
                <a:t>https://www.fishersci.com/us/en/scientific-products/publications/lab-reporter/2016/issue-4/the-evolution-chemical-pesticides.html#:~:text=Pest%20control%2C%20which%20had%20begun,the%20form%20of%20organochloride%20compounds</a:t>
              </a:r>
              <a:r>
                <a:rPr lang="en-US" sz="1050" dirty="0">
                  <a:solidFill>
                    <a:schemeClr val="tx1">
                      <a:lumMod val="75000"/>
                      <a:lumOff val="25000"/>
                    </a:schemeClr>
                  </a:solidFill>
                </a:rPr>
                <a:t> </a:t>
              </a:r>
              <a:br>
                <a:rPr lang="en-US" sz="1050" b="1" dirty="0">
                  <a:solidFill>
                    <a:schemeClr val="tx1">
                      <a:lumMod val="75000"/>
                      <a:lumOff val="25000"/>
                    </a:schemeClr>
                  </a:solidFill>
                </a:rPr>
              </a:br>
              <a:endParaRPr lang="en-US" dirty="0"/>
            </a:p>
          </p:txBody>
        </p:sp>
        <p:sp>
          <p:nvSpPr>
            <p:cNvPr id="238" name="done">
              <a:extLst>
                <a:ext uri="{FF2B5EF4-FFF2-40B4-BE49-F238E27FC236}">
                  <a16:creationId xmlns:a16="http://schemas.microsoft.com/office/drawing/2014/main" id="{4F009AC7-706C-884C-9699-82E19421F94E}"/>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239" name="1949 Purple Box">
            <a:extLst>
              <a:ext uri="{FF2B5EF4-FFF2-40B4-BE49-F238E27FC236}">
                <a16:creationId xmlns:a16="http://schemas.microsoft.com/office/drawing/2014/main" id="{6E2C8EF5-3181-0A48-A2D3-1839F3F4C2E8}"/>
              </a:ext>
            </a:extLst>
          </p:cNvPr>
          <p:cNvGrpSpPr/>
          <p:nvPr/>
        </p:nvGrpSpPr>
        <p:grpSpPr>
          <a:xfrm>
            <a:off x="8365064" y="1075267"/>
            <a:ext cx="3386667" cy="4222045"/>
            <a:chOff x="8365064" y="1075267"/>
            <a:chExt cx="3386667" cy="4222045"/>
          </a:xfrm>
        </p:grpSpPr>
        <p:sp>
          <p:nvSpPr>
            <p:cNvPr id="240" name="Box">
              <a:extLst>
                <a:ext uri="{FF2B5EF4-FFF2-40B4-BE49-F238E27FC236}">
                  <a16:creationId xmlns:a16="http://schemas.microsoft.com/office/drawing/2014/main" id="{36C910F5-E734-5041-8E18-11B0E1971D14}"/>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solidFill>
                </a:rPr>
                <a:t>First synthetic pyrethroid was patented by USDA and subsequently licensed to multiple companies including Sumitomo Chemical.</a:t>
              </a:r>
            </a:p>
            <a:p>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200" dirty="0">
                  <a:hlinkClick r:id="rId17"/>
                </a:rPr>
                <a:t>J </a:t>
              </a:r>
              <a:r>
                <a:rPr lang="en-US" sz="1200" dirty="0" err="1">
                  <a:hlinkClick r:id="rId17"/>
                </a:rPr>
                <a:t>Pestic</a:t>
              </a:r>
              <a:r>
                <a:rPr lang="en-US" sz="1200" dirty="0">
                  <a:hlinkClick r:id="rId17"/>
                </a:rPr>
                <a:t> Sci</a:t>
              </a:r>
              <a:r>
                <a:rPr lang="en-US" sz="1200" dirty="0"/>
                <a:t>. </a:t>
              </a:r>
              <a:r>
                <a:rPr lang="en-US" sz="1200" dirty="0">
                  <a:solidFill>
                    <a:schemeClr val="tx1"/>
                  </a:solidFill>
                </a:rPr>
                <a:t>2019 Jul 25; 44(4): 215–224. </a:t>
              </a:r>
            </a:p>
            <a:p>
              <a:r>
                <a:rPr lang="en-US" sz="1200" dirty="0" err="1">
                  <a:solidFill>
                    <a:schemeClr val="tx1"/>
                  </a:solidFill>
                </a:rPr>
                <a:t>doi</a:t>
              </a:r>
              <a:r>
                <a:rPr lang="en-US" sz="1200" dirty="0"/>
                <a:t>: </a:t>
              </a:r>
              <a:r>
                <a:rPr lang="en-US" sz="1200" dirty="0">
                  <a:hlinkClick r:id="rId18"/>
                </a:rPr>
                <a:t>10.1584/jpestics.D19-102</a:t>
              </a:r>
              <a:endParaRPr lang="en-US" sz="1200" dirty="0"/>
            </a:p>
            <a:p>
              <a:pPr>
                <a:spcAft>
                  <a:spcPts val="600"/>
                </a:spcAft>
              </a:pPr>
              <a:endParaRPr lang="en-US" sz="1050" dirty="0">
                <a:solidFill>
                  <a:schemeClr val="tx1">
                    <a:lumMod val="75000"/>
                    <a:lumOff val="25000"/>
                  </a:schemeClr>
                </a:solidFill>
              </a:endParaRPr>
            </a:p>
          </p:txBody>
        </p:sp>
        <p:sp>
          <p:nvSpPr>
            <p:cNvPr id="241" name="done">
              <a:extLst>
                <a:ext uri="{FF2B5EF4-FFF2-40B4-BE49-F238E27FC236}">
                  <a16:creationId xmlns:a16="http://schemas.microsoft.com/office/drawing/2014/main" id="{9F4F41A7-89FA-1642-857A-7970026619EF}"/>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242" name="1951 Gold Box">
            <a:extLst>
              <a:ext uri="{FF2B5EF4-FFF2-40B4-BE49-F238E27FC236}">
                <a16:creationId xmlns:a16="http://schemas.microsoft.com/office/drawing/2014/main" id="{95AF0ACC-B086-6440-8228-68D2ADE7C622}"/>
              </a:ext>
            </a:extLst>
          </p:cNvPr>
          <p:cNvGrpSpPr/>
          <p:nvPr/>
        </p:nvGrpSpPr>
        <p:grpSpPr>
          <a:xfrm>
            <a:off x="8365064" y="1075267"/>
            <a:ext cx="3386667" cy="4222045"/>
            <a:chOff x="8365064" y="1075267"/>
            <a:chExt cx="3386667" cy="4222045"/>
          </a:xfrm>
        </p:grpSpPr>
        <p:sp>
          <p:nvSpPr>
            <p:cNvPr id="243" name="Box">
              <a:extLst>
                <a:ext uri="{FF2B5EF4-FFF2-40B4-BE49-F238E27FC236}">
                  <a16:creationId xmlns:a16="http://schemas.microsoft.com/office/drawing/2014/main" id="{FB3EEB04-F522-A34E-A522-9C536EA156DC}"/>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dirty="0">
                  <a:solidFill>
                    <a:schemeClr val="tx1">
                      <a:lumMod val="75000"/>
                      <a:lumOff val="25000"/>
                    </a:schemeClr>
                  </a:solidFill>
                </a:rPr>
                <a:t>Close ties with the Division of Agricultural and Food Chemistry (AGFD) remain today </a:t>
              </a:r>
            </a:p>
            <a:p>
              <a:pPr>
                <a:spcAft>
                  <a:spcPts val="600"/>
                </a:spcAft>
              </a:pPr>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19"/>
                </a:rPr>
                <a:t>https://pubs.acs.org/doi/pdf/10.1021/jf0115286</a:t>
              </a:r>
              <a:r>
                <a:rPr lang="en-US" sz="1050" dirty="0">
                  <a:solidFill>
                    <a:schemeClr val="tx1">
                      <a:lumMod val="75000"/>
                      <a:lumOff val="25000"/>
                    </a:schemeClr>
                  </a:solidFill>
                </a:rPr>
                <a:t> </a:t>
              </a:r>
              <a:endParaRPr lang="en-US" dirty="0"/>
            </a:p>
          </p:txBody>
        </p:sp>
        <p:sp>
          <p:nvSpPr>
            <p:cNvPr id="244" name="done">
              <a:extLst>
                <a:ext uri="{FF2B5EF4-FFF2-40B4-BE49-F238E27FC236}">
                  <a16:creationId xmlns:a16="http://schemas.microsoft.com/office/drawing/2014/main" id="{C29542F9-0BC3-1546-BEE5-7E6C50EDCBFD}"/>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245" name="1953 Gold Box">
            <a:extLst>
              <a:ext uri="{FF2B5EF4-FFF2-40B4-BE49-F238E27FC236}">
                <a16:creationId xmlns:a16="http://schemas.microsoft.com/office/drawing/2014/main" id="{CD741259-01F3-C44D-A649-7F02E297A669}"/>
              </a:ext>
            </a:extLst>
          </p:cNvPr>
          <p:cNvGrpSpPr/>
          <p:nvPr/>
        </p:nvGrpSpPr>
        <p:grpSpPr>
          <a:xfrm>
            <a:off x="8365064" y="1075267"/>
            <a:ext cx="3386667" cy="4222045"/>
            <a:chOff x="8365064" y="1075267"/>
            <a:chExt cx="3386667" cy="4222045"/>
          </a:xfrm>
        </p:grpSpPr>
        <p:sp>
          <p:nvSpPr>
            <p:cNvPr id="246" name="Box">
              <a:extLst>
                <a:ext uri="{FF2B5EF4-FFF2-40B4-BE49-F238E27FC236}">
                  <a16:creationId xmlns:a16="http://schemas.microsoft.com/office/drawing/2014/main" id="{31D04636-B9AF-F04B-9A51-E3D0D00794D8}"/>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solidFill>
                </a:rPr>
                <a:t>The Journal of Agricultural and Food Chemistry is a weekly peer-reviewed journal established by ACS. JAFC </a:t>
              </a:r>
              <a:br>
                <a:rPr lang="en-US" sz="1400" dirty="0">
                  <a:solidFill>
                    <a:schemeClr val="tx1"/>
                  </a:solidFill>
                </a:rPr>
              </a:br>
              <a:r>
                <a:rPr lang="en-US" sz="1400" dirty="0">
                  <a:solidFill>
                    <a:schemeClr val="tx1"/>
                  </a:solidFill>
                </a:rPr>
                <a:t>is the official journal of 2 divisions: Agricultural Food and Chemistry (AGFD) and Agrochemicals (AGRO) Divisions.</a:t>
              </a:r>
            </a:p>
            <a:p>
              <a:pPr>
                <a:spcAft>
                  <a:spcPts val="600"/>
                </a:spcAft>
              </a:pPr>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rPr>
                <a:t>JAC website</a:t>
              </a:r>
              <a:endParaRPr lang="en-US" dirty="0"/>
            </a:p>
          </p:txBody>
        </p:sp>
        <p:sp>
          <p:nvSpPr>
            <p:cNvPr id="247" name="done">
              <a:extLst>
                <a:ext uri="{FF2B5EF4-FFF2-40B4-BE49-F238E27FC236}">
                  <a16:creationId xmlns:a16="http://schemas.microsoft.com/office/drawing/2014/main" id="{69E1C817-9A38-DE4B-95BE-0400881D1421}"/>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248" name="1969 Gold Box 2">
            <a:extLst>
              <a:ext uri="{FF2B5EF4-FFF2-40B4-BE49-F238E27FC236}">
                <a16:creationId xmlns:a16="http://schemas.microsoft.com/office/drawing/2014/main" id="{ABEF1340-A97C-D14E-BBB8-248A318B6A3A}"/>
              </a:ext>
            </a:extLst>
          </p:cNvPr>
          <p:cNvGrpSpPr/>
          <p:nvPr/>
        </p:nvGrpSpPr>
        <p:grpSpPr>
          <a:xfrm>
            <a:off x="8365064" y="1075267"/>
            <a:ext cx="3386667" cy="4222045"/>
            <a:chOff x="8365064" y="1075267"/>
            <a:chExt cx="3386667" cy="4222045"/>
          </a:xfrm>
        </p:grpSpPr>
        <p:sp>
          <p:nvSpPr>
            <p:cNvPr id="249" name="Box">
              <a:extLst>
                <a:ext uri="{FF2B5EF4-FFF2-40B4-BE49-F238E27FC236}">
                  <a16:creationId xmlns:a16="http://schemas.microsoft.com/office/drawing/2014/main" id="{75378B34-81CB-8F4B-9BD1-26A04D8C8281}"/>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solidFill>
                </a:rPr>
                <a:t>Division receives probationary status; Don G Crosby was the first Division Chair.</a:t>
              </a:r>
            </a:p>
            <a:p>
              <a:pPr>
                <a:spcAft>
                  <a:spcPts val="600"/>
                </a:spcAft>
              </a:pPr>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rPr>
                <a:t>AGRO History Document  1976-2001; </a:t>
              </a:r>
              <a:r>
                <a:rPr lang="en-US" sz="1050" dirty="0">
                  <a:solidFill>
                    <a:schemeClr val="tx1">
                      <a:lumMod val="75000"/>
                      <a:lumOff val="25000"/>
                    </a:schemeClr>
                  </a:solidFill>
                  <a:hlinkClick r:id="rId19"/>
                </a:rPr>
                <a:t>https://pubs.acs.org/doi/pdf/10.1021/jf0115286</a:t>
              </a:r>
              <a:r>
                <a:rPr lang="en-US" sz="1050" dirty="0">
                  <a:solidFill>
                    <a:schemeClr val="tx1">
                      <a:lumMod val="75000"/>
                      <a:lumOff val="25000"/>
                    </a:schemeClr>
                  </a:solidFill>
                </a:rPr>
                <a:t> </a:t>
              </a:r>
              <a:endParaRPr lang="en-US" dirty="0"/>
            </a:p>
          </p:txBody>
        </p:sp>
        <p:sp>
          <p:nvSpPr>
            <p:cNvPr id="250" name="done">
              <a:extLst>
                <a:ext uri="{FF2B5EF4-FFF2-40B4-BE49-F238E27FC236}">
                  <a16:creationId xmlns:a16="http://schemas.microsoft.com/office/drawing/2014/main" id="{A806AE0A-F52B-6E40-AD50-BC87BBDC6A31}"/>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251" name="1969 Gold Box 1">
            <a:extLst>
              <a:ext uri="{FF2B5EF4-FFF2-40B4-BE49-F238E27FC236}">
                <a16:creationId xmlns:a16="http://schemas.microsoft.com/office/drawing/2014/main" id="{E3D6474A-249A-6E4F-B2A8-E53D0C4C991B}"/>
              </a:ext>
            </a:extLst>
          </p:cNvPr>
          <p:cNvGrpSpPr/>
          <p:nvPr/>
        </p:nvGrpSpPr>
        <p:grpSpPr>
          <a:xfrm>
            <a:off x="8365064" y="1075267"/>
            <a:ext cx="3386667" cy="4222045"/>
            <a:chOff x="8365064" y="1075267"/>
            <a:chExt cx="3386667" cy="4222045"/>
          </a:xfrm>
        </p:grpSpPr>
        <p:sp>
          <p:nvSpPr>
            <p:cNvPr id="252" name="Box">
              <a:extLst>
                <a:ext uri="{FF2B5EF4-FFF2-40B4-BE49-F238E27FC236}">
                  <a16:creationId xmlns:a16="http://schemas.microsoft.com/office/drawing/2014/main" id="{CF1E1BEC-74B7-7D47-AD0C-C41966C40671}"/>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solidFill>
                </a:rPr>
                <a:t>The ACS International Award for Research in Agrochemicals was awarded to John E. </a:t>
              </a:r>
              <a:r>
                <a:rPr lang="en-US" sz="1400" dirty="0" err="1">
                  <a:solidFill>
                    <a:schemeClr val="tx1"/>
                  </a:solidFill>
                </a:rPr>
                <a:t>Casida</a:t>
              </a:r>
              <a:r>
                <a:rPr lang="en-US" sz="1400" dirty="0">
                  <a:solidFill>
                    <a:schemeClr val="tx1"/>
                  </a:solidFill>
                </a:rPr>
                <a:t>, Univ California Berkeley.</a:t>
              </a:r>
            </a:p>
            <a:p>
              <a:pPr>
                <a:spcAft>
                  <a:spcPts val="600"/>
                </a:spcAft>
              </a:pPr>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rPr>
                <a:t>Picogram Vol 94</a:t>
              </a:r>
              <a:endParaRPr lang="en-US" dirty="0"/>
            </a:p>
          </p:txBody>
        </p:sp>
        <p:sp>
          <p:nvSpPr>
            <p:cNvPr id="253" name="done">
              <a:extLst>
                <a:ext uri="{FF2B5EF4-FFF2-40B4-BE49-F238E27FC236}">
                  <a16:creationId xmlns:a16="http://schemas.microsoft.com/office/drawing/2014/main" id="{ABED113A-7031-8748-93B5-B6DF4D26BB21}"/>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254" name="1962 Teal Box">
            <a:extLst>
              <a:ext uri="{FF2B5EF4-FFF2-40B4-BE49-F238E27FC236}">
                <a16:creationId xmlns:a16="http://schemas.microsoft.com/office/drawing/2014/main" id="{C0AF80AE-E926-7543-889D-FAFFF9C1665C}"/>
              </a:ext>
            </a:extLst>
          </p:cNvPr>
          <p:cNvGrpSpPr/>
          <p:nvPr/>
        </p:nvGrpSpPr>
        <p:grpSpPr>
          <a:xfrm>
            <a:off x="8365064" y="1075267"/>
            <a:ext cx="3386667" cy="4222045"/>
            <a:chOff x="8365064" y="1075267"/>
            <a:chExt cx="3386667" cy="4222045"/>
          </a:xfrm>
        </p:grpSpPr>
        <p:sp>
          <p:nvSpPr>
            <p:cNvPr id="255" name="Box">
              <a:extLst>
                <a:ext uri="{FF2B5EF4-FFF2-40B4-BE49-F238E27FC236}">
                  <a16:creationId xmlns:a16="http://schemas.microsoft.com/office/drawing/2014/main" id="{44393817-7907-3743-A1FC-FCB7032A7F7E}"/>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solidFill>
                </a:rPr>
                <a:t>The seeds of the modern Environmentalism developed.</a:t>
              </a:r>
            </a:p>
            <a:p>
              <a:pPr>
                <a:spcAft>
                  <a:spcPts val="600"/>
                </a:spcAft>
              </a:pPr>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14"/>
                </a:rPr>
                <a:t>https://en.wikipedia.org/wiki/DDT</a:t>
              </a:r>
              <a:endParaRPr lang="en-US" sz="1050" dirty="0">
                <a:solidFill>
                  <a:schemeClr val="tx1">
                    <a:lumMod val="75000"/>
                    <a:lumOff val="25000"/>
                  </a:schemeClr>
                </a:solidFill>
              </a:endParaRPr>
            </a:p>
            <a:p>
              <a:pPr>
                <a:spcAft>
                  <a:spcPts val="600"/>
                </a:spcAft>
              </a:pPr>
              <a:endParaRPr lang="en-US" dirty="0"/>
            </a:p>
          </p:txBody>
        </p:sp>
        <p:sp>
          <p:nvSpPr>
            <p:cNvPr id="256" name="done">
              <a:extLst>
                <a:ext uri="{FF2B5EF4-FFF2-40B4-BE49-F238E27FC236}">
                  <a16:creationId xmlns:a16="http://schemas.microsoft.com/office/drawing/2014/main" id="{8DC1FCD7-CBEA-3D49-900B-8B764F3E7CD0}"/>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257" name="1952 Purple Box 1">
            <a:extLst>
              <a:ext uri="{FF2B5EF4-FFF2-40B4-BE49-F238E27FC236}">
                <a16:creationId xmlns:a16="http://schemas.microsoft.com/office/drawing/2014/main" id="{96A9CA85-F017-254D-A73B-96513CB73A8D}"/>
              </a:ext>
            </a:extLst>
          </p:cNvPr>
          <p:cNvGrpSpPr/>
          <p:nvPr/>
        </p:nvGrpSpPr>
        <p:grpSpPr>
          <a:xfrm>
            <a:off x="8365064" y="1075267"/>
            <a:ext cx="3386667" cy="4222045"/>
            <a:chOff x="8365064" y="1075267"/>
            <a:chExt cx="3386667" cy="4222045"/>
          </a:xfrm>
        </p:grpSpPr>
        <p:sp>
          <p:nvSpPr>
            <p:cNvPr id="258" name="Box">
              <a:extLst>
                <a:ext uri="{FF2B5EF4-FFF2-40B4-BE49-F238E27FC236}">
                  <a16:creationId xmlns:a16="http://schemas.microsoft.com/office/drawing/2014/main" id="{AE6088D8-A897-B143-99B7-57D55AEA8C26}"/>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solidFill>
                </a:rPr>
                <a:t>Triazines revolutionized agriculture </a:t>
              </a:r>
              <a:br>
                <a:rPr lang="en-US" sz="1400" dirty="0">
                  <a:solidFill>
                    <a:schemeClr val="tx1"/>
                  </a:solidFill>
                </a:rPr>
              </a:br>
              <a:r>
                <a:rPr lang="en-US" sz="1400" dirty="0">
                  <a:solidFill>
                    <a:schemeClr val="tx1"/>
                  </a:solidFill>
                </a:rPr>
                <a:t>in the development of new farming methods, providing greater farming and land use capabilities, and increasing crop yields.</a:t>
              </a:r>
            </a:p>
            <a:p>
              <a:pPr>
                <a:spcAft>
                  <a:spcPts val="600"/>
                </a:spcAft>
              </a:pPr>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20"/>
                </a:rPr>
                <a:t>https://www.google.com/books/edition/The_Triazine_Herbicides/ZD2_PRR_f1IC?hl=en&amp;gbpv=1&amp;printsec=frontcover</a:t>
              </a:r>
              <a:endParaRPr lang="en-US" sz="1050" dirty="0">
                <a:solidFill>
                  <a:schemeClr val="tx1">
                    <a:lumMod val="75000"/>
                    <a:lumOff val="25000"/>
                  </a:schemeClr>
                </a:solidFill>
              </a:endParaRPr>
            </a:p>
            <a:p>
              <a:pPr>
                <a:spcAft>
                  <a:spcPts val="600"/>
                </a:spcAft>
              </a:pPr>
              <a:endParaRPr lang="en-US" dirty="0"/>
            </a:p>
          </p:txBody>
        </p:sp>
        <p:sp>
          <p:nvSpPr>
            <p:cNvPr id="259" name="done">
              <a:extLst>
                <a:ext uri="{FF2B5EF4-FFF2-40B4-BE49-F238E27FC236}">
                  <a16:creationId xmlns:a16="http://schemas.microsoft.com/office/drawing/2014/main" id="{6B129459-A41F-D848-8FE2-C164DAF70364}"/>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266" name="1952 Purple Box 2">
            <a:extLst>
              <a:ext uri="{FF2B5EF4-FFF2-40B4-BE49-F238E27FC236}">
                <a16:creationId xmlns:a16="http://schemas.microsoft.com/office/drawing/2014/main" id="{327F7BCE-E405-0040-81A0-D3EB0AB7F223}"/>
              </a:ext>
            </a:extLst>
          </p:cNvPr>
          <p:cNvGrpSpPr/>
          <p:nvPr/>
        </p:nvGrpSpPr>
        <p:grpSpPr>
          <a:xfrm>
            <a:off x="8365064" y="1075267"/>
            <a:ext cx="3386667" cy="4222045"/>
            <a:chOff x="8365064" y="1075267"/>
            <a:chExt cx="3386667" cy="4222045"/>
          </a:xfrm>
        </p:grpSpPr>
        <p:sp>
          <p:nvSpPr>
            <p:cNvPr id="267" name="Box">
              <a:extLst>
                <a:ext uri="{FF2B5EF4-FFF2-40B4-BE49-F238E27FC236}">
                  <a16:creationId xmlns:a16="http://schemas.microsoft.com/office/drawing/2014/main" id="{A6AE43F2-9188-404E-A92E-4226E48A3159}"/>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solidFill>
                </a:rPr>
                <a:t>Patents for structures and activity were issued for several groups including Ciba, Shell and FMC all </a:t>
              </a:r>
              <a:br>
                <a:rPr lang="en-US" sz="1400" dirty="0">
                  <a:solidFill>
                    <a:schemeClr val="tx1"/>
                  </a:solidFill>
                </a:rPr>
              </a:br>
              <a:r>
                <a:rPr lang="en-US" sz="1400" dirty="0">
                  <a:solidFill>
                    <a:schemeClr val="tx1"/>
                  </a:solidFill>
                </a:rPr>
                <a:t>within the year.</a:t>
              </a:r>
            </a:p>
            <a:p>
              <a:pPr>
                <a:spcAft>
                  <a:spcPts val="600"/>
                </a:spcAft>
              </a:pPr>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21"/>
                </a:rPr>
                <a:t>https://www.epa.gov/sites/production/files/documents/rmpp_6thed_ch5_organophosphates.pdf</a:t>
              </a:r>
              <a:r>
                <a:rPr lang="en-US" sz="1050" dirty="0">
                  <a:solidFill>
                    <a:schemeClr val="tx1">
                      <a:lumMod val="75000"/>
                      <a:lumOff val="25000"/>
                    </a:schemeClr>
                  </a:solidFill>
                </a:rPr>
                <a:t> </a:t>
              </a:r>
              <a:endParaRPr lang="en-US" dirty="0"/>
            </a:p>
          </p:txBody>
        </p:sp>
        <p:sp>
          <p:nvSpPr>
            <p:cNvPr id="268" name="done">
              <a:extLst>
                <a:ext uri="{FF2B5EF4-FFF2-40B4-BE49-F238E27FC236}">
                  <a16:creationId xmlns:a16="http://schemas.microsoft.com/office/drawing/2014/main" id="{50321803-26F5-9D4D-AEA3-57272A41F864}"/>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260" name="1954 Purple Box">
            <a:extLst>
              <a:ext uri="{FF2B5EF4-FFF2-40B4-BE49-F238E27FC236}">
                <a16:creationId xmlns:a16="http://schemas.microsoft.com/office/drawing/2014/main" id="{5F1E0603-5469-854F-97C4-CB218EE1377B}"/>
              </a:ext>
            </a:extLst>
          </p:cNvPr>
          <p:cNvGrpSpPr/>
          <p:nvPr/>
        </p:nvGrpSpPr>
        <p:grpSpPr>
          <a:xfrm>
            <a:off x="8365064" y="1075267"/>
            <a:ext cx="3386667" cy="4222045"/>
            <a:chOff x="8365064" y="1075267"/>
            <a:chExt cx="3386667" cy="4222045"/>
          </a:xfrm>
        </p:grpSpPr>
        <p:sp>
          <p:nvSpPr>
            <p:cNvPr id="261" name="Box">
              <a:extLst>
                <a:ext uri="{FF2B5EF4-FFF2-40B4-BE49-F238E27FC236}">
                  <a16:creationId xmlns:a16="http://schemas.microsoft.com/office/drawing/2014/main" id="{0593B320-6244-FC41-9956-603E776CE121}"/>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solidFill>
                </a:rPr>
                <a:t>Successful herbicides lead to the development of no-till farming.</a:t>
              </a:r>
            </a:p>
            <a:p>
              <a:pPr>
                <a:spcAft>
                  <a:spcPts val="600"/>
                </a:spcAft>
              </a:pPr>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22"/>
                </a:rPr>
                <a:t>https://en.wikipedia.org/wiki/Paraquat</a:t>
              </a:r>
              <a:r>
                <a:rPr lang="en-US" sz="1050" dirty="0">
                  <a:solidFill>
                    <a:schemeClr val="tx1">
                      <a:lumMod val="75000"/>
                      <a:lumOff val="25000"/>
                    </a:schemeClr>
                  </a:solidFill>
                </a:rPr>
                <a:t> </a:t>
              </a:r>
              <a:endParaRPr lang="en-US" dirty="0"/>
            </a:p>
          </p:txBody>
        </p:sp>
        <p:sp>
          <p:nvSpPr>
            <p:cNvPr id="262" name="done">
              <a:extLst>
                <a:ext uri="{FF2B5EF4-FFF2-40B4-BE49-F238E27FC236}">
                  <a16:creationId xmlns:a16="http://schemas.microsoft.com/office/drawing/2014/main" id="{2F851E18-41A4-3749-9C2B-2C2256411B25}"/>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263" name="1961 Purple Box">
            <a:extLst>
              <a:ext uri="{FF2B5EF4-FFF2-40B4-BE49-F238E27FC236}">
                <a16:creationId xmlns:a16="http://schemas.microsoft.com/office/drawing/2014/main" id="{6DCC66E3-410A-C649-99C5-DC4C40FF6690}"/>
              </a:ext>
            </a:extLst>
          </p:cNvPr>
          <p:cNvGrpSpPr/>
          <p:nvPr/>
        </p:nvGrpSpPr>
        <p:grpSpPr>
          <a:xfrm>
            <a:off x="8365064" y="1075267"/>
            <a:ext cx="3386667" cy="4222045"/>
            <a:chOff x="8365064" y="1075267"/>
            <a:chExt cx="3386667" cy="4222045"/>
          </a:xfrm>
        </p:grpSpPr>
        <p:sp>
          <p:nvSpPr>
            <p:cNvPr id="264" name="Box">
              <a:extLst>
                <a:ext uri="{FF2B5EF4-FFF2-40B4-BE49-F238E27FC236}">
                  <a16:creationId xmlns:a16="http://schemas.microsoft.com/office/drawing/2014/main" id="{2D19F51D-D266-3B41-A67B-F9B0E2A07976}"/>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err="1">
                  <a:solidFill>
                    <a:schemeClr val="tx1"/>
                  </a:solidFill>
                </a:rPr>
                <a:t>Bt</a:t>
              </a:r>
              <a:r>
                <a:rPr lang="en-US" sz="1400" dirty="0">
                  <a:solidFill>
                    <a:schemeClr val="tx1"/>
                  </a:solidFill>
                </a:rPr>
                <a:t> was approved for insecticidal use </a:t>
              </a:r>
              <a:br>
                <a:rPr lang="en-US" sz="1400" dirty="0">
                  <a:solidFill>
                    <a:schemeClr val="tx1"/>
                  </a:solidFill>
                </a:rPr>
              </a:br>
              <a:r>
                <a:rPr lang="en-US" sz="1400" dirty="0">
                  <a:solidFill>
                    <a:schemeClr val="tx1"/>
                  </a:solidFill>
                </a:rPr>
                <a:t>by US government (predecessor agency to the EPA).</a:t>
              </a:r>
            </a:p>
            <a:p>
              <a:pPr>
                <a:spcAft>
                  <a:spcPts val="600"/>
                </a:spcAft>
              </a:pPr>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23"/>
                </a:rPr>
                <a:t>http://npic.orst.edu/factsheets/btgen.html</a:t>
              </a:r>
              <a:r>
                <a:rPr lang="en-US" sz="1050" dirty="0">
                  <a:solidFill>
                    <a:schemeClr val="tx1">
                      <a:lumMod val="75000"/>
                      <a:lumOff val="25000"/>
                    </a:schemeClr>
                  </a:solidFill>
                </a:rPr>
                <a:t> </a:t>
              </a:r>
              <a:endParaRPr lang="en-US" dirty="0"/>
            </a:p>
          </p:txBody>
        </p:sp>
        <p:sp>
          <p:nvSpPr>
            <p:cNvPr id="265" name="done">
              <a:extLst>
                <a:ext uri="{FF2B5EF4-FFF2-40B4-BE49-F238E27FC236}">
                  <a16:creationId xmlns:a16="http://schemas.microsoft.com/office/drawing/2014/main" id="{B5C2DF05-95BF-0F4C-B251-C0D46148BCE4}"/>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269" name="1970 Gold Box">
            <a:extLst>
              <a:ext uri="{FF2B5EF4-FFF2-40B4-BE49-F238E27FC236}">
                <a16:creationId xmlns:a16="http://schemas.microsoft.com/office/drawing/2014/main" id="{429FE440-1DA4-0446-979A-6B6ED365B5D4}"/>
              </a:ext>
            </a:extLst>
          </p:cNvPr>
          <p:cNvGrpSpPr/>
          <p:nvPr/>
        </p:nvGrpSpPr>
        <p:grpSpPr>
          <a:xfrm>
            <a:off x="8365064" y="1075267"/>
            <a:ext cx="3386667" cy="4222045"/>
            <a:chOff x="8365064" y="1075267"/>
            <a:chExt cx="3386667" cy="4222045"/>
          </a:xfrm>
        </p:grpSpPr>
        <p:sp>
          <p:nvSpPr>
            <p:cNvPr id="270" name="Box">
              <a:extLst>
                <a:ext uri="{FF2B5EF4-FFF2-40B4-BE49-F238E27FC236}">
                  <a16:creationId xmlns:a16="http://schemas.microsoft.com/office/drawing/2014/main" id="{0471765C-04DE-114C-A12D-258DDCEB0658}"/>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Our Division is fully established and recognized by ACS.</a:t>
              </a:r>
            </a:p>
            <a:p>
              <a:pPr>
                <a:spcAft>
                  <a:spcPts val="600"/>
                </a:spcAft>
              </a:pPr>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rPr>
                <a:t>AGRO History Document and 1976-2001 Document; </a:t>
              </a:r>
              <a:r>
                <a:rPr lang="en-US" sz="1050" dirty="0">
                  <a:solidFill>
                    <a:schemeClr val="tx1">
                      <a:lumMod val="75000"/>
                      <a:lumOff val="25000"/>
                    </a:schemeClr>
                  </a:solidFill>
                  <a:hlinkClick r:id="rId19"/>
                </a:rPr>
                <a:t>https://pubs.acs.org/doi/pdf/10.1021/jf0115286</a:t>
              </a:r>
              <a:r>
                <a:rPr lang="en-US" sz="1050" dirty="0">
                  <a:solidFill>
                    <a:schemeClr val="tx1">
                      <a:lumMod val="75000"/>
                      <a:lumOff val="25000"/>
                    </a:schemeClr>
                  </a:solidFill>
                </a:rPr>
                <a:t> </a:t>
              </a:r>
              <a:endParaRPr lang="en-US" dirty="0"/>
            </a:p>
          </p:txBody>
        </p:sp>
        <p:sp>
          <p:nvSpPr>
            <p:cNvPr id="271" name="done">
              <a:extLst>
                <a:ext uri="{FF2B5EF4-FFF2-40B4-BE49-F238E27FC236}">
                  <a16:creationId xmlns:a16="http://schemas.microsoft.com/office/drawing/2014/main" id="{3EEF2D81-8CE4-C04C-A430-F30376CAAD65}"/>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99" name="1970 Orange Box">
            <a:extLst>
              <a:ext uri="{FF2B5EF4-FFF2-40B4-BE49-F238E27FC236}">
                <a16:creationId xmlns:a16="http://schemas.microsoft.com/office/drawing/2014/main" id="{A99E0D23-8D03-1540-BECB-D18DA25354D4}"/>
              </a:ext>
            </a:extLst>
          </p:cNvPr>
          <p:cNvGrpSpPr/>
          <p:nvPr/>
        </p:nvGrpSpPr>
        <p:grpSpPr>
          <a:xfrm>
            <a:off x="8365064" y="1075267"/>
            <a:ext cx="3386667" cy="4222045"/>
            <a:chOff x="8365064" y="1075267"/>
            <a:chExt cx="3386667" cy="4222045"/>
          </a:xfrm>
        </p:grpSpPr>
        <p:sp>
          <p:nvSpPr>
            <p:cNvPr id="100" name="Box">
              <a:extLst>
                <a:ext uri="{FF2B5EF4-FFF2-40B4-BE49-F238E27FC236}">
                  <a16:creationId xmlns:a16="http://schemas.microsoft.com/office/drawing/2014/main" id="{D03CFA4E-4BB1-0241-9055-77CE26FCCE17}"/>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EPA's mission is to protect human health by safeguarding the air we breathe, water we drink and land on which we live. US EPA was formed </a:t>
              </a:r>
              <a:br>
                <a:rPr lang="en-US" sz="1400" dirty="0">
                  <a:solidFill>
                    <a:schemeClr val="tx1">
                      <a:lumMod val="75000"/>
                      <a:lumOff val="25000"/>
                    </a:schemeClr>
                  </a:solidFill>
                </a:rPr>
              </a:br>
              <a:r>
                <a:rPr lang="en-US" sz="1400" dirty="0">
                  <a:solidFill>
                    <a:schemeClr val="tx1">
                      <a:lumMod val="75000"/>
                      <a:lumOff val="25000"/>
                    </a:schemeClr>
                  </a:solidFill>
                </a:rPr>
                <a:t>to administer environmental </a:t>
              </a:r>
              <a:br>
                <a:rPr lang="en-US" sz="1400" dirty="0">
                  <a:solidFill>
                    <a:schemeClr val="tx1">
                      <a:lumMod val="75000"/>
                      <a:lumOff val="25000"/>
                    </a:schemeClr>
                  </a:solidFill>
                </a:rPr>
              </a:br>
              <a:r>
                <a:rPr lang="en-US" sz="1400" dirty="0">
                  <a:solidFill>
                    <a:schemeClr val="tx1">
                      <a:lumMod val="75000"/>
                      <a:lumOff val="25000"/>
                    </a:schemeClr>
                  </a:solidFill>
                </a:rPr>
                <a:t>quality regulations and assumed responsibilities from USDA related to pesticide registration under FIFRA. Regulation of pesticides consolidated in one agency in the US.</a:t>
              </a:r>
            </a:p>
            <a:p>
              <a:pPr>
                <a:spcAft>
                  <a:spcPts val="600"/>
                </a:spcAft>
              </a:pPr>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8"/>
                </a:rPr>
                <a:t>www.epa.gov/history/origins-epa</a:t>
              </a:r>
              <a:endParaRPr lang="en-US" sz="1050" dirty="0">
                <a:solidFill>
                  <a:schemeClr val="tx1">
                    <a:lumMod val="75000"/>
                    <a:lumOff val="25000"/>
                  </a:schemeClr>
                </a:solidFill>
              </a:endParaRPr>
            </a:p>
            <a:p>
              <a:pPr>
                <a:spcAft>
                  <a:spcPts val="600"/>
                </a:spcAft>
              </a:pPr>
              <a:endParaRPr lang="en-US" sz="1050" dirty="0">
                <a:solidFill>
                  <a:schemeClr val="tx1">
                    <a:lumMod val="75000"/>
                    <a:lumOff val="25000"/>
                  </a:schemeClr>
                </a:solidFill>
              </a:endParaRPr>
            </a:p>
          </p:txBody>
        </p:sp>
        <p:sp>
          <p:nvSpPr>
            <p:cNvPr id="101" name="done">
              <a:extLst>
                <a:ext uri="{FF2B5EF4-FFF2-40B4-BE49-F238E27FC236}">
                  <a16:creationId xmlns:a16="http://schemas.microsoft.com/office/drawing/2014/main" id="{028798BD-D9A9-E54E-A4F1-16BE35DDCF77}"/>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91" name="1970 Purple Box">
            <a:extLst>
              <a:ext uri="{FF2B5EF4-FFF2-40B4-BE49-F238E27FC236}">
                <a16:creationId xmlns:a16="http://schemas.microsoft.com/office/drawing/2014/main" id="{BE035B83-B309-E941-8350-FE10D57323C7}"/>
              </a:ext>
            </a:extLst>
          </p:cNvPr>
          <p:cNvGrpSpPr/>
          <p:nvPr/>
        </p:nvGrpSpPr>
        <p:grpSpPr>
          <a:xfrm>
            <a:off x="8365064" y="1075267"/>
            <a:ext cx="3386667" cy="4222045"/>
            <a:chOff x="8365064" y="1075267"/>
            <a:chExt cx="3386667" cy="4222045"/>
          </a:xfrm>
        </p:grpSpPr>
        <p:sp>
          <p:nvSpPr>
            <p:cNvPr id="92" name="Box">
              <a:extLst>
                <a:ext uri="{FF2B5EF4-FFF2-40B4-BE49-F238E27FC236}">
                  <a16:creationId xmlns:a16="http://schemas.microsoft.com/office/drawing/2014/main" id="{8F449D80-D679-564C-8B9C-7F2438253E9E}"/>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Benzimidazoles were a new class and mode of action with broader spectrum of fungicidal activity.  DuPont launched Benomyl as a systemic fungicide.</a:t>
              </a:r>
            </a:p>
            <a:p>
              <a:pPr>
                <a:spcAft>
                  <a:spcPts val="600"/>
                </a:spcAft>
              </a:pPr>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15"/>
                </a:rPr>
                <a:t>https://www.plantmanagementnetwork.org/pub/php/review/2008/milestones/</a:t>
              </a:r>
              <a:endParaRPr lang="en-US" sz="1050" dirty="0">
                <a:solidFill>
                  <a:schemeClr val="tx1">
                    <a:lumMod val="75000"/>
                    <a:lumOff val="25000"/>
                  </a:schemeClr>
                </a:solidFill>
              </a:endParaRPr>
            </a:p>
            <a:p>
              <a:pPr>
                <a:spcAft>
                  <a:spcPts val="600"/>
                </a:spcAft>
              </a:pPr>
              <a:endParaRPr lang="en-US" sz="1050" dirty="0">
                <a:solidFill>
                  <a:schemeClr val="tx1">
                    <a:lumMod val="75000"/>
                    <a:lumOff val="25000"/>
                  </a:schemeClr>
                </a:solidFill>
              </a:endParaRPr>
            </a:p>
            <a:p>
              <a:pPr>
                <a:spcAft>
                  <a:spcPts val="600"/>
                </a:spcAft>
              </a:pPr>
              <a:endParaRPr lang="en-US" dirty="0"/>
            </a:p>
          </p:txBody>
        </p:sp>
        <p:sp>
          <p:nvSpPr>
            <p:cNvPr id="96" name="done">
              <a:extLst>
                <a:ext uri="{FF2B5EF4-FFF2-40B4-BE49-F238E27FC236}">
                  <a16:creationId xmlns:a16="http://schemas.microsoft.com/office/drawing/2014/main" id="{4AFAA762-7133-FD40-9857-AB5EBC73450D}"/>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8" name="legend">
            <a:extLst>
              <a:ext uri="{FF2B5EF4-FFF2-40B4-BE49-F238E27FC236}">
                <a16:creationId xmlns:a16="http://schemas.microsoft.com/office/drawing/2014/main" id="{8F6C7635-A2CE-DA44-8FBC-76533BA874E7}"/>
              </a:ext>
            </a:extLst>
          </p:cNvPr>
          <p:cNvGrpSpPr/>
          <p:nvPr/>
        </p:nvGrpSpPr>
        <p:grpSpPr>
          <a:xfrm>
            <a:off x="1077351" y="5745011"/>
            <a:ext cx="8895576" cy="256480"/>
            <a:chOff x="1077351" y="5745011"/>
            <a:chExt cx="8895576" cy="256480"/>
          </a:xfrm>
        </p:grpSpPr>
        <p:grpSp>
          <p:nvGrpSpPr>
            <p:cNvPr id="62" name="legend green">
              <a:extLst>
                <a:ext uri="{FF2B5EF4-FFF2-40B4-BE49-F238E27FC236}">
                  <a16:creationId xmlns:a16="http://schemas.microsoft.com/office/drawing/2014/main" id="{E14AD1EE-B4BF-624B-9182-816E69CD2336}"/>
                </a:ext>
              </a:extLst>
            </p:cNvPr>
            <p:cNvGrpSpPr/>
            <p:nvPr/>
          </p:nvGrpSpPr>
          <p:grpSpPr>
            <a:xfrm>
              <a:off x="1077351" y="5745011"/>
              <a:ext cx="1557565" cy="256480"/>
              <a:chOff x="1280551" y="5745011"/>
              <a:chExt cx="1557565" cy="256480"/>
            </a:xfrm>
          </p:grpSpPr>
          <p:sp>
            <p:nvSpPr>
              <p:cNvPr id="17" name="Oval 16">
                <a:extLst>
                  <a:ext uri="{FF2B5EF4-FFF2-40B4-BE49-F238E27FC236}">
                    <a16:creationId xmlns:a16="http://schemas.microsoft.com/office/drawing/2014/main" id="{932E3966-0B33-584F-B7EB-8135232B4246}"/>
                  </a:ext>
                </a:extLst>
              </p:cNvPr>
              <p:cNvSpPr/>
              <p:nvPr/>
            </p:nvSpPr>
            <p:spPr>
              <a:xfrm>
                <a:off x="1280551" y="5768476"/>
                <a:ext cx="209550" cy="20955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739F36A4-9868-814A-BE93-85710615DD27}"/>
                  </a:ext>
                </a:extLst>
              </p:cNvPr>
              <p:cNvSpPr txBox="1"/>
              <p:nvPr/>
            </p:nvSpPr>
            <p:spPr>
              <a:xfrm>
                <a:off x="1588980" y="5745011"/>
                <a:ext cx="1249136" cy="256480"/>
              </a:xfrm>
              <a:prstGeom prst="rect">
                <a:avLst/>
              </a:prstGeom>
              <a:noFill/>
            </p:spPr>
            <p:txBody>
              <a:bodyPr wrap="square" lIns="0" tIns="0" rIns="0" bIns="0" rtlCol="0">
                <a:spAutoFit/>
              </a:bodyPr>
              <a:lstStyle/>
              <a:p>
                <a:pPr>
                  <a:lnSpc>
                    <a:spcPts val="980"/>
                  </a:lnSpc>
                </a:pPr>
                <a:r>
                  <a:rPr lang="en-US" sz="900" dirty="0"/>
                  <a:t>Agrichemical Industry </a:t>
                </a:r>
                <a:br>
                  <a:rPr lang="en-US" sz="900" dirty="0"/>
                </a:br>
                <a:r>
                  <a:rPr lang="en-US" sz="900" dirty="0"/>
                  <a:t>Food Production</a:t>
                </a:r>
              </a:p>
            </p:txBody>
          </p:sp>
        </p:grpSp>
        <p:grpSp>
          <p:nvGrpSpPr>
            <p:cNvPr id="6" name="Group 5">
              <a:extLst>
                <a:ext uri="{FF2B5EF4-FFF2-40B4-BE49-F238E27FC236}">
                  <a16:creationId xmlns:a16="http://schemas.microsoft.com/office/drawing/2014/main" id="{3A5F89DE-531E-7F4B-AB33-24EFBA9347DD}"/>
                </a:ext>
              </a:extLst>
            </p:cNvPr>
            <p:cNvGrpSpPr/>
            <p:nvPr/>
          </p:nvGrpSpPr>
          <p:grpSpPr>
            <a:xfrm>
              <a:off x="2914225" y="5745011"/>
              <a:ext cx="1557565" cy="256480"/>
              <a:chOff x="2914225" y="5745011"/>
              <a:chExt cx="1557565" cy="256480"/>
            </a:xfrm>
          </p:grpSpPr>
          <p:sp>
            <p:nvSpPr>
              <p:cNvPr id="117" name="Oval 116">
                <a:extLst>
                  <a:ext uri="{FF2B5EF4-FFF2-40B4-BE49-F238E27FC236}">
                    <a16:creationId xmlns:a16="http://schemas.microsoft.com/office/drawing/2014/main" id="{25A33FA0-723A-2147-8CED-AE02B62402A3}"/>
                  </a:ext>
                </a:extLst>
              </p:cNvPr>
              <p:cNvSpPr/>
              <p:nvPr/>
            </p:nvSpPr>
            <p:spPr>
              <a:xfrm>
                <a:off x="2914225" y="5768476"/>
                <a:ext cx="209550" cy="20955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TextBox 117">
                <a:extLst>
                  <a:ext uri="{FF2B5EF4-FFF2-40B4-BE49-F238E27FC236}">
                    <a16:creationId xmlns:a16="http://schemas.microsoft.com/office/drawing/2014/main" id="{4866A8ED-B406-8141-8A55-436FD5CF9827}"/>
                  </a:ext>
                </a:extLst>
              </p:cNvPr>
              <p:cNvSpPr txBox="1"/>
              <p:nvPr/>
            </p:nvSpPr>
            <p:spPr>
              <a:xfrm>
                <a:off x="3222654" y="5745011"/>
                <a:ext cx="1249136" cy="256480"/>
              </a:xfrm>
              <a:prstGeom prst="rect">
                <a:avLst/>
              </a:prstGeom>
              <a:noFill/>
            </p:spPr>
            <p:txBody>
              <a:bodyPr wrap="square" lIns="0" tIns="0" rIns="0" bIns="0" rtlCol="0">
                <a:spAutoFit/>
              </a:bodyPr>
              <a:lstStyle/>
              <a:p>
                <a:pPr>
                  <a:lnSpc>
                    <a:spcPts val="980"/>
                  </a:lnSpc>
                </a:pPr>
                <a:r>
                  <a:rPr lang="en-US" sz="900" dirty="0"/>
                  <a:t>Agrichemical </a:t>
                </a:r>
                <a:br>
                  <a:rPr lang="en-US" sz="900" dirty="0"/>
                </a:br>
                <a:r>
                  <a:rPr lang="en-US" sz="900" dirty="0"/>
                  <a:t>Regulation</a:t>
                </a:r>
              </a:p>
            </p:txBody>
          </p:sp>
        </p:grpSp>
        <p:grpSp>
          <p:nvGrpSpPr>
            <p:cNvPr id="64" name="legend yellow">
              <a:extLst>
                <a:ext uri="{FF2B5EF4-FFF2-40B4-BE49-F238E27FC236}">
                  <a16:creationId xmlns:a16="http://schemas.microsoft.com/office/drawing/2014/main" id="{0FC1E908-9553-E241-A2EE-E547499DFBA7}"/>
                </a:ext>
              </a:extLst>
            </p:cNvPr>
            <p:cNvGrpSpPr/>
            <p:nvPr/>
          </p:nvGrpSpPr>
          <p:grpSpPr>
            <a:xfrm>
              <a:off x="4747205" y="5768476"/>
              <a:ext cx="1557565" cy="209550"/>
              <a:chOff x="4950405" y="5768476"/>
              <a:chExt cx="1557565" cy="209550"/>
            </a:xfrm>
          </p:grpSpPr>
          <p:sp>
            <p:nvSpPr>
              <p:cNvPr id="120" name="Oval 119">
                <a:extLst>
                  <a:ext uri="{FF2B5EF4-FFF2-40B4-BE49-F238E27FC236}">
                    <a16:creationId xmlns:a16="http://schemas.microsoft.com/office/drawing/2014/main" id="{E4AE6AE1-1EB1-E543-9944-56A2027C7456}"/>
                  </a:ext>
                </a:extLst>
              </p:cNvPr>
              <p:cNvSpPr/>
              <p:nvPr/>
            </p:nvSpPr>
            <p:spPr>
              <a:xfrm>
                <a:off x="4950405" y="5768476"/>
                <a:ext cx="209550" cy="20955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TextBox 120">
                <a:extLst>
                  <a:ext uri="{FF2B5EF4-FFF2-40B4-BE49-F238E27FC236}">
                    <a16:creationId xmlns:a16="http://schemas.microsoft.com/office/drawing/2014/main" id="{B40219DA-4D9E-FA40-B80A-AC9EC702F527}"/>
                  </a:ext>
                </a:extLst>
              </p:cNvPr>
              <p:cNvSpPr txBox="1"/>
              <p:nvPr/>
            </p:nvSpPr>
            <p:spPr>
              <a:xfrm>
                <a:off x="5258834" y="5809131"/>
                <a:ext cx="1249136" cy="128240"/>
              </a:xfrm>
              <a:prstGeom prst="rect">
                <a:avLst/>
              </a:prstGeom>
              <a:noFill/>
            </p:spPr>
            <p:txBody>
              <a:bodyPr wrap="square" lIns="0" tIns="0" rIns="0" bIns="0" rtlCol="0">
                <a:spAutoFit/>
              </a:bodyPr>
              <a:lstStyle/>
              <a:p>
                <a:pPr>
                  <a:lnSpc>
                    <a:spcPts val="980"/>
                  </a:lnSpc>
                </a:pPr>
                <a:r>
                  <a:rPr lang="en-US" sz="900" dirty="0"/>
                  <a:t>AGRO History</a:t>
                </a:r>
              </a:p>
            </p:txBody>
          </p:sp>
        </p:grpSp>
        <p:grpSp>
          <p:nvGrpSpPr>
            <p:cNvPr id="7" name="Group 6">
              <a:extLst>
                <a:ext uri="{FF2B5EF4-FFF2-40B4-BE49-F238E27FC236}">
                  <a16:creationId xmlns:a16="http://schemas.microsoft.com/office/drawing/2014/main" id="{EE2C78B2-08A7-4544-B2E4-4BC0B14742CD}"/>
                </a:ext>
              </a:extLst>
            </p:cNvPr>
            <p:cNvGrpSpPr/>
            <p:nvPr/>
          </p:nvGrpSpPr>
          <p:grpSpPr>
            <a:xfrm>
              <a:off x="6587327" y="5745011"/>
              <a:ext cx="1557565" cy="256480"/>
              <a:chOff x="6587327" y="5745011"/>
              <a:chExt cx="1557565" cy="256480"/>
            </a:xfrm>
          </p:grpSpPr>
          <p:sp>
            <p:nvSpPr>
              <p:cNvPr id="122" name="Oval 121">
                <a:extLst>
                  <a:ext uri="{FF2B5EF4-FFF2-40B4-BE49-F238E27FC236}">
                    <a16:creationId xmlns:a16="http://schemas.microsoft.com/office/drawing/2014/main" id="{53C2FC50-A4EF-F44C-A63F-36A4C7B7905E}"/>
                  </a:ext>
                </a:extLst>
              </p:cNvPr>
              <p:cNvSpPr/>
              <p:nvPr/>
            </p:nvSpPr>
            <p:spPr>
              <a:xfrm>
                <a:off x="6587327" y="5768476"/>
                <a:ext cx="209550" cy="20955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TextBox 122">
                <a:extLst>
                  <a:ext uri="{FF2B5EF4-FFF2-40B4-BE49-F238E27FC236}">
                    <a16:creationId xmlns:a16="http://schemas.microsoft.com/office/drawing/2014/main" id="{A0DCCA74-F82F-4744-A88A-5515BC384C27}"/>
                  </a:ext>
                </a:extLst>
              </p:cNvPr>
              <p:cNvSpPr txBox="1"/>
              <p:nvPr/>
            </p:nvSpPr>
            <p:spPr>
              <a:xfrm>
                <a:off x="6895756" y="5745011"/>
                <a:ext cx="1249136" cy="256480"/>
              </a:xfrm>
              <a:prstGeom prst="rect">
                <a:avLst/>
              </a:prstGeom>
              <a:noFill/>
            </p:spPr>
            <p:txBody>
              <a:bodyPr wrap="square" lIns="0" tIns="0" rIns="0" bIns="0" rtlCol="0">
                <a:spAutoFit/>
              </a:bodyPr>
              <a:lstStyle/>
              <a:p>
                <a:pPr>
                  <a:lnSpc>
                    <a:spcPts val="980"/>
                  </a:lnSpc>
                </a:pPr>
                <a:r>
                  <a:rPr lang="en-US" sz="900" dirty="0"/>
                  <a:t>Technologies and Challenges</a:t>
                </a:r>
              </a:p>
            </p:txBody>
          </p:sp>
        </p:grpSp>
        <p:grpSp>
          <p:nvGrpSpPr>
            <p:cNvPr id="66" name="legend dk blue">
              <a:extLst>
                <a:ext uri="{FF2B5EF4-FFF2-40B4-BE49-F238E27FC236}">
                  <a16:creationId xmlns:a16="http://schemas.microsoft.com/office/drawing/2014/main" id="{35478CF4-195E-E444-9841-401AEFEA516F}"/>
                </a:ext>
              </a:extLst>
            </p:cNvPr>
            <p:cNvGrpSpPr/>
            <p:nvPr/>
          </p:nvGrpSpPr>
          <p:grpSpPr>
            <a:xfrm>
              <a:off x="8415362" y="5768476"/>
              <a:ext cx="1557565" cy="209550"/>
              <a:chOff x="8568556" y="5768476"/>
              <a:chExt cx="1557565" cy="209550"/>
            </a:xfrm>
          </p:grpSpPr>
          <p:sp>
            <p:nvSpPr>
              <p:cNvPr id="135" name="Oval 134">
                <a:extLst>
                  <a:ext uri="{FF2B5EF4-FFF2-40B4-BE49-F238E27FC236}">
                    <a16:creationId xmlns:a16="http://schemas.microsoft.com/office/drawing/2014/main" id="{6D21DE7B-EE24-EB49-8A65-AA30C805C351}"/>
                  </a:ext>
                </a:extLst>
              </p:cNvPr>
              <p:cNvSpPr/>
              <p:nvPr/>
            </p:nvSpPr>
            <p:spPr>
              <a:xfrm>
                <a:off x="8568556" y="5768476"/>
                <a:ext cx="209550" cy="20955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TextBox 135">
                <a:extLst>
                  <a:ext uri="{FF2B5EF4-FFF2-40B4-BE49-F238E27FC236}">
                    <a16:creationId xmlns:a16="http://schemas.microsoft.com/office/drawing/2014/main" id="{90751A7B-CFDA-1A4B-B3DE-6FBCAAD35B46}"/>
                  </a:ext>
                </a:extLst>
              </p:cNvPr>
              <p:cNvSpPr txBox="1"/>
              <p:nvPr/>
            </p:nvSpPr>
            <p:spPr>
              <a:xfrm>
                <a:off x="8876985" y="5809131"/>
                <a:ext cx="1249136" cy="128240"/>
              </a:xfrm>
              <a:prstGeom prst="rect">
                <a:avLst/>
              </a:prstGeom>
              <a:noFill/>
            </p:spPr>
            <p:txBody>
              <a:bodyPr wrap="square" lIns="0" tIns="0" rIns="0" bIns="0" rtlCol="0">
                <a:spAutoFit/>
              </a:bodyPr>
              <a:lstStyle/>
              <a:p>
                <a:pPr>
                  <a:lnSpc>
                    <a:spcPts val="980"/>
                  </a:lnSpc>
                </a:pPr>
                <a:r>
                  <a:rPr lang="en-US" sz="900" dirty="0"/>
                  <a:t>Products</a:t>
                </a:r>
              </a:p>
            </p:txBody>
          </p:sp>
        </p:grpSp>
      </p:grpSp>
    </p:spTree>
    <p:extLst>
      <p:ext uri="{BB962C8B-B14F-4D97-AF65-F5344CB8AC3E}">
        <p14:creationId xmlns:p14="http://schemas.microsoft.com/office/powerpoint/2010/main" val="1641672930"/>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97"/>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
                                        </p:tgtEl>
                                        <p:attrNameLst>
                                          <p:attrName>style.visibility</p:attrName>
                                        </p:attrNameLst>
                                      </p:cBhvr>
                                      <p:to>
                                        <p:strVal val="visible"/>
                                      </p:to>
                                    </p:set>
                                  </p:childTnLst>
                                </p:cTn>
                              </p:par>
                            </p:childTnLst>
                          </p:cTn>
                        </p:par>
                      </p:childTnLst>
                    </p:cTn>
                  </p:par>
                </p:childTnLst>
              </p:cTn>
              <p:nextCondLst>
                <p:cond evt="onClick" delay="0">
                  <p:tgtEl>
                    <p:spTgt spid="97"/>
                  </p:tgtEl>
                </p:cond>
              </p:nextCondLst>
            </p:seq>
            <p:seq concurrent="1" nextAc="seek">
              <p:cTn id="7" restart="whenNotActive" fill="hold" evtFilter="cancelBubble" nodeType="interactiveSeq">
                <p:stCondLst>
                  <p:cond evt="onClick" delay="0">
                    <p:tgtEl>
                      <p:spTgt spid="205"/>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nodeType="clickEffect">
                                  <p:stCondLst>
                                    <p:cond delay="0"/>
                                  </p:stCondLst>
                                  <p:childTnLst>
                                    <p:set>
                                      <p:cBhvr>
                                        <p:cTn id="11" dur="1" fill="hold">
                                          <p:stCondLst>
                                            <p:cond delay="0"/>
                                          </p:stCondLst>
                                        </p:cTn>
                                        <p:tgtEl>
                                          <p:spTgt spid="205"/>
                                        </p:tgtEl>
                                        <p:attrNameLst>
                                          <p:attrName>style.visibility</p:attrName>
                                        </p:attrNameLst>
                                      </p:cBhvr>
                                      <p:to>
                                        <p:strVal val="hidden"/>
                                      </p:to>
                                    </p:set>
                                  </p:childTnLst>
                                </p:cTn>
                              </p:par>
                            </p:childTnLst>
                          </p:cTn>
                        </p:par>
                      </p:childTnLst>
                    </p:cTn>
                  </p:par>
                </p:childTnLst>
              </p:cTn>
              <p:nextCondLst>
                <p:cond evt="onClick" delay="0">
                  <p:tgtEl>
                    <p:spTgt spid="205"/>
                  </p:tgtEl>
                </p:cond>
              </p:nextCondLst>
            </p:seq>
            <p:seq concurrent="1" nextAc="seek">
              <p:cTn id="12" restart="whenNotActive" fill="hold" evtFilter="cancelBubble" nodeType="interactiveSeq">
                <p:stCondLst>
                  <p:cond evt="onClick" delay="0">
                    <p:tgtEl>
                      <p:spTgt spid="185"/>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09"/>
                                        </p:tgtEl>
                                        <p:attrNameLst>
                                          <p:attrName>style.visibility</p:attrName>
                                        </p:attrNameLst>
                                      </p:cBhvr>
                                      <p:to>
                                        <p:strVal val="visible"/>
                                      </p:to>
                                    </p:set>
                                  </p:childTnLst>
                                </p:cTn>
                              </p:par>
                            </p:childTnLst>
                          </p:cTn>
                        </p:par>
                      </p:childTnLst>
                    </p:cTn>
                  </p:par>
                </p:childTnLst>
              </p:cTn>
              <p:nextCondLst>
                <p:cond evt="onClick" delay="0">
                  <p:tgtEl>
                    <p:spTgt spid="185"/>
                  </p:tgtEl>
                </p:cond>
              </p:nextCondLst>
            </p:seq>
            <p:seq concurrent="1" nextAc="seek">
              <p:cTn id="17" restart="whenNotActive" fill="hold" evtFilter="cancelBubble" nodeType="interactiveSeq">
                <p:stCondLst>
                  <p:cond evt="onClick" delay="0">
                    <p:tgtEl>
                      <p:spTgt spid="209"/>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nodeType="clickEffect">
                                  <p:stCondLst>
                                    <p:cond delay="0"/>
                                  </p:stCondLst>
                                  <p:childTnLst>
                                    <p:set>
                                      <p:cBhvr>
                                        <p:cTn id="21" dur="1" fill="hold">
                                          <p:stCondLst>
                                            <p:cond delay="0"/>
                                          </p:stCondLst>
                                        </p:cTn>
                                        <p:tgtEl>
                                          <p:spTgt spid="209"/>
                                        </p:tgtEl>
                                        <p:attrNameLst>
                                          <p:attrName>style.visibility</p:attrName>
                                        </p:attrNameLst>
                                      </p:cBhvr>
                                      <p:to>
                                        <p:strVal val="hidden"/>
                                      </p:to>
                                    </p:set>
                                  </p:childTnLst>
                                </p:cTn>
                              </p:par>
                            </p:childTnLst>
                          </p:cTn>
                        </p:par>
                      </p:childTnLst>
                    </p:cTn>
                  </p:par>
                </p:childTnLst>
              </p:cTn>
              <p:nextCondLst>
                <p:cond evt="onClick" delay="0">
                  <p:tgtEl>
                    <p:spTgt spid="209"/>
                  </p:tgtEl>
                </p:cond>
              </p:nextCondLst>
            </p:seq>
            <p:seq concurrent="1" nextAc="seek">
              <p:cTn id="22" restart="whenNotActive" fill="hold" evtFilter="cancelBubble" nodeType="interactiveSeq">
                <p:stCondLst>
                  <p:cond evt="onClick" delay="0">
                    <p:tgtEl>
                      <p:spTgt spid="104"/>
                    </p:tgtEl>
                  </p:cond>
                </p:stCondLst>
                <p:endSync evt="end" delay="0">
                  <p:rtn val="all"/>
                </p:endSync>
                <p:childTnLst>
                  <p:par>
                    <p:cTn id="23" fill="hold">
                      <p:stCondLst>
                        <p:cond delay="0"/>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12"/>
                                        </p:tgtEl>
                                        <p:attrNameLst>
                                          <p:attrName>style.visibility</p:attrName>
                                        </p:attrNameLst>
                                      </p:cBhvr>
                                      <p:to>
                                        <p:strVal val="visible"/>
                                      </p:to>
                                    </p:set>
                                  </p:childTnLst>
                                </p:cTn>
                              </p:par>
                            </p:childTnLst>
                          </p:cTn>
                        </p:par>
                      </p:childTnLst>
                    </p:cTn>
                  </p:par>
                </p:childTnLst>
              </p:cTn>
              <p:nextCondLst>
                <p:cond evt="onClick" delay="0">
                  <p:tgtEl>
                    <p:spTgt spid="104"/>
                  </p:tgtEl>
                </p:cond>
              </p:nextCondLst>
            </p:seq>
            <p:seq concurrent="1" nextAc="seek">
              <p:cTn id="27" restart="whenNotActive" fill="hold" evtFilter="cancelBubble" nodeType="interactiveSeq">
                <p:stCondLst>
                  <p:cond evt="onClick" delay="0">
                    <p:tgtEl>
                      <p:spTgt spid="212"/>
                    </p:tgtEl>
                  </p:cond>
                </p:stCondLst>
                <p:endSync evt="end" delay="0">
                  <p:rtn val="all"/>
                </p:endSync>
                <p:childTnLst>
                  <p:par>
                    <p:cTn id="28" fill="hold">
                      <p:stCondLst>
                        <p:cond delay="0"/>
                      </p:stCondLst>
                      <p:childTnLst>
                        <p:par>
                          <p:cTn id="29" fill="hold">
                            <p:stCondLst>
                              <p:cond delay="0"/>
                            </p:stCondLst>
                            <p:childTnLst>
                              <p:par>
                                <p:cTn id="30" presetID="1" presetClass="exit" presetSubtype="0" fill="hold" nodeType="clickEffect">
                                  <p:stCondLst>
                                    <p:cond delay="0"/>
                                  </p:stCondLst>
                                  <p:childTnLst>
                                    <p:set>
                                      <p:cBhvr>
                                        <p:cTn id="31" dur="1" fill="hold">
                                          <p:stCondLst>
                                            <p:cond delay="0"/>
                                          </p:stCondLst>
                                        </p:cTn>
                                        <p:tgtEl>
                                          <p:spTgt spid="212"/>
                                        </p:tgtEl>
                                        <p:attrNameLst>
                                          <p:attrName>style.visibility</p:attrName>
                                        </p:attrNameLst>
                                      </p:cBhvr>
                                      <p:to>
                                        <p:strVal val="hidden"/>
                                      </p:to>
                                    </p:set>
                                  </p:childTnLst>
                                </p:cTn>
                              </p:par>
                            </p:childTnLst>
                          </p:cTn>
                        </p:par>
                      </p:childTnLst>
                    </p:cTn>
                  </p:par>
                </p:childTnLst>
              </p:cTn>
              <p:nextCondLst>
                <p:cond evt="onClick" delay="0">
                  <p:tgtEl>
                    <p:spTgt spid="212"/>
                  </p:tgtEl>
                </p:cond>
              </p:nextCondLst>
            </p:seq>
            <p:seq concurrent="1" nextAc="seek">
              <p:cTn id="32" restart="whenNotActive" fill="hold" evtFilter="cancelBubble" nodeType="interactiveSeq">
                <p:stCondLst>
                  <p:cond evt="onClick" delay="0">
                    <p:tgtEl>
                      <p:spTgt spid="127"/>
                    </p:tgtEl>
                  </p:cond>
                </p:stCondLst>
                <p:endSync evt="end" delay="0">
                  <p:rtn val="all"/>
                </p:endSync>
                <p:childTnLst>
                  <p:par>
                    <p:cTn id="33" fill="hold">
                      <p:stCondLst>
                        <p:cond delay="0"/>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15"/>
                                        </p:tgtEl>
                                        <p:attrNameLst>
                                          <p:attrName>style.visibility</p:attrName>
                                        </p:attrNameLst>
                                      </p:cBhvr>
                                      <p:to>
                                        <p:strVal val="visible"/>
                                      </p:to>
                                    </p:set>
                                  </p:childTnLst>
                                </p:cTn>
                              </p:par>
                            </p:childTnLst>
                          </p:cTn>
                        </p:par>
                      </p:childTnLst>
                    </p:cTn>
                  </p:par>
                </p:childTnLst>
              </p:cTn>
              <p:nextCondLst>
                <p:cond evt="onClick" delay="0">
                  <p:tgtEl>
                    <p:spTgt spid="127"/>
                  </p:tgtEl>
                </p:cond>
              </p:nextCondLst>
            </p:seq>
            <p:seq concurrent="1" nextAc="seek">
              <p:cTn id="37" restart="whenNotActive" fill="hold" evtFilter="cancelBubble" nodeType="interactiveSeq">
                <p:stCondLst>
                  <p:cond evt="onClick" delay="0">
                    <p:tgtEl>
                      <p:spTgt spid="215"/>
                    </p:tgtEl>
                  </p:cond>
                </p:stCondLst>
                <p:endSync evt="end" delay="0">
                  <p:rtn val="all"/>
                </p:endSync>
                <p:childTnLst>
                  <p:par>
                    <p:cTn id="38" fill="hold">
                      <p:stCondLst>
                        <p:cond delay="0"/>
                      </p:stCondLst>
                      <p:childTnLst>
                        <p:par>
                          <p:cTn id="39" fill="hold">
                            <p:stCondLst>
                              <p:cond delay="0"/>
                            </p:stCondLst>
                            <p:childTnLst>
                              <p:par>
                                <p:cTn id="40" presetID="1" presetClass="exit" presetSubtype="0" fill="hold" nodeType="clickEffect">
                                  <p:stCondLst>
                                    <p:cond delay="0"/>
                                  </p:stCondLst>
                                  <p:childTnLst>
                                    <p:set>
                                      <p:cBhvr>
                                        <p:cTn id="41" dur="1" fill="hold">
                                          <p:stCondLst>
                                            <p:cond delay="0"/>
                                          </p:stCondLst>
                                        </p:cTn>
                                        <p:tgtEl>
                                          <p:spTgt spid="215"/>
                                        </p:tgtEl>
                                        <p:attrNameLst>
                                          <p:attrName>style.visibility</p:attrName>
                                        </p:attrNameLst>
                                      </p:cBhvr>
                                      <p:to>
                                        <p:strVal val="hidden"/>
                                      </p:to>
                                    </p:set>
                                  </p:childTnLst>
                                </p:cTn>
                              </p:par>
                            </p:childTnLst>
                          </p:cTn>
                        </p:par>
                      </p:childTnLst>
                    </p:cTn>
                  </p:par>
                </p:childTnLst>
              </p:cTn>
              <p:nextCondLst>
                <p:cond evt="onClick" delay="0">
                  <p:tgtEl>
                    <p:spTgt spid="215"/>
                  </p:tgtEl>
                </p:cond>
              </p:nextCondLst>
            </p:seq>
            <p:seq concurrent="1" nextAc="seek">
              <p:cTn id="42" restart="whenNotActive" fill="hold" evtFilter="cancelBubble" nodeType="interactiveSeq">
                <p:stCondLst>
                  <p:cond evt="onClick" delay="0">
                    <p:tgtEl>
                      <p:spTgt spid="107"/>
                    </p:tgtEl>
                  </p:cond>
                </p:stCondLst>
                <p:endSync evt="end" delay="0">
                  <p:rtn val="all"/>
                </p:endSync>
                <p:childTnLst>
                  <p:par>
                    <p:cTn id="43" fill="hold">
                      <p:stCondLst>
                        <p:cond delay="0"/>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9"/>
                                        </p:tgtEl>
                                        <p:attrNameLst>
                                          <p:attrName>style.visibility</p:attrName>
                                        </p:attrNameLst>
                                      </p:cBhvr>
                                      <p:to>
                                        <p:strVal val="visible"/>
                                      </p:to>
                                    </p:set>
                                  </p:childTnLst>
                                </p:cTn>
                              </p:par>
                            </p:childTnLst>
                          </p:cTn>
                        </p:par>
                      </p:childTnLst>
                    </p:cTn>
                  </p:par>
                </p:childTnLst>
              </p:cTn>
              <p:nextCondLst>
                <p:cond evt="onClick" delay="0">
                  <p:tgtEl>
                    <p:spTgt spid="107"/>
                  </p:tgtEl>
                </p:cond>
              </p:nextCondLst>
            </p:seq>
            <p:seq concurrent="1" nextAc="seek">
              <p:cTn id="47" restart="whenNotActive" fill="hold" evtFilter="cancelBubble" nodeType="interactiveSeq">
                <p:stCondLst>
                  <p:cond evt="onClick" delay="0">
                    <p:tgtEl>
                      <p:spTgt spid="69"/>
                    </p:tgtEl>
                  </p:cond>
                </p:stCondLst>
                <p:endSync evt="end" delay="0">
                  <p:rtn val="all"/>
                </p:endSync>
                <p:childTnLst>
                  <p:par>
                    <p:cTn id="48" fill="hold">
                      <p:stCondLst>
                        <p:cond delay="0"/>
                      </p:stCondLst>
                      <p:childTnLst>
                        <p:par>
                          <p:cTn id="49" fill="hold">
                            <p:stCondLst>
                              <p:cond delay="0"/>
                            </p:stCondLst>
                            <p:childTnLst>
                              <p:par>
                                <p:cTn id="50" presetID="1" presetClass="exit" presetSubtype="0" fill="hold" nodeType="clickEffect">
                                  <p:stCondLst>
                                    <p:cond delay="0"/>
                                  </p:stCondLst>
                                  <p:childTnLst>
                                    <p:set>
                                      <p:cBhvr>
                                        <p:cTn id="51" dur="1" fill="hold">
                                          <p:stCondLst>
                                            <p:cond delay="0"/>
                                          </p:stCondLst>
                                        </p:cTn>
                                        <p:tgtEl>
                                          <p:spTgt spid="69"/>
                                        </p:tgtEl>
                                        <p:attrNameLst>
                                          <p:attrName>style.visibility</p:attrName>
                                        </p:attrNameLst>
                                      </p:cBhvr>
                                      <p:to>
                                        <p:strVal val="hidden"/>
                                      </p:to>
                                    </p:set>
                                  </p:childTnLst>
                                </p:cTn>
                              </p:par>
                            </p:childTnLst>
                          </p:cTn>
                        </p:par>
                      </p:childTnLst>
                    </p:cTn>
                  </p:par>
                </p:childTnLst>
              </p:cTn>
              <p:nextCondLst>
                <p:cond evt="onClick" delay="0">
                  <p:tgtEl>
                    <p:spTgt spid="69"/>
                  </p:tgtEl>
                </p:cond>
              </p:nextCondLst>
            </p:seq>
            <p:seq concurrent="1" nextAc="seek">
              <p:cTn id="52" restart="whenNotActive" fill="hold" evtFilter="cancelBubble" nodeType="interactiveSeq">
                <p:stCondLst>
                  <p:cond evt="onClick" delay="0">
                    <p:tgtEl>
                      <p:spTgt spid="189"/>
                    </p:tgtEl>
                  </p:cond>
                </p:stCondLst>
                <p:endSync evt="end" delay="0">
                  <p:rtn val="all"/>
                </p:endSync>
                <p:childTnLst>
                  <p:par>
                    <p:cTn id="53" fill="hold">
                      <p:stCondLst>
                        <p:cond delay="0"/>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218"/>
                                        </p:tgtEl>
                                        <p:attrNameLst>
                                          <p:attrName>style.visibility</p:attrName>
                                        </p:attrNameLst>
                                      </p:cBhvr>
                                      <p:to>
                                        <p:strVal val="visible"/>
                                      </p:to>
                                    </p:set>
                                  </p:childTnLst>
                                </p:cTn>
                              </p:par>
                            </p:childTnLst>
                          </p:cTn>
                        </p:par>
                      </p:childTnLst>
                    </p:cTn>
                  </p:par>
                </p:childTnLst>
              </p:cTn>
              <p:nextCondLst>
                <p:cond evt="onClick" delay="0">
                  <p:tgtEl>
                    <p:spTgt spid="189"/>
                  </p:tgtEl>
                </p:cond>
              </p:nextCondLst>
            </p:seq>
            <p:seq concurrent="1" nextAc="seek">
              <p:cTn id="57" restart="whenNotActive" fill="hold" evtFilter="cancelBubble" nodeType="interactiveSeq">
                <p:stCondLst>
                  <p:cond evt="onClick" delay="0">
                    <p:tgtEl>
                      <p:spTgt spid="218"/>
                    </p:tgtEl>
                  </p:cond>
                </p:stCondLst>
                <p:endSync evt="end" delay="0">
                  <p:rtn val="all"/>
                </p:endSync>
                <p:childTnLst>
                  <p:par>
                    <p:cTn id="58" fill="hold">
                      <p:stCondLst>
                        <p:cond delay="0"/>
                      </p:stCondLst>
                      <p:childTnLst>
                        <p:par>
                          <p:cTn id="59" fill="hold">
                            <p:stCondLst>
                              <p:cond delay="0"/>
                            </p:stCondLst>
                            <p:childTnLst>
                              <p:par>
                                <p:cTn id="60" presetID="1" presetClass="exit" presetSubtype="0" fill="hold" nodeType="clickEffect">
                                  <p:stCondLst>
                                    <p:cond delay="0"/>
                                  </p:stCondLst>
                                  <p:childTnLst>
                                    <p:set>
                                      <p:cBhvr>
                                        <p:cTn id="61" dur="1" fill="hold">
                                          <p:stCondLst>
                                            <p:cond delay="0"/>
                                          </p:stCondLst>
                                        </p:cTn>
                                        <p:tgtEl>
                                          <p:spTgt spid="218"/>
                                        </p:tgtEl>
                                        <p:attrNameLst>
                                          <p:attrName>style.visibility</p:attrName>
                                        </p:attrNameLst>
                                      </p:cBhvr>
                                      <p:to>
                                        <p:strVal val="hidden"/>
                                      </p:to>
                                    </p:set>
                                  </p:childTnLst>
                                </p:cTn>
                              </p:par>
                            </p:childTnLst>
                          </p:cTn>
                        </p:par>
                      </p:childTnLst>
                    </p:cTn>
                  </p:par>
                </p:childTnLst>
              </p:cTn>
              <p:nextCondLst>
                <p:cond evt="onClick" delay="0">
                  <p:tgtEl>
                    <p:spTgt spid="218"/>
                  </p:tgtEl>
                </p:cond>
              </p:nextCondLst>
            </p:seq>
            <p:seq concurrent="1" nextAc="seek">
              <p:cTn id="62" restart="whenNotActive" fill="hold" evtFilter="cancelBubble" nodeType="interactiveSeq">
                <p:stCondLst>
                  <p:cond evt="onClick" delay="0">
                    <p:tgtEl>
                      <p:spTgt spid="131"/>
                    </p:tgtEl>
                  </p:cond>
                </p:stCondLst>
                <p:endSync evt="end" delay="0">
                  <p:rtn val="all"/>
                </p:endSync>
                <p:childTnLst>
                  <p:par>
                    <p:cTn id="63" fill="hold">
                      <p:stCondLst>
                        <p:cond delay="0"/>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221"/>
                                        </p:tgtEl>
                                        <p:attrNameLst>
                                          <p:attrName>style.visibility</p:attrName>
                                        </p:attrNameLst>
                                      </p:cBhvr>
                                      <p:to>
                                        <p:strVal val="visible"/>
                                      </p:to>
                                    </p:set>
                                  </p:childTnLst>
                                </p:cTn>
                              </p:par>
                            </p:childTnLst>
                          </p:cTn>
                        </p:par>
                      </p:childTnLst>
                    </p:cTn>
                  </p:par>
                </p:childTnLst>
              </p:cTn>
              <p:nextCondLst>
                <p:cond evt="onClick" delay="0">
                  <p:tgtEl>
                    <p:spTgt spid="131"/>
                  </p:tgtEl>
                </p:cond>
              </p:nextCondLst>
            </p:seq>
            <p:seq concurrent="1" nextAc="seek">
              <p:cTn id="67" restart="whenNotActive" fill="hold" evtFilter="cancelBubble" nodeType="interactiveSeq">
                <p:stCondLst>
                  <p:cond evt="onClick" delay="0">
                    <p:tgtEl>
                      <p:spTgt spid="221"/>
                    </p:tgtEl>
                  </p:cond>
                </p:stCondLst>
                <p:endSync evt="end" delay="0">
                  <p:rtn val="all"/>
                </p:endSync>
                <p:childTnLst>
                  <p:par>
                    <p:cTn id="68" fill="hold">
                      <p:stCondLst>
                        <p:cond delay="0"/>
                      </p:stCondLst>
                      <p:childTnLst>
                        <p:par>
                          <p:cTn id="69" fill="hold">
                            <p:stCondLst>
                              <p:cond delay="0"/>
                            </p:stCondLst>
                            <p:childTnLst>
                              <p:par>
                                <p:cTn id="70" presetID="1" presetClass="exit" presetSubtype="0" fill="hold" nodeType="clickEffect">
                                  <p:stCondLst>
                                    <p:cond delay="0"/>
                                  </p:stCondLst>
                                  <p:childTnLst>
                                    <p:set>
                                      <p:cBhvr>
                                        <p:cTn id="71" dur="1" fill="hold">
                                          <p:stCondLst>
                                            <p:cond delay="0"/>
                                          </p:stCondLst>
                                        </p:cTn>
                                        <p:tgtEl>
                                          <p:spTgt spid="221"/>
                                        </p:tgtEl>
                                        <p:attrNameLst>
                                          <p:attrName>style.visibility</p:attrName>
                                        </p:attrNameLst>
                                      </p:cBhvr>
                                      <p:to>
                                        <p:strVal val="hidden"/>
                                      </p:to>
                                    </p:set>
                                  </p:childTnLst>
                                </p:cTn>
                              </p:par>
                            </p:childTnLst>
                          </p:cTn>
                        </p:par>
                      </p:childTnLst>
                    </p:cTn>
                  </p:par>
                </p:childTnLst>
              </p:cTn>
              <p:nextCondLst>
                <p:cond evt="onClick" delay="0">
                  <p:tgtEl>
                    <p:spTgt spid="221"/>
                  </p:tgtEl>
                </p:cond>
              </p:nextCondLst>
            </p:seq>
            <p:seq concurrent="1" nextAc="seek">
              <p:cTn id="72" restart="whenNotActive" fill="hold" evtFilter="cancelBubble" nodeType="interactiveSeq">
                <p:stCondLst>
                  <p:cond evt="onClick" delay="0">
                    <p:tgtEl>
                      <p:spTgt spid="144"/>
                    </p:tgtEl>
                  </p:cond>
                </p:stCondLst>
                <p:endSync evt="end" delay="0">
                  <p:rtn val="all"/>
                </p:endSync>
                <p:childTnLst>
                  <p:par>
                    <p:cTn id="73" fill="hold">
                      <p:stCondLst>
                        <p:cond delay="0"/>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224"/>
                                        </p:tgtEl>
                                        <p:attrNameLst>
                                          <p:attrName>style.visibility</p:attrName>
                                        </p:attrNameLst>
                                      </p:cBhvr>
                                      <p:to>
                                        <p:strVal val="visible"/>
                                      </p:to>
                                    </p:set>
                                  </p:childTnLst>
                                </p:cTn>
                              </p:par>
                            </p:childTnLst>
                          </p:cTn>
                        </p:par>
                      </p:childTnLst>
                    </p:cTn>
                  </p:par>
                </p:childTnLst>
              </p:cTn>
              <p:nextCondLst>
                <p:cond evt="onClick" delay="0">
                  <p:tgtEl>
                    <p:spTgt spid="144"/>
                  </p:tgtEl>
                </p:cond>
              </p:nextCondLst>
            </p:seq>
            <p:seq concurrent="1" nextAc="seek">
              <p:cTn id="77" restart="whenNotActive" fill="hold" evtFilter="cancelBubble" nodeType="interactiveSeq">
                <p:stCondLst>
                  <p:cond evt="onClick" delay="0">
                    <p:tgtEl>
                      <p:spTgt spid="224"/>
                    </p:tgtEl>
                  </p:cond>
                </p:stCondLst>
                <p:endSync evt="end" delay="0">
                  <p:rtn val="all"/>
                </p:endSync>
                <p:childTnLst>
                  <p:par>
                    <p:cTn id="78" fill="hold">
                      <p:stCondLst>
                        <p:cond delay="0"/>
                      </p:stCondLst>
                      <p:childTnLst>
                        <p:par>
                          <p:cTn id="79" fill="hold">
                            <p:stCondLst>
                              <p:cond delay="0"/>
                            </p:stCondLst>
                            <p:childTnLst>
                              <p:par>
                                <p:cTn id="80" presetID="1" presetClass="exit" presetSubtype="0" fill="hold" nodeType="clickEffect">
                                  <p:stCondLst>
                                    <p:cond delay="0"/>
                                  </p:stCondLst>
                                  <p:childTnLst>
                                    <p:set>
                                      <p:cBhvr>
                                        <p:cTn id="81" dur="1" fill="hold">
                                          <p:stCondLst>
                                            <p:cond delay="0"/>
                                          </p:stCondLst>
                                        </p:cTn>
                                        <p:tgtEl>
                                          <p:spTgt spid="224"/>
                                        </p:tgtEl>
                                        <p:attrNameLst>
                                          <p:attrName>style.visibility</p:attrName>
                                        </p:attrNameLst>
                                      </p:cBhvr>
                                      <p:to>
                                        <p:strVal val="hidden"/>
                                      </p:to>
                                    </p:set>
                                  </p:childTnLst>
                                </p:cTn>
                              </p:par>
                            </p:childTnLst>
                          </p:cTn>
                        </p:par>
                      </p:childTnLst>
                    </p:cTn>
                  </p:par>
                </p:childTnLst>
              </p:cTn>
              <p:nextCondLst>
                <p:cond evt="onClick" delay="0">
                  <p:tgtEl>
                    <p:spTgt spid="224"/>
                  </p:tgtEl>
                </p:cond>
              </p:nextCondLst>
            </p:seq>
            <p:seq concurrent="1" nextAc="seek">
              <p:cTn id="82" restart="whenNotActive" fill="hold" evtFilter="cancelBubble" nodeType="interactiveSeq">
                <p:stCondLst>
                  <p:cond evt="onClick" delay="0">
                    <p:tgtEl>
                      <p:spTgt spid="148"/>
                    </p:tgtEl>
                  </p:cond>
                </p:stCondLst>
                <p:endSync evt="end" delay="0">
                  <p:rtn val="all"/>
                </p:endSync>
                <p:childTnLst>
                  <p:par>
                    <p:cTn id="83" fill="hold">
                      <p:stCondLst>
                        <p:cond delay="0"/>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227"/>
                                        </p:tgtEl>
                                        <p:attrNameLst>
                                          <p:attrName>style.visibility</p:attrName>
                                        </p:attrNameLst>
                                      </p:cBhvr>
                                      <p:to>
                                        <p:strVal val="visible"/>
                                      </p:to>
                                    </p:set>
                                  </p:childTnLst>
                                </p:cTn>
                              </p:par>
                            </p:childTnLst>
                          </p:cTn>
                        </p:par>
                      </p:childTnLst>
                    </p:cTn>
                  </p:par>
                </p:childTnLst>
              </p:cTn>
              <p:nextCondLst>
                <p:cond evt="onClick" delay="0">
                  <p:tgtEl>
                    <p:spTgt spid="148"/>
                  </p:tgtEl>
                </p:cond>
              </p:nextCondLst>
            </p:seq>
            <p:seq concurrent="1" nextAc="seek">
              <p:cTn id="87" restart="whenNotActive" fill="hold" evtFilter="cancelBubble" nodeType="interactiveSeq">
                <p:stCondLst>
                  <p:cond evt="onClick" delay="0">
                    <p:tgtEl>
                      <p:spTgt spid="227"/>
                    </p:tgtEl>
                  </p:cond>
                </p:stCondLst>
                <p:endSync evt="end" delay="0">
                  <p:rtn val="all"/>
                </p:endSync>
                <p:childTnLst>
                  <p:par>
                    <p:cTn id="88" fill="hold">
                      <p:stCondLst>
                        <p:cond delay="0"/>
                      </p:stCondLst>
                      <p:childTnLst>
                        <p:par>
                          <p:cTn id="89" fill="hold">
                            <p:stCondLst>
                              <p:cond delay="0"/>
                            </p:stCondLst>
                            <p:childTnLst>
                              <p:par>
                                <p:cTn id="90" presetID="1" presetClass="exit" presetSubtype="0" fill="hold" nodeType="clickEffect">
                                  <p:stCondLst>
                                    <p:cond delay="0"/>
                                  </p:stCondLst>
                                  <p:childTnLst>
                                    <p:set>
                                      <p:cBhvr>
                                        <p:cTn id="91" dur="1" fill="hold">
                                          <p:stCondLst>
                                            <p:cond delay="0"/>
                                          </p:stCondLst>
                                        </p:cTn>
                                        <p:tgtEl>
                                          <p:spTgt spid="227"/>
                                        </p:tgtEl>
                                        <p:attrNameLst>
                                          <p:attrName>style.visibility</p:attrName>
                                        </p:attrNameLst>
                                      </p:cBhvr>
                                      <p:to>
                                        <p:strVal val="hidden"/>
                                      </p:to>
                                    </p:set>
                                  </p:childTnLst>
                                </p:cTn>
                              </p:par>
                            </p:childTnLst>
                          </p:cTn>
                        </p:par>
                      </p:childTnLst>
                    </p:cTn>
                  </p:par>
                </p:childTnLst>
              </p:cTn>
              <p:nextCondLst>
                <p:cond evt="onClick" delay="0">
                  <p:tgtEl>
                    <p:spTgt spid="227"/>
                  </p:tgtEl>
                </p:cond>
              </p:nextCondLst>
            </p:seq>
            <p:seq concurrent="1" nextAc="seek">
              <p:cTn id="92" restart="whenNotActive" fill="hold" evtFilter="cancelBubble" nodeType="interactiveSeq">
                <p:stCondLst>
                  <p:cond evt="onClick" delay="0">
                    <p:tgtEl>
                      <p:spTgt spid="152"/>
                    </p:tgtEl>
                  </p:cond>
                </p:stCondLst>
                <p:endSync evt="end" delay="0">
                  <p:rtn val="all"/>
                </p:endSync>
                <p:childTnLst>
                  <p:par>
                    <p:cTn id="93" fill="hold">
                      <p:stCondLst>
                        <p:cond delay="0"/>
                      </p:stCondLst>
                      <p:childTnLst>
                        <p:par>
                          <p:cTn id="94" fill="hold">
                            <p:stCondLst>
                              <p:cond delay="0"/>
                            </p:stCondLst>
                            <p:childTnLst>
                              <p:par>
                                <p:cTn id="95" presetID="1" presetClass="entr" presetSubtype="0" fill="hold" nodeType="clickEffect">
                                  <p:stCondLst>
                                    <p:cond delay="0"/>
                                  </p:stCondLst>
                                  <p:childTnLst>
                                    <p:set>
                                      <p:cBhvr>
                                        <p:cTn id="96" dur="1" fill="hold">
                                          <p:stCondLst>
                                            <p:cond delay="0"/>
                                          </p:stCondLst>
                                        </p:cTn>
                                        <p:tgtEl>
                                          <p:spTgt spid="230"/>
                                        </p:tgtEl>
                                        <p:attrNameLst>
                                          <p:attrName>style.visibility</p:attrName>
                                        </p:attrNameLst>
                                      </p:cBhvr>
                                      <p:to>
                                        <p:strVal val="visible"/>
                                      </p:to>
                                    </p:set>
                                  </p:childTnLst>
                                </p:cTn>
                              </p:par>
                            </p:childTnLst>
                          </p:cTn>
                        </p:par>
                      </p:childTnLst>
                    </p:cTn>
                  </p:par>
                </p:childTnLst>
              </p:cTn>
              <p:nextCondLst>
                <p:cond evt="onClick" delay="0">
                  <p:tgtEl>
                    <p:spTgt spid="152"/>
                  </p:tgtEl>
                </p:cond>
              </p:nextCondLst>
            </p:seq>
            <p:seq concurrent="1" nextAc="seek">
              <p:cTn id="97" restart="whenNotActive" fill="hold" evtFilter="cancelBubble" nodeType="interactiveSeq">
                <p:stCondLst>
                  <p:cond evt="onClick" delay="0">
                    <p:tgtEl>
                      <p:spTgt spid="230"/>
                    </p:tgtEl>
                  </p:cond>
                </p:stCondLst>
                <p:endSync evt="end" delay="0">
                  <p:rtn val="all"/>
                </p:endSync>
                <p:childTnLst>
                  <p:par>
                    <p:cTn id="98" fill="hold">
                      <p:stCondLst>
                        <p:cond delay="0"/>
                      </p:stCondLst>
                      <p:childTnLst>
                        <p:par>
                          <p:cTn id="99" fill="hold">
                            <p:stCondLst>
                              <p:cond delay="0"/>
                            </p:stCondLst>
                            <p:childTnLst>
                              <p:par>
                                <p:cTn id="100" presetID="1" presetClass="exit" presetSubtype="0" fill="hold" nodeType="clickEffect">
                                  <p:stCondLst>
                                    <p:cond delay="0"/>
                                  </p:stCondLst>
                                  <p:childTnLst>
                                    <p:set>
                                      <p:cBhvr>
                                        <p:cTn id="101" dur="1" fill="hold">
                                          <p:stCondLst>
                                            <p:cond delay="0"/>
                                          </p:stCondLst>
                                        </p:cTn>
                                        <p:tgtEl>
                                          <p:spTgt spid="230"/>
                                        </p:tgtEl>
                                        <p:attrNameLst>
                                          <p:attrName>style.visibility</p:attrName>
                                        </p:attrNameLst>
                                      </p:cBhvr>
                                      <p:to>
                                        <p:strVal val="hidden"/>
                                      </p:to>
                                    </p:set>
                                  </p:childTnLst>
                                </p:cTn>
                              </p:par>
                            </p:childTnLst>
                          </p:cTn>
                        </p:par>
                      </p:childTnLst>
                    </p:cTn>
                  </p:par>
                </p:childTnLst>
              </p:cTn>
              <p:nextCondLst>
                <p:cond evt="onClick" delay="0">
                  <p:tgtEl>
                    <p:spTgt spid="230"/>
                  </p:tgtEl>
                </p:cond>
              </p:nextCondLst>
            </p:seq>
            <p:seq concurrent="1" nextAc="seek">
              <p:cTn id="102" restart="whenNotActive" fill="hold" evtFilter="cancelBubble" nodeType="interactiveSeq">
                <p:stCondLst>
                  <p:cond evt="onClick" delay="0">
                    <p:tgtEl>
                      <p:spTgt spid="156"/>
                    </p:tgtEl>
                  </p:cond>
                </p:stCondLst>
                <p:endSync evt="end" delay="0">
                  <p:rtn val="all"/>
                </p:endSync>
                <p:childTnLst>
                  <p:par>
                    <p:cTn id="103" fill="hold">
                      <p:stCondLst>
                        <p:cond delay="0"/>
                      </p:stCondLst>
                      <p:childTnLst>
                        <p:par>
                          <p:cTn id="104" fill="hold">
                            <p:stCondLst>
                              <p:cond delay="0"/>
                            </p:stCondLst>
                            <p:childTnLst>
                              <p:par>
                                <p:cTn id="105" presetID="1" presetClass="entr" presetSubtype="0" fill="hold" nodeType="clickEffect">
                                  <p:stCondLst>
                                    <p:cond delay="0"/>
                                  </p:stCondLst>
                                  <p:childTnLst>
                                    <p:set>
                                      <p:cBhvr>
                                        <p:cTn id="106" dur="1" fill="hold">
                                          <p:stCondLst>
                                            <p:cond delay="0"/>
                                          </p:stCondLst>
                                        </p:cTn>
                                        <p:tgtEl>
                                          <p:spTgt spid="233"/>
                                        </p:tgtEl>
                                        <p:attrNameLst>
                                          <p:attrName>style.visibility</p:attrName>
                                        </p:attrNameLst>
                                      </p:cBhvr>
                                      <p:to>
                                        <p:strVal val="visible"/>
                                      </p:to>
                                    </p:set>
                                  </p:childTnLst>
                                </p:cTn>
                              </p:par>
                            </p:childTnLst>
                          </p:cTn>
                        </p:par>
                      </p:childTnLst>
                    </p:cTn>
                  </p:par>
                </p:childTnLst>
              </p:cTn>
              <p:nextCondLst>
                <p:cond evt="onClick" delay="0">
                  <p:tgtEl>
                    <p:spTgt spid="156"/>
                  </p:tgtEl>
                </p:cond>
              </p:nextCondLst>
            </p:seq>
            <p:seq concurrent="1" nextAc="seek">
              <p:cTn id="107" restart="whenNotActive" fill="hold" evtFilter="cancelBubble" nodeType="interactiveSeq">
                <p:stCondLst>
                  <p:cond evt="onClick" delay="0">
                    <p:tgtEl>
                      <p:spTgt spid="233"/>
                    </p:tgtEl>
                  </p:cond>
                </p:stCondLst>
                <p:endSync evt="end" delay="0">
                  <p:rtn val="all"/>
                </p:endSync>
                <p:childTnLst>
                  <p:par>
                    <p:cTn id="108" fill="hold">
                      <p:stCondLst>
                        <p:cond delay="0"/>
                      </p:stCondLst>
                      <p:childTnLst>
                        <p:par>
                          <p:cTn id="109" fill="hold">
                            <p:stCondLst>
                              <p:cond delay="0"/>
                            </p:stCondLst>
                            <p:childTnLst>
                              <p:par>
                                <p:cTn id="110" presetID="1" presetClass="exit" presetSubtype="0" fill="hold" nodeType="clickEffect">
                                  <p:stCondLst>
                                    <p:cond delay="0"/>
                                  </p:stCondLst>
                                  <p:childTnLst>
                                    <p:set>
                                      <p:cBhvr>
                                        <p:cTn id="111" dur="1" fill="hold">
                                          <p:stCondLst>
                                            <p:cond delay="0"/>
                                          </p:stCondLst>
                                        </p:cTn>
                                        <p:tgtEl>
                                          <p:spTgt spid="233"/>
                                        </p:tgtEl>
                                        <p:attrNameLst>
                                          <p:attrName>style.visibility</p:attrName>
                                        </p:attrNameLst>
                                      </p:cBhvr>
                                      <p:to>
                                        <p:strVal val="hidden"/>
                                      </p:to>
                                    </p:set>
                                  </p:childTnLst>
                                </p:cTn>
                              </p:par>
                            </p:childTnLst>
                          </p:cTn>
                        </p:par>
                      </p:childTnLst>
                    </p:cTn>
                  </p:par>
                </p:childTnLst>
              </p:cTn>
              <p:nextCondLst>
                <p:cond evt="onClick" delay="0">
                  <p:tgtEl>
                    <p:spTgt spid="233"/>
                  </p:tgtEl>
                </p:cond>
              </p:nextCondLst>
            </p:seq>
            <p:seq concurrent="1" nextAc="seek">
              <p:cTn id="112" restart="whenNotActive" fill="hold" evtFilter="cancelBubble" nodeType="interactiveSeq">
                <p:stCondLst>
                  <p:cond evt="onClick" delay="0">
                    <p:tgtEl>
                      <p:spTgt spid="160"/>
                    </p:tgtEl>
                  </p:cond>
                </p:stCondLst>
                <p:endSync evt="end" delay="0">
                  <p:rtn val="all"/>
                </p:endSync>
                <p:childTnLst>
                  <p:par>
                    <p:cTn id="113" fill="hold">
                      <p:stCondLst>
                        <p:cond delay="0"/>
                      </p:stCondLst>
                      <p:childTnLst>
                        <p:par>
                          <p:cTn id="114" fill="hold">
                            <p:stCondLst>
                              <p:cond delay="0"/>
                            </p:stCondLst>
                            <p:childTnLst>
                              <p:par>
                                <p:cTn id="115" presetID="1" presetClass="entr" presetSubtype="0" fill="hold" nodeType="clickEffect">
                                  <p:stCondLst>
                                    <p:cond delay="0"/>
                                  </p:stCondLst>
                                  <p:childTnLst>
                                    <p:set>
                                      <p:cBhvr>
                                        <p:cTn id="116" dur="1" fill="hold">
                                          <p:stCondLst>
                                            <p:cond delay="0"/>
                                          </p:stCondLst>
                                        </p:cTn>
                                        <p:tgtEl>
                                          <p:spTgt spid="236"/>
                                        </p:tgtEl>
                                        <p:attrNameLst>
                                          <p:attrName>style.visibility</p:attrName>
                                        </p:attrNameLst>
                                      </p:cBhvr>
                                      <p:to>
                                        <p:strVal val="visible"/>
                                      </p:to>
                                    </p:set>
                                  </p:childTnLst>
                                </p:cTn>
                              </p:par>
                            </p:childTnLst>
                          </p:cTn>
                        </p:par>
                      </p:childTnLst>
                    </p:cTn>
                  </p:par>
                </p:childTnLst>
              </p:cTn>
              <p:nextCondLst>
                <p:cond evt="onClick" delay="0">
                  <p:tgtEl>
                    <p:spTgt spid="160"/>
                  </p:tgtEl>
                </p:cond>
              </p:nextCondLst>
            </p:seq>
            <p:seq concurrent="1" nextAc="seek">
              <p:cTn id="117" restart="whenNotActive" fill="hold" evtFilter="cancelBubble" nodeType="interactiveSeq">
                <p:stCondLst>
                  <p:cond evt="onClick" delay="0">
                    <p:tgtEl>
                      <p:spTgt spid="236"/>
                    </p:tgtEl>
                  </p:cond>
                </p:stCondLst>
                <p:endSync evt="end" delay="0">
                  <p:rtn val="all"/>
                </p:endSync>
                <p:childTnLst>
                  <p:par>
                    <p:cTn id="118" fill="hold">
                      <p:stCondLst>
                        <p:cond delay="0"/>
                      </p:stCondLst>
                      <p:childTnLst>
                        <p:par>
                          <p:cTn id="119" fill="hold">
                            <p:stCondLst>
                              <p:cond delay="0"/>
                            </p:stCondLst>
                            <p:childTnLst>
                              <p:par>
                                <p:cTn id="120" presetID="1" presetClass="exit" presetSubtype="0" fill="hold" nodeType="clickEffect">
                                  <p:stCondLst>
                                    <p:cond delay="0"/>
                                  </p:stCondLst>
                                  <p:childTnLst>
                                    <p:set>
                                      <p:cBhvr>
                                        <p:cTn id="121" dur="1" fill="hold">
                                          <p:stCondLst>
                                            <p:cond delay="0"/>
                                          </p:stCondLst>
                                        </p:cTn>
                                        <p:tgtEl>
                                          <p:spTgt spid="236"/>
                                        </p:tgtEl>
                                        <p:attrNameLst>
                                          <p:attrName>style.visibility</p:attrName>
                                        </p:attrNameLst>
                                      </p:cBhvr>
                                      <p:to>
                                        <p:strVal val="hidden"/>
                                      </p:to>
                                    </p:set>
                                  </p:childTnLst>
                                </p:cTn>
                              </p:par>
                            </p:childTnLst>
                          </p:cTn>
                        </p:par>
                      </p:childTnLst>
                    </p:cTn>
                  </p:par>
                </p:childTnLst>
              </p:cTn>
              <p:nextCondLst>
                <p:cond evt="onClick" delay="0">
                  <p:tgtEl>
                    <p:spTgt spid="236"/>
                  </p:tgtEl>
                </p:cond>
              </p:nextCondLst>
            </p:seq>
            <p:seq concurrent="1" nextAc="seek">
              <p:cTn id="122" restart="whenNotActive" fill="hold" evtFilter="cancelBubble" nodeType="interactiveSeq">
                <p:stCondLst>
                  <p:cond evt="onClick" delay="0">
                    <p:tgtEl>
                      <p:spTgt spid="164"/>
                    </p:tgtEl>
                  </p:cond>
                </p:stCondLst>
                <p:endSync evt="end" delay="0">
                  <p:rtn val="all"/>
                </p:endSync>
                <p:childTnLst>
                  <p:par>
                    <p:cTn id="123" fill="hold">
                      <p:stCondLst>
                        <p:cond delay="0"/>
                      </p:stCondLst>
                      <p:childTnLst>
                        <p:par>
                          <p:cTn id="124" fill="hold">
                            <p:stCondLst>
                              <p:cond delay="0"/>
                            </p:stCondLst>
                            <p:childTnLst>
                              <p:par>
                                <p:cTn id="125" presetID="1" presetClass="entr" presetSubtype="0" fill="hold" nodeType="clickEffect">
                                  <p:stCondLst>
                                    <p:cond delay="0"/>
                                  </p:stCondLst>
                                  <p:childTnLst>
                                    <p:set>
                                      <p:cBhvr>
                                        <p:cTn id="126" dur="1" fill="hold">
                                          <p:stCondLst>
                                            <p:cond delay="0"/>
                                          </p:stCondLst>
                                        </p:cTn>
                                        <p:tgtEl>
                                          <p:spTgt spid="239"/>
                                        </p:tgtEl>
                                        <p:attrNameLst>
                                          <p:attrName>style.visibility</p:attrName>
                                        </p:attrNameLst>
                                      </p:cBhvr>
                                      <p:to>
                                        <p:strVal val="visible"/>
                                      </p:to>
                                    </p:set>
                                  </p:childTnLst>
                                </p:cTn>
                              </p:par>
                            </p:childTnLst>
                          </p:cTn>
                        </p:par>
                      </p:childTnLst>
                    </p:cTn>
                  </p:par>
                </p:childTnLst>
              </p:cTn>
              <p:nextCondLst>
                <p:cond evt="onClick" delay="0">
                  <p:tgtEl>
                    <p:spTgt spid="164"/>
                  </p:tgtEl>
                </p:cond>
              </p:nextCondLst>
            </p:seq>
            <p:seq concurrent="1" nextAc="seek">
              <p:cTn id="127" restart="whenNotActive" fill="hold" evtFilter="cancelBubble" nodeType="interactiveSeq">
                <p:stCondLst>
                  <p:cond evt="onClick" delay="0">
                    <p:tgtEl>
                      <p:spTgt spid="239"/>
                    </p:tgtEl>
                  </p:cond>
                </p:stCondLst>
                <p:endSync evt="end" delay="0">
                  <p:rtn val="all"/>
                </p:endSync>
                <p:childTnLst>
                  <p:par>
                    <p:cTn id="128" fill="hold">
                      <p:stCondLst>
                        <p:cond delay="0"/>
                      </p:stCondLst>
                      <p:childTnLst>
                        <p:par>
                          <p:cTn id="129" fill="hold">
                            <p:stCondLst>
                              <p:cond delay="0"/>
                            </p:stCondLst>
                            <p:childTnLst>
                              <p:par>
                                <p:cTn id="130" presetID="1" presetClass="exit" presetSubtype="0" fill="hold" nodeType="clickEffect">
                                  <p:stCondLst>
                                    <p:cond delay="0"/>
                                  </p:stCondLst>
                                  <p:childTnLst>
                                    <p:set>
                                      <p:cBhvr>
                                        <p:cTn id="131" dur="1" fill="hold">
                                          <p:stCondLst>
                                            <p:cond delay="0"/>
                                          </p:stCondLst>
                                        </p:cTn>
                                        <p:tgtEl>
                                          <p:spTgt spid="239"/>
                                        </p:tgtEl>
                                        <p:attrNameLst>
                                          <p:attrName>style.visibility</p:attrName>
                                        </p:attrNameLst>
                                      </p:cBhvr>
                                      <p:to>
                                        <p:strVal val="hidden"/>
                                      </p:to>
                                    </p:set>
                                  </p:childTnLst>
                                </p:cTn>
                              </p:par>
                            </p:childTnLst>
                          </p:cTn>
                        </p:par>
                      </p:childTnLst>
                    </p:cTn>
                  </p:par>
                </p:childTnLst>
              </p:cTn>
              <p:nextCondLst>
                <p:cond evt="onClick" delay="0">
                  <p:tgtEl>
                    <p:spTgt spid="239"/>
                  </p:tgtEl>
                </p:cond>
              </p:nextCondLst>
            </p:seq>
            <p:seq concurrent="1" nextAc="seek">
              <p:cTn id="132" restart="whenNotActive" fill="hold" evtFilter="cancelBubble" nodeType="interactiveSeq">
                <p:stCondLst>
                  <p:cond evt="onClick" delay="0">
                    <p:tgtEl>
                      <p:spTgt spid="76"/>
                    </p:tgtEl>
                  </p:cond>
                </p:stCondLst>
                <p:endSync evt="end" delay="0">
                  <p:rtn val="all"/>
                </p:endSync>
                <p:childTnLst>
                  <p:par>
                    <p:cTn id="133" fill="hold">
                      <p:stCondLst>
                        <p:cond delay="0"/>
                      </p:stCondLst>
                      <p:childTnLst>
                        <p:par>
                          <p:cTn id="134" fill="hold">
                            <p:stCondLst>
                              <p:cond delay="0"/>
                            </p:stCondLst>
                            <p:childTnLst>
                              <p:par>
                                <p:cTn id="135" presetID="1" presetClass="entr" presetSubtype="0" fill="hold" nodeType="clickEffect">
                                  <p:stCondLst>
                                    <p:cond delay="0"/>
                                  </p:stCondLst>
                                  <p:childTnLst>
                                    <p:set>
                                      <p:cBhvr>
                                        <p:cTn id="136" dur="1" fill="hold">
                                          <p:stCondLst>
                                            <p:cond delay="0"/>
                                          </p:stCondLst>
                                        </p:cTn>
                                        <p:tgtEl>
                                          <p:spTgt spid="242"/>
                                        </p:tgtEl>
                                        <p:attrNameLst>
                                          <p:attrName>style.visibility</p:attrName>
                                        </p:attrNameLst>
                                      </p:cBhvr>
                                      <p:to>
                                        <p:strVal val="visible"/>
                                      </p:to>
                                    </p:set>
                                  </p:childTnLst>
                                </p:cTn>
                              </p:par>
                            </p:childTnLst>
                          </p:cTn>
                        </p:par>
                      </p:childTnLst>
                    </p:cTn>
                  </p:par>
                </p:childTnLst>
              </p:cTn>
              <p:nextCondLst>
                <p:cond evt="onClick" delay="0">
                  <p:tgtEl>
                    <p:spTgt spid="76"/>
                  </p:tgtEl>
                </p:cond>
              </p:nextCondLst>
            </p:seq>
            <p:seq concurrent="1" nextAc="seek">
              <p:cTn id="137" restart="whenNotActive" fill="hold" evtFilter="cancelBubble" nodeType="interactiveSeq">
                <p:stCondLst>
                  <p:cond evt="onClick" delay="0">
                    <p:tgtEl>
                      <p:spTgt spid="242"/>
                    </p:tgtEl>
                  </p:cond>
                </p:stCondLst>
                <p:endSync evt="end" delay="0">
                  <p:rtn val="all"/>
                </p:endSync>
                <p:childTnLst>
                  <p:par>
                    <p:cTn id="138" fill="hold">
                      <p:stCondLst>
                        <p:cond delay="0"/>
                      </p:stCondLst>
                      <p:childTnLst>
                        <p:par>
                          <p:cTn id="139" fill="hold">
                            <p:stCondLst>
                              <p:cond delay="0"/>
                            </p:stCondLst>
                            <p:childTnLst>
                              <p:par>
                                <p:cTn id="140" presetID="1" presetClass="exit" presetSubtype="0" fill="hold" nodeType="clickEffect">
                                  <p:stCondLst>
                                    <p:cond delay="0"/>
                                  </p:stCondLst>
                                  <p:childTnLst>
                                    <p:set>
                                      <p:cBhvr>
                                        <p:cTn id="141" dur="1" fill="hold">
                                          <p:stCondLst>
                                            <p:cond delay="0"/>
                                          </p:stCondLst>
                                        </p:cTn>
                                        <p:tgtEl>
                                          <p:spTgt spid="242"/>
                                        </p:tgtEl>
                                        <p:attrNameLst>
                                          <p:attrName>style.visibility</p:attrName>
                                        </p:attrNameLst>
                                      </p:cBhvr>
                                      <p:to>
                                        <p:strVal val="hidden"/>
                                      </p:to>
                                    </p:set>
                                  </p:childTnLst>
                                </p:cTn>
                              </p:par>
                            </p:childTnLst>
                          </p:cTn>
                        </p:par>
                      </p:childTnLst>
                    </p:cTn>
                  </p:par>
                </p:childTnLst>
              </p:cTn>
              <p:nextCondLst>
                <p:cond evt="onClick" delay="0">
                  <p:tgtEl>
                    <p:spTgt spid="242"/>
                  </p:tgtEl>
                </p:cond>
              </p:nextCondLst>
            </p:seq>
            <p:seq concurrent="1" nextAc="seek">
              <p:cTn id="142" restart="whenNotActive" fill="hold" evtFilter="cancelBubble" nodeType="interactiveSeq">
                <p:stCondLst>
                  <p:cond evt="onClick" delay="0">
                    <p:tgtEl>
                      <p:spTgt spid="245"/>
                    </p:tgtEl>
                  </p:cond>
                </p:stCondLst>
                <p:endSync evt="end" delay="0">
                  <p:rtn val="all"/>
                </p:endSync>
                <p:childTnLst>
                  <p:par>
                    <p:cTn id="143" fill="hold">
                      <p:stCondLst>
                        <p:cond delay="0"/>
                      </p:stCondLst>
                      <p:childTnLst>
                        <p:par>
                          <p:cTn id="144" fill="hold">
                            <p:stCondLst>
                              <p:cond delay="0"/>
                            </p:stCondLst>
                            <p:childTnLst>
                              <p:par>
                                <p:cTn id="145" presetID="1" presetClass="entr" presetSubtype="0" fill="hold" nodeType="clickEffect">
                                  <p:stCondLst>
                                    <p:cond delay="0"/>
                                  </p:stCondLst>
                                  <p:childTnLst>
                                    <p:set>
                                      <p:cBhvr>
                                        <p:cTn id="146" dur="1" fill="hold">
                                          <p:stCondLst>
                                            <p:cond delay="0"/>
                                          </p:stCondLst>
                                        </p:cTn>
                                        <p:tgtEl>
                                          <p:spTgt spid="245"/>
                                        </p:tgtEl>
                                        <p:attrNameLst>
                                          <p:attrName>style.visibility</p:attrName>
                                        </p:attrNameLst>
                                      </p:cBhvr>
                                      <p:to>
                                        <p:strVal val="visible"/>
                                      </p:to>
                                    </p:set>
                                  </p:childTnLst>
                                </p:cTn>
                              </p:par>
                            </p:childTnLst>
                          </p:cTn>
                        </p:par>
                      </p:childTnLst>
                    </p:cTn>
                  </p:par>
                </p:childTnLst>
              </p:cTn>
              <p:nextCondLst>
                <p:cond evt="onClick" delay="0">
                  <p:tgtEl>
                    <p:spTgt spid="245"/>
                  </p:tgtEl>
                </p:cond>
              </p:nextCondLst>
            </p:seq>
            <p:seq concurrent="1" nextAc="seek">
              <p:cTn id="147" restart="whenNotActive" fill="hold" evtFilter="cancelBubble" nodeType="interactiveSeq">
                <p:stCondLst>
                  <p:cond evt="onClick" delay="0">
                    <p:tgtEl>
                      <p:spTgt spid="197"/>
                    </p:tgtEl>
                  </p:cond>
                </p:stCondLst>
                <p:endSync evt="end" delay="0">
                  <p:rtn val="all"/>
                </p:endSync>
                <p:childTnLst>
                  <p:par>
                    <p:cTn id="148" fill="hold">
                      <p:stCondLst>
                        <p:cond delay="0"/>
                      </p:stCondLst>
                      <p:childTnLst>
                        <p:par>
                          <p:cTn id="149" fill="hold">
                            <p:stCondLst>
                              <p:cond delay="0"/>
                            </p:stCondLst>
                            <p:childTnLst>
                              <p:par>
                                <p:cTn id="150" presetID="1" presetClass="exit" presetSubtype="0" fill="hold" nodeType="clickEffect">
                                  <p:stCondLst>
                                    <p:cond delay="0"/>
                                  </p:stCondLst>
                                  <p:childTnLst>
                                    <p:set>
                                      <p:cBhvr>
                                        <p:cTn id="151" dur="1" fill="hold">
                                          <p:stCondLst>
                                            <p:cond delay="0"/>
                                          </p:stCondLst>
                                        </p:cTn>
                                        <p:tgtEl>
                                          <p:spTgt spid="245"/>
                                        </p:tgtEl>
                                        <p:attrNameLst>
                                          <p:attrName>style.visibility</p:attrName>
                                        </p:attrNameLst>
                                      </p:cBhvr>
                                      <p:to>
                                        <p:strVal val="hidden"/>
                                      </p:to>
                                    </p:set>
                                  </p:childTnLst>
                                </p:cTn>
                              </p:par>
                            </p:childTnLst>
                          </p:cTn>
                        </p:par>
                      </p:childTnLst>
                    </p:cTn>
                  </p:par>
                </p:childTnLst>
              </p:cTn>
              <p:nextCondLst>
                <p:cond evt="onClick" delay="0">
                  <p:tgtEl>
                    <p:spTgt spid="197"/>
                  </p:tgtEl>
                </p:cond>
              </p:nextCondLst>
            </p:seq>
            <p:seq concurrent="1" nextAc="seek">
              <p:cTn id="152" restart="whenNotActive" fill="hold" evtFilter="cancelBubble" nodeType="interactiveSeq">
                <p:stCondLst>
                  <p:cond evt="onClick" delay="0">
                    <p:tgtEl>
                      <p:spTgt spid="201"/>
                    </p:tgtEl>
                  </p:cond>
                </p:stCondLst>
                <p:endSync evt="end" delay="0">
                  <p:rtn val="all"/>
                </p:endSync>
                <p:childTnLst>
                  <p:par>
                    <p:cTn id="153" fill="hold">
                      <p:stCondLst>
                        <p:cond delay="0"/>
                      </p:stCondLst>
                      <p:childTnLst>
                        <p:par>
                          <p:cTn id="154" fill="hold">
                            <p:stCondLst>
                              <p:cond delay="0"/>
                            </p:stCondLst>
                            <p:childTnLst>
                              <p:par>
                                <p:cTn id="155" presetID="1" presetClass="entr" presetSubtype="0" fill="hold" nodeType="clickEffect">
                                  <p:stCondLst>
                                    <p:cond delay="0"/>
                                  </p:stCondLst>
                                  <p:childTnLst>
                                    <p:set>
                                      <p:cBhvr>
                                        <p:cTn id="156" dur="1" fill="hold">
                                          <p:stCondLst>
                                            <p:cond delay="0"/>
                                          </p:stCondLst>
                                        </p:cTn>
                                        <p:tgtEl>
                                          <p:spTgt spid="251"/>
                                        </p:tgtEl>
                                        <p:attrNameLst>
                                          <p:attrName>style.visibility</p:attrName>
                                        </p:attrNameLst>
                                      </p:cBhvr>
                                      <p:to>
                                        <p:strVal val="visible"/>
                                      </p:to>
                                    </p:set>
                                  </p:childTnLst>
                                </p:cTn>
                              </p:par>
                            </p:childTnLst>
                          </p:cTn>
                        </p:par>
                      </p:childTnLst>
                    </p:cTn>
                  </p:par>
                </p:childTnLst>
              </p:cTn>
              <p:nextCondLst>
                <p:cond evt="onClick" delay="0">
                  <p:tgtEl>
                    <p:spTgt spid="201"/>
                  </p:tgtEl>
                </p:cond>
              </p:nextCondLst>
            </p:seq>
            <p:seq concurrent="1" nextAc="seek">
              <p:cTn id="157" restart="whenNotActive" fill="hold" evtFilter="cancelBubble" nodeType="interactiveSeq">
                <p:stCondLst>
                  <p:cond evt="onClick" delay="0">
                    <p:tgtEl>
                      <p:spTgt spid="251"/>
                    </p:tgtEl>
                  </p:cond>
                </p:stCondLst>
                <p:endSync evt="end" delay="0">
                  <p:rtn val="all"/>
                </p:endSync>
                <p:childTnLst>
                  <p:par>
                    <p:cTn id="158" fill="hold">
                      <p:stCondLst>
                        <p:cond delay="0"/>
                      </p:stCondLst>
                      <p:childTnLst>
                        <p:par>
                          <p:cTn id="159" fill="hold">
                            <p:stCondLst>
                              <p:cond delay="0"/>
                            </p:stCondLst>
                            <p:childTnLst>
                              <p:par>
                                <p:cTn id="160" presetID="1" presetClass="exit" presetSubtype="0" fill="hold" nodeType="clickEffect">
                                  <p:stCondLst>
                                    <p:cond delay="0"/>
                                  </p:stCondLst>
                                  <p:childTnLst>
                                    <p:set>
                                      <p:cBhvr>
                                        <p:cTn id="161" dur="1" fill="hold">
                                          <p:stCondLst>
                                            <p:cond delay="0"/>
                                          </p:stCondLst>
                                        </p:cTn>
                                        <p:tgtEl>
                                          <p:spTgt spid="251"/>
                                        </p:tgtEl>
                                        <p:attrNameLst>
                                          <p:attrName>style.visibility</p:attrName>
                                        </p:attrNameLst>
                                      </p:cBhvr>
                                      <p:to>
                                        <p:strVal val="hidden"/>
                                      </p:to>
                                    </p:set>
                                  </p:childTnLst>
                                </p:cTn>
                              </p:par>
                            </p:childTnLst>
                          </p:cTn>
                        </p:par>
                      </p:childTnLst>
                    </p:cTn>
                  </p:par>
                </p:childTnLst>
              </p:cTn>
              <p:nextCondLst>
                <p:cond evt="onClick" delay="0">
                  <p:tgtEl>
                    <p:spTgt spid="251"/>
                  </p:tgtEl>
                </p:cond>
              </p:nextCondLst>
            </p:seq>
            <p:seq concurrent="1" nextAc="seek">
              <p:cTn id="162" restart="whenNotActive" fill="hold" evtFilter="cancelBubble" nodeType="interactiveSeq">
                <p:stCondLst>
                  <p:cond evt="onClick" delay="0">
                    <p:tgtEl>
                      <p:spTgt spid="5"/>
                    </p:tgtEl>
                  </p:cond>
                </p:stCondLst>
                <p:endSync evt="end" delay="0">
                  <p:rtn val="all"/>
                </p:endSync>
                <p:childTnLst>
                  <p:par>
                    <p:cTn id="163" fill="hold">
                      <p:stCondLst>
                        <p:cond delay="0"/>
                      </p:stCondLst>
                      <p:childTnLst>
                        <p:par>
                          <p:cTn id="164" fill="hold">
                            <p:stCondLst>
                              <p:cond delay="0"/>
                            </p:stCondLst>
                            <p:childTnLst>
                              <p:par>
                                <p:cTn id="165" presetID="1" presetClass="entr" presetSubtype="0" fill="hold" nodeType="clickEffect">
                                  <p:stCondLst>
                                    <p:cond delay="0"/>
                                  </p:stCondLst>
                                  <p:childTnLst>
                                    <p:set>
                                      <p:cBhvr>
                                        <p:cTn id="166" dur="1" fill="hold">
                                          <p:stCondLst>
                                            <p:cond delay="0"/>
                                          </p:stCondLst>
                                        </p:cTn>
                                        <p:tgtEl>
                                          <p:spTgt spid="248"/>
                                        </p:tgtEl>
                                        <p:attrNameLst>
                                          <p:attrName>style.visibility</p:attrName>
                                        </p:attrNameLst>
                                      </p:cBhvr>
                                      <p:to>
                                        <p:strVal val="visible"/>
                                      </p:to>
                                    </p:set>
                                  </p:childTnLst>
                                </p:cTn>
                              </p:par>
                            </p:childTnLst>
                          </p:cTn>
                        </p:par>
                      </p:childTnLst>
                    </p:cTn>
                  </p:par>
                </p:childTnLst>
              </p:cTn>
              <p:nextCondLst>
                <p:cond evt="onClick" delay="0">
                  <p:tgtEl>
                    <p:spTgt spid="5"/>
                  </p:tgtEl>
                </p:cond>
              </p:nextCondLst>
            </p:seq>
            <p:seq concurrent="1" nextAc="seek">
              <p:cTn id="167" restart="whenNotActive" fill="hold" evtFilter="cancelBubble" nodeType="interactiveSeq">
                <p:stCondLst>
                  <p:cond evt="onClick" delay="0">
                    <p:tgtEl>
                      <p:spTgt spid="248"/>
                    </p:tgtEl>
                  </p:cond>
                </p:stCondLst>
                <p:endSync evt="end" delay="0">
                  <p:rtn val="all"/>
                </p:endSync>
                <p:childTnLst>
                  <p:par>
                    <p:cTn id="168" fill="hold">
                      <p:stCondLst>
                        <p:cond delay="0"/>
                      </p:stCondLst>
                      <p:childTnLst>
                        <p:par>
                          <p:cTn id="169" fill="hold">
                            <p:stCondLst>
                              <p:cond delay="0"/>
                            </p:stCondLst>
                            <p:childTnLst>
                              <p:par>
                                <p:cTn id="170" presetID="1" presetClass="exit" presetSubtype="0" fill="hold" nodeType="clickEffect">
                                  <p:stCondLst>
                                    <p:cond delay="0"/>
                                  </p:stCondLst>
                                  <p:childTnLst>
                                    <p:set>
                                      <p:cBhvr>
                                        <p:cTn id="171" dur="1" fill="hold">
                                          <p:stCondLst>
                                            <p:cond delay="0"/>
                                          </p:stCondLst>
                                        </p:cTn>
                                        <p:tgtEl>
                                          <p:spTgt spid="248"/>
                                        </p:tgtEl>
                                        <p:attrNameLst>
                                          <p:attrName>style.visibility</p:attrName>
                                        </p:attrNameLst>
                                      </p:cBhvr>
                                      <p:to>
                                        <p:strVal val="hidden"/>
                                      </p:to>
                                    </p:set>
                                  </p:childTnLst>
                                </p:cTn>
                              </p:par>
                            </p:childTnLst>
                          </p:cTn>
                        </p:par>
                      </p:childTnLst>
                    </p:cTn>
                  </p:par>
                </p:childTnLst>
              </p:cTn>
              <p:nextCondLst>
                <p:cond evt="onClick" delay="0">
                  <p:tgtEl>
                    <p:spTgt spid="248"/>
                  </p:tgtEl>
                </p:cond>
              </p:nextCondLst>
            </p:seq>
            <p:seq concurrent="1" nextAc="seek">
              <p:cTn id="172" restart="whenNotActive" fill="hold" evtFilter="cancelBubble" nodeType="interactiveSeq">
                <p:stCondLst>
                  <p:cond evt="onClick" delay="0">
                    <p:tgtEl>
                      <p:spTgt spid="193"/>
                    </p:tgtEl>
                  </p:cond>
                </p:stCondLst>
                <p:endSync evt="end" delay="0">
                  <p:rtn val="all"/>
                </p:endSync>
                <p:childTnLst>
                  <p:par>
                    <p:cTn id="173" fill="hold">
                      <p:stCondLst>
                        <p:cond delay="0"/>
                      </p:stCondLst>
                      <p:childTnLst>
                        <p:par>
                          <p:cTn id="174" fill="hold">
                            <p:stCondLst>
                              <p:cond delay="0"/>
                            </p:stCondLst>
                            <p:childTnLst>
                              <p:par>
                                <p:cTn id="175" presetID="1" presetClass="entr" presetSubtype="0" fill="hold" nodeType="clickEffect">
                                  <p:stCondLst>
                                    <p:cond delay="0"/>
                                  </p:stCondLst>
                                  <p:childTnLst>
                                    <p:set>
                                      <p:cBhvr>
                                        <p:cTn id="176" dur="1" fill="hold">
                                          <p:stCondLst>
                                            <p:cond delay="0"/>
                                          </p:stCondLst>
                                        </p:cTn>
                                        <p:tgtEl>
                                          <p:spTgt spid="254"/>
                                        </p:tgtEl>
                                        <p:attrNameLst>
                                          <p:attrName>style.visibility</p:attrName>
                                        </p:attrNameLst>
                                      </p:cBhvr>
                                      <p:to>
                                        <p:strVal val="visible"/>
                                      </p:to>
                                    </p:set>
                                  </p:childTnLst>
                                </p:cTn>
                              </p:par>
                            </p:childTnLst>
                          </p:cTn>
                        </p:par>
                      </p:childTnLst>
                    </p:cTn>
                  </p:par>
                </p:childTnLst>
              </p:cTn>
              <p:nextCondLst>
                <p:cond evt="onClick" delay="0">
                  <p:tgtEl>
                    <p:spTgt spid="193"/>
                  </p:tgtEl>
                </p:cond>
              </p:nextCondLst>
            </p:seq>
            <p:seq concurrent="1" nextAc="seek">
              <p:cTn id="177" restart="whenNotActive" fill="hold" evtFilter="cancelBubble" nodeType="interactiveSeq">
                <p:stCondLst>
                  <p:cond evt="onClick" delay="0">
                    <p:tgtEl>
                      <p:spTgt spid="254"/>
                    </p:tgtEl>
                  </p:cond>
                </p:stCondLst>
                <p:endSync evt="end" delay="0">
                  <p:rtn val="all"/>
                </p:endSync>
                <p:childTnLst>
                  <p:par>
                    <p:cTn id="178" fill="hold">
                      <p:stCondLst>
                        <p:cond delay="0"/>
                      </p:stCondLst>
                      <p:childTnLst>
                        <p:par>
                          <p:cTn id="179" fill="hold">
                            <p:stCondLst>
                              <p:cond delay="0"/>
                            </p:stCondLst>
                            <p:childTnLst>
                              <p:par>
                                <p:cTn id="180" presetID="1" presetClass="exit" presetSubtype="0" fill="hold" nodeType="clickEffect">
                                  <p:stCondLst>
                                    <p:cond delay="0"/>
                                  </p:stCondLst>
                                  <p:childTnLst>
                                    <p:set>
                                      <p:cBhvr>
                                        <p:cTn id="181" dur="1" fill="hold">
                                          <p:stCondLst>
                                            <p:cond delay="0"/>
                                          </p:stCondLst>
                                        </p:cTn>
                                        <p:tgtEl>
                                          <p:spTgt spid="254"/>
                                        </p:tgtEl>
                                        <p:attrNameLst>
                                          <p:attrName>style.visibility</p:attrName>
                                        </p:attrNameLst>
                                      </p:cBhvr>
                                      <p:to>
                                        <p:strVal val="hidden"/>
                                      </p:to>
                                    </p:set>
                                  </p:childTnLst>
                                </p:cTn>
                              </p:par>
                            </p:childTnLst>
                          </p:cTn>
                        </p:par>
                      </p:childTnLst>
                    </p:cTn>
                  </p:par>
                </p:childTnLst>
              </p:cTn>
              <p:nextCondLst>
                <p:cond evt="onClick" delay="0">
                  <p:tgtEl>
                    <p:spTgt spid="254"/>
                  </p:tgtEl>
                </p:cond>
              </p:nextCondLst>
            </p:seq>
            <p:seq concurrent="1" nextAc="seek">
              <p:cTn id="182" restart="whenNotActive" fill="hold" evtFilter="cancelBubble" nodeType="interactiveSeq">
                <p:stCondLst>
                  <p:cond evt="onClick" delay="0">
                    <p:tgtEl>
                      <p:spTgt spid="168"/>
                    </p:tgtEl>
                  </p:cond>
                </p:stCondLst>
                <p:endSync evt="end" delay="0">
                  <p:rtn val="all"/>
                </p:endSync>
                <p:childTnLst>
                  <p:par>
                    <p:cTn id="183" fill="hold">
                      <p:stCondLst>
                        <p:cond delay="0"/>
                      </p:stCondLst>
                      <p:childTnLst>
                        <p:par>
                          <p:cTn id="184" fill="hold">
                            <p:stCondLst>
                              <p:cond delay="0"/>
                            </p:stCondLst>
                            <p:childTnLst>
                              <p:par>
                                <p:cTn id="185" presetID="1" presetClass="entr" presetSubtype="0" fill="hold" nodeType="clickEffect">
                                  <p:stCondLst>
                                    <p:cond delay="0"/>
                                  </p:stCondLst>
                                  <p:childTnLst>
                                    <p:set>
                                      <p:cBhvr>
                                        <p:cTn id="186" dur="1" fill="hold">
                                          <p:stCondLst>
                                            <p:cond delay="0"/>
                                          </p:stCondLst>
                                        </p:cTn>
                                        <p:tgtEl>
                                          <p:spTgt spid="257"/>
                                        </p:tgtEl>
                                        <p:attrNameLst>
                                          <p:attrName>style.visibility</p:attrName>
                                        </p:attrNameLst>
                                      </p:cBhvr>
                                      <p:to>
                                        <p:strVal val="visible"/>
                                      </p:to>
                                    </p:set>
                                  </p:childTnLst>
                                </p:cTn>
                              </p:par>
                            </p:childTnLst>
                          </p:cTn>
                        </p:par>
                      </p:childTnLst>
                    </p:cTn>
                  </p:par>
                </p:childTnLst>
              </p:cTn>
              <p:nextCondLst>
                <p:cond evt="onClick" delay="0">
                  <p:tgtEl>
                    <p:spTgt spid="168"/>
                  </p:tgtEl>
                </p:cond>
              </p:nextCondLst>
            </p:seq>
            <p:seq concurrent="1" nextAc="seek">
              <p:cTn id="187" restart="whenNotActive" fill="hold" evtFilter="cancelBubble" nodeType="interactiveSeq">
                <p:stCondLst>
                  <p:cond evt="onClick" delay="0">
                    <p:tgtEl>
                      <p:spTgt spid="257"/>
                    </p:tgtEl>
                  </p:cond>
                </p:stCondLst>
                <p:endSync evt="end" delay="0">
                  <p:rtn val="all"/>
                </p:endSync>
                <p:childTnLst>
                  <p:par>
                    <p:cTn id="188" fill="hold">
                      <p:stCondLst>
                        <p:cond delay="0"/>
                      </p:stCondLst>
                      <p:childTnLst>
                        <p:par>
                          <p:cTn id="189" fill="hold">
                            <p:stCondLst>
                              <p:cond delay="0"/>
                            </p:stCondLst>
                            <p:childTnLst>
                              <p:par>
                                <p:cTn id="190" presetID="1" presetClass="exit" presetSubtype="0" fill="hold" nodeType="clickEffect">
                                  <p:stCondLst>
                                    <p:cond delay="0"/>
                                  </p:stCondLst>
                                  <p:childTnLst>
                                    <p:set>
                                      <p:cBhvr>
                                        <p:cTn id="191" dur="1" fill="hold">
                                          <p:stCondLst>
                                            <p:cond delay="0"/>
                                          </p:stCondLst>
                                        </p:cTn>
                                        <p:tgtEl>
                                          <p:spTgt spid="257"/>
                                        </p:tgtEl>
                                        <p:attrNameLst>
                                          <p:attrName>style.visibility</p:attrName>
                                        </p:attrNameLst>
                                      </p:cBhvr>
                                      <p:to>
                                        <p:strVal val="hidden"/>
                                      </p:to>
                                    </p:set>
                                  </p:childTnLst>
                                </p:cTn>
                              </p:par>
                            </p:childTnLst>
                          </p:cTn>
                        </p:par>
                      </p:childTnLst>
                    </p:cTn>
                  </p:par>
                </p:childTnLst>
              </p:cTn>
              <p:nextCondLst>
                <p:cond evt="onClick" delay="0">
                  <p:tgtEl>
                    <p:spTgt spid="257"/>
                  </p:tgtEl>
                </p:cond>
              </p:nextCondLst>
            </p:seq>
            <p:seq concurrent="1" nextAc="seek">
              <p:cTn id="192" restart="whenNotActive" fill="hold" evtFilter="cancelBubble" nodeType="interactiveSeq">
                <p:stCondLst>
                  <p:cond evt="onClick" delay="0">
                    <p:tgtEl>
                      <p:spTgt spid="172"/>
                    </p:tgtEl>
                  </p:cond>
                </p:stCondLst>
                <p:endSync evt="end" delay="0">
                  <p:rtn val="all"/>
                </p:endSync>
                <p:childTnLst>
                  <p:par>
                    <p:cTn id="193" fill="hold">
                      <p:stCondLst>
                        <p:cond delay="0"/>
                      </p:stCondLst>
                      <p:childTnLst>
                        <p:par>
                          <p:cTn id="194" fill="hold">
                            <p:stCondLst>
                              <p:cond delay="0"/>
                            </p:stCondLst>
                            <p:childTnLst>
                              <p:par>
                                <p:cTn id="195" presetID="1" presetClass="entr" presetSubtype="0" fill="hold" nodeType="clickEffect">
                                  <p:stCondLst>
                                    <p:cond delay="0"/>
                                  </p:stCondLst>
                                  <p:childTnLst>
                                    <p:set>
                                      <p:cBhvr>
                                        <p:cTn id="196" dur="1" fill="hold">
                                          <p:stCondLst>
                                            <p:cond delay="0"/>
                                          </p:stCondLst>
                                        </p:cTn>
                                        <p:tgtEl>
                                          <p:spTgt spid="266"/>
                                        </p:tgtEl>
                                        <p:attrNameLst>
                                          <p:attrName>style.visibility</p:attrName>
                                        </p:attrNameLst>
                                      </p:cBhvr>
                                      <p:to>
                                        <p:strVal val="visible"/>
                                      </p:to>
                                    </p:set>
                                  </p:childTnLst>
                                </p:cTn>
                              </p:par>
                            </p:childTnLst>
                          </p:cTn>
                        </p:par>
                      </p:childTnLst>
                    </p:cTn>
                  </p:par>
                </p:childTnLst>
              </p:cTn>
              <p:nextCondLst>
                <p:cond evt="onClick" delay="0">
                  <p:tgtEl>
                    <p:spTgt spid="172"/>
                  </p:tgtEl>
                </p:cond>
              </p:nextCondLst>
            </p:seq>
            <p:seq concurrent="1" nextAc="seek">
              <p:cTn id="197" restart="whenNotActive" fill="hold" evtFilter="cancelBubble" nodeType="interactiveSeq">
                <p:stCondLst>
                  <p:cond evt="onClick" delay="0">
                    <p:tgtEl>
                      <p:spTgt spid="266"/>
                    </p:tgtEl>
                  </p:cond>
                </p:stCondLst>
                <p:endSync evt="end" delay="0">
                  <p:rtn val="all"/>
                </p:endSync>
                <p:childTnLst>
                  <p:par>
                    <p:cTn id="198" fill="hold">
                      <p:stCondLst>
                        <p:cond delay="0"/>
                      </p:stCondLst>
                      <p:childTnLst>
                        <p:par>
                          <p:cTn id="199" fill="hold">
                            <p:stCondLst>
                              <p:cond delay="0"/>
                            </p:stCondLst>
                            <p:childTnLst>
                              <p:par>
                                <p:cTn id="200" presetID="1" presetClass="exit" presetSubtype="0" fill="hold" nodeType="clickEffect">
                                  <p:stCondLst>
                                    <p:cond delay="0"/>
                                  </p:stCondLst>
                                  <p:childTnLst>
                                    <p:set>
                                      <p:cBhvr>
                                        <p:cTn id="201" dur="1" fill="hold">
                                          <p:stCondLst>
                                            <p:cond delay="0"/>
                                          </p:stCondLst>
                                        </p:cTn>
                                        <p:tgtEl>
                                          <p:spTgt spid="266"/>
                                        </p:tgtEl>
                                        <p:attrNameLst>
                                          <p:attrName>style.visibility</p:attrName>
                                        </p:attrNameLst>
                                      </p:cBhvr>
                                      <p:to>
                                        <p:strVal val="hidden"/>
                                      </p:to>
                                    </p:set>
                                  </p:childTnLst>
                                </p:cTn>
                              </p:par>
                            </p:childTnLst>
                          </p:cTn>
                        </p:par>
                      </p:childTnLst>
                    </p:cTn>
                  </p:par>
                </p:childTnLst>
              </p:cTn>
              <p:nextCondLst>
                <p:cond evt="onClick" delay="0">
                  <p:tgtEl>
                    <p:spTgt spid="266"/>
                  </p:tgtEl>
                </p:cond>
              </p:nextCondLst>
            </p:seq>
            <p:seq concurrent="1" nextAc="seek">
              <p:cTn id="202" restart="whenNotActive" fill="hold" evtFilter="cancelBubble" nodeType="interactiveSeq">
                <p:stCondLst>
                  <p:cond evt="onClick" delay="0">
                    <p:tgtEl>
                      <p:spTgt spid="177"/>
                    </p:tgtEl>
                  </p:cond>
                </p:stCondLst>
                <p:endSync evt="end" delay="0">
                  <p:rtn val="all"/>
                </p:endSync>
                <p:childTnLst>
                  <p:par>
                    <p:cTn id="203" fill="hold">
                      <p:stCondLst>
                        <p:cond delay="0"/>
                      </p:stCondLst>
                      <p:childTnLst>
                        <p:par>
                          <p:cTn id="204" fill="hold">
                            <p:stCondLst>
                              <p:cond delay="0"/>
                            </p:stCondLst>
                            <p:childTnLst>
                              <p:par>
                                <p:cTn id="205" presetID="1" presetClass="entr" presetSubtype="0" fill="hold" nodeType="clickEffect">
                                  <p:stCondLst>
                                    <p:cond delay="0"/>
                                  </p:stCondLst>
                                  <p:childTnLst>
                                    <p:set>
                                      <p:cBhvr>
                                        <p:cTn id="206" dur="1" fill="hold">
                                          <p:stCondLst>
                                            <p:cond delay="0"/>
                                          </p:stCondLst>
                                        </p:cTn>
                                        <p:tgtEl>
                                          <p:spTgt spid="260"/>
                                        </p:tgtEl>
                                        <p:attrNameLst>
                                          <p:attrName>style.visibility</p:attrName>
                                        </p:attrNameLst>
                                      </p:cBhvr>
                                      <p:to>
                                        <p:strVal val="visible"/>
                                      </p:to>
                                    </p:set>
                                  </p:childTnLst>
                                </p:cTn>
                              </p:par>
                            </p:childTnLst>
                          </p:cTn>
                        </p:par>
                      </p:childTnLst>
                    </p:cTn>
                  </p:par>
                </p:childTnLst>
              </p:cTn>
              <p:nextCondLst>
                <p:cond evt="onClick" delay="0">
                  <p:tgtEl>
                    <p:spTgt spid="177"/>
                  </p:tgtEl>
                </p:cond>
              </p:nextCondLst>
            </p:seq>
            <p:seq concurrent="1" nextAc="seek">
              <p:cTn id="207" restart="whenNotActive" fill="hold" evtFilter="cancelBubble" nodeType="interactiveSeq">
                <p:stCondLst>
                  <p:cond evt="onClick" delay="0">
                    <p:tgtEl>
                      <p:spTgt spid="260"/>
                    </p:tgtEl>
                  </p:cond>
                </p:stCondLst>
                <p:endSync evt="end" delay="0">
                  <p:rtn val="all"/>
                </p:endSync>
                <p:childTnLst>
                  <p:par>
                    <p:cTn id="208" fill="hold">
                      <p:stCondLst>
                        <p:cond delay="0"/>
                      </p:stCondLst>
                      <p:childTnLst>
                        <p:par>
                          <p:cTn id="209" fill="hold">
                            <p:stCondLst>
                              <p:cond delay="0"/>
                            </p:stCondLst>
                            <p:childTnLst>
                              <p:par>
                                <p:cTn id="210" presetID="1" presetClass="exit" presetSubtype="0" fill="hold" nodeType="clickEffect">
                                  <p:stCondLst>
                                    <p:cond delay="0"/>
                                  </p:stCondLst>
                                  <p:childTnLst>
                                    <p:set>
                                      <p:cBhvr>
                                        <p:cTn id="211" dur="1" fill="hold">
                                          <p:stCondLst>
                                            <p:cond delay="0"/>
                                          </p:stCondLst>
                                        </p:cTn>
                                        <p:tgtEl>
                                          <p:spTgt spid="260"/>
                                        </p:tgtEl>
                                        <p:attrNameLst>
                                          <p:attrName>style.visibility</p:attrName>
                                        </p:attrNameLst>
                                      </p:cBhvr>
                                      <p:to>
                                        <p:strVal val="hidden"/>
                                      </p:to>
                                    </p:set>
                                  </p:childTnLst>
                                </p:cTn>
                              </p:par>
                            </p:childTnLst>
                          </p:cTn>
                        </p:par>
                      </p:childTnLst>
                    </p:cTn>
                  </p:par>
                </p:childTnLst>
              </p:cTn>
              <p:nextCondLst>
                <p:cond evt="onClick" delay="0">
                  <p:tgtEl>
                    <p:spTgt spid="260"/>
                  </p:tgtEl>
                </p:cond>
              </p:nextCondLst>
            </p:seq>
            <p:seq concurrent="1" nextAc="seek">
              <p:cTn id="212" restart="whenNotActive" fill="hold" evtFilter="cancelBubble" nodeType="interactiveSeq">
                <p:stCondLst>
                  <p:cond evt="onClick" delay="0">
                    <p:tgtEl>
                      <p:spTgt spid="181"/>
                    </p:tgtEl>
                  </p:cond>
                </p:stCondLst>
                <p:endSync evt="end" delay="0">
                  <p:rtn val="all"/>
                </p:endSync>
                <p:childTnLst>
                  <p:par>
                    <p:cTn id="213" fill="hold">
                      <p:stCondLst>
                        <p:cond delay="0"/>
                      </p:stCondLst>
                      <p:childTnLst>
                        <p:par>
                          <p:cTn id="214" fill="hold">
                            <p:stCondLst>
                              <p:cond delay="0"/>
                            </p:stCondLst>
                            <p:childTnLst>
                              <p:par>
                                <p:cTn id="215" presetID="1" presetClass="entr" presetSubtype="0" fill="hold" nodeType="clickEffect">
                                  <p:stCondLst>
                                    <p:cond delay="0"/>
                                  </p:stCondLst>
                                  <p:childTnLst>
                                    <p:set>
                                      <p:cBhvr>
                                        <p:cTn id="216" dur="1" fill="hold">
                                          <p:stCondLst>
                                            <p:cond delay="0"/>
                                          </p:stCondLst>
                                        </p:cTn>
                                        <p:tgtEl>
                                          <p:spTgt spid="263"/>
                                        </p:tgtEl>
                                        <p:attrNameLst>
                                          <p:attrName>style.visibility</p:attrName>
                                        </p:attrNameLst>
                                      </p:cBhvr>
                                      <p:to>
                                        <p:strVal val="visible"/>
                                      </p:to>
                                    </p:set>
                                  </p:childTnLst>
                                </p:cTn>
                              </p:par>
                            </p:childTnLst>
                          </p:cTn>
                        </p:par>
                      </p:childTnLst>
                    </p:cTn>
                  </p:par>
                </p:childTnLst>
              </p:cTn>
              <p:nextCondLst>
                <p:cond evt="onClick" delay="0">
                  <p:tgtEl>
                    <p:spTgt spid="181"/>
                  </p:tgtEl>
                </p:cond>
              </p:nextCondLst>
            </p:seq>
            <p:seq concurrent="1" nextAc="seek">
              <p:cTn id="217" restart="whenNotActive" fill="hold" evtFilter="cancelBubble" nodeType="interactiveSeq">
                <p:stCondLst>
                  <p:cond evt="onClick" delay="0">
                    <p:tgtEl>
                      <p:spTgt spid="263"/>
                    </p:tgtEl>
                  </p:cond>
                </p:stCondLst>
                <p:endSync evt="end" delay="0">
                  <p:rtn val="all"/>
                </p:endSync>
                <p:childTnLst>
                  <p:par>
                    <p:cTn id="218" fill="hold">
                      <p:stCondLst>
                        <p:cond delay="0"/>
                      </p:stCondLst>
                      <p:childTnLst>
                        <p:par>
                          <p:cTn id="219" fill="hold">
                            <p:stCondLst>
                              <p:cond delay="0"/>
                            </p:stCondLst>
                            <p:childTnLst>
                              <p:par>
                                <p:cTn id="220" presetID="1" presetClass="exit" presetSubtype="0" fill="hold" nodeType="clickEffect">
                                  <p:stCondLst>
                                    <p:cond delay="0"/>
                                  </p:stCondLst>
                                  <p:childTnLst>
                                    <p:set>
                                      <p:cBhvr>
                                        <p:cTn id="221" dur="1" fill="hold">
                                          <p:stCondLst>
                                            <p:cond delay="0"/>
                                          </p:stCondLst>
                                        </p:cTn>
                                        <p:tgtEl>
                                          <p:spTgt spid="263"/>
                                        </p:tgtEl>
                                        <p:attrNameLst>
                                          <p:attrName>style.visibility</p:attrName>
                                        </p:attrNameLst>
                                      </p:cBhvr>
                                      <p:to>
                                        <p:strVal val="hidden"/>
                                      </p:to>
                                    </p:set>
                                  </p:childTnLst>
                                </p:cTn>
                              </p:par>
                            </p:childTnLst>
                          </p:cTn>
                        </p:par>
                      </p:childTnLst>
                    </p:cTn>
                  </p:par>
                </p:childTnLst>
              </p:cTn>
              <p:nextCondLst>
                <p:cond evt="onClick" delay="0">
                  <p:tgtEl>
                    <p:spTgt spid="263"/>
                  </p:tgtEl>
                </p:cond>
              </p:nextCondLst>
            </p:seq>
            <p:seq concurrent="1" nextAc="seek">
              <p:cTn id="222" restart="whenNotActive" fill="hold" evtFilter="cancelBubble" nodeType="interactiveSeq">
                <p:stCondLst>
                  <p:cond evt="onClick" delay="0">
                    <p:tgtEl>
                      <p:spTgt spid="140"/>
                    </p:tgtEl>
                  </p:cond>
                </p:stCondLst>
                <p:endSync evt="end" delay="0">
                  <p:rtn val="all"/>
                </p:endSync>
                <p:childTnLst>
                  <p:par>
                    <p:cTn id="223" fill="hold">
                      <p:stCondLst>
                        <p:cond delay="0"/>
                      </p:stCondLst>
                      <p:childTnLst>
                        <p:par>
                          <p:cTn id="224" fill="hold">
                            <p:stCondLst>
                              <p:cond delay="0"/>
                            </p:stCondLst>
                            <p:childTnLst>
                              <p:par>
                                <p:cTn id="225" presetID="1" presetClass="entr" presetSubtype="0" fill="hold" nodeType="clickEffect">
                                  <p:stCondLst>
                                    <p:cond delay="0"/>
                                  </p:stCondLst>
                                  <p:childTnLst>
                                    <p:set>
                                      <p:cBhvr>
                                        <p:cTn id="226" dur="1" fill="hold">
                                          <p:stCondLst>
                                            <p:cond delay="0"/>
                                          </p:stCondLst>
                                        </p:cTn>
                                        <p:tgtEl>
                                          <p:spTgt spid="269"/>
                                        </p:tgtEl>
                                        <p:attrNameLst>
                                          <p:attrName>style.visibility</p:attrName>
                                        </p:attrNameLst>
                                      </p:cBhvr>
                                      <p:to>
                                        <p:strVal val="visible"/>
                                      </p:to>
                                    </p:set>
                                  </p:childTnLst>
                                </p:cTn>
                              </p:par>
                            </p:childTnLst>
                          </p:cTn>
                        </p:par>
                      </p:childTnLst>
                    </p:cTn>
                  </p:par>
                </p:childTnLst>
              </p:cTn>
              <p:nextCondLst>
                <p:cond evt="onClick" delay="0">
                  <p:tgtEl>
                    <p:spTgt spid="140"/>
                  </p:tgtEl>
                </p:cond>
              </p:nextCondLst>
            </p:seq>
            <p:seq concurrent="1" nextAc="seek">
              <p:cTn id="227" restart="whenNotActive" fill="hold" evtFilter="cancelBubble" nodeType="interactiveSeq">
                <p:stCondLst>
                  <p:cond evt="onClick" delay="0">
                    <p:tgtEl>
                      <p:spTgt spid="269"/>
                    </p:tgtEl>
                  </p:cond>
                </p:stCondLst>
                <p:endSync evt="end" delay="0">
                  <p:rtn val="all"/>
                </p:endSync>
                <p:childTnLst>
                  <p:par>
                    <p:cTn id="228" fill="hold">
                      <p:stCondLst>
                        <p:cond delay="0"/>
                      </p:stCondLst>
                      <p:childTnLst>
                        <p:par>
                          <p:cTn id="229" fill="hold">
                            <p:stCondLst>
                              <p:cond delay="0"/>
                            </p:stCondLst>
                            <p:childTnLst>
                              <p:par>
                                <p:cTn id="230" presetID="1" presetClass="exit" presetSubtype="0" fill="hold" nodeType="clickEffect">
                                  <p:stCondLst>
                                    <p:cond delay="0"/>
                                  </p:stCondLst>
                                  <p:childTnLst>
                                    <p:set>
                                      <p:cBhvr>
                                        <p:cTn id="231" dur="1" fill="hold">
                                          <p:stCondLst>
                                            <p:cond delay="0"/>
                                          </p:stCondLst>
                                        </p:cTn>
                                        <p:tgtEl>
                                          <p:spTgt spid="269"/>
                                        </p:tgtEl>
                                        <p:attrNameLst>
                                          <p:attrName>style.visibility</p:attrName>
                                        </p:attrNameLst>
                                      </p:cBhvr>
                                      <p:to>
                                        <p:strVal val="hidden"/>
                                      </p:to>
                                    </p:set>
                                  </p:childTnLst>
                                </p:cTn>
                              </p:par>
                            </p:childTnLst>
                          </p:cTn>
                        </p:par>
                      </p:childTnLst>
                    </p:cTn>
                  </p:par>
                </p:childTnLst>
              </p:cTn>
              <p:nextCondLst>
                <p:cond evt="onClick" delay="0">
                  <p:tgtEl>
                    <p:spTgt spid="269"/>
                  </p:tgtEl>
                </p:cond>
              </p:nextCondLst>
            </p:seq>
            <p:seq concurrent="1" nextAc="seek">
              <p:cTn id="232" restart="whenNotActive" fill="hold" evtFilter="cancelBubble" nodeType="interactiveSeq">
                <p:stCondLst>
                  <p:cond evt="onClick" delay="0">
                    <p:tgtEl>
                      <p:spTgt spid="80"/>
                    </p:tgtEl>
                  </p:cond>
                </p:stCondLst>
                <p:endSync evt="end" delay="0">
                  <p:rtn val="all"/>
                </p:endSync>
                <p:childTnLst>
                  <p:par>
                    <p:cTn id="233" fill="hold">
                      <p:stCondLst>
                        <p:cond delay="0"/>
                      </p:stCondLst>
                      <p:childTnLst>
                        <p:par>
                          <p:cTn id="234" fill="hold">
                            <p:stCondLst>
                              <p:cond delay="0"/>
                            </p:stCondLst>
                            <p:childTnLst>
                              <p:par>
                                <p:cTn id="235" presetID="1" presetClass="entr" presetSubtype="0" fill="hold" nodeType="clickEffect">
                                  <p:stCondLst>
                                    <p:cond delay="0"/>
                                  </p:stCondLst>
                                  <p:childTnLst>
                                    <p:set>
                                      <p:cBhvr>
                                        <p:cTn id="236" dur="1" fill="hold">
                                          <p:stCondLst>
                                            <p:cond delay="0"/>
                                          </p:stCondLst>
                                        </p:cTn>
                                        <p:tgtEl>
                                          <p:spTgt spid="99"/>
                                        </p:tgtEl>
                                        <p:attrNameLst>
                                          <p:attrName>style.visibility</p:attrName>
                                        </p:attrNameLst>
                                      </p:cBhvr>
                                      <p:to>
                                        <p:strVal val="visible"/>
                                      </p:to>
                                    </p:set>
                                  </p:childTnLst>
                                </p:cTn>
                              </p:par>
                            </p:childTnLst>
                          </p:cTn>
                        </p:par>
                      </p:childTnLst>
                    </p:cTn>
                  </p:par>
                </p:childTnLst>
              </p:cTn>
              <p:nextCondLst>
                <p:cond evt="onClick" delay="0">
                  <p:tgtEl>
                    <p:spTgt spid="80"/>
                  </p:tgtEl>
                </p:cond>
              </p:nextCondLst>
            </p:seq>
            <p:seq concurrent="1" nextAc="seek">
              <p:cTn id="237" restart="whenNotActive" fill="hold" evtFilter="cancelBubble" nodeType="interactiveSeq">
                <p:stCondLst>
                  <p:cond evt="onClick" delay="0">
                    <p:tgtEl>
                      <p:spTgt spid="99"/>
                    </p:tgtEl>
                  </p:cond>
                </p:stCondLst>
                <p:endSync evt="end" delay="0">
                  <p:rtn val="all"/>
                </p:endSync>
                <p:childTnLst>
                  <p:par>
                    <p:cTn id="238" fill="hold">
                      <p:stCondLst>
                        <p:cond delay="0"/>
                      </p:stCondLst>
                      <p:childTnLst>
                        <p:par>
                          <p:cTn id="239" fill="hold">
                            <p:stCondLst>
                              <p:cond delay="0"/>
                            </p:stCondLst>
                            <p:childTnLst>
                              <p:par>
                                <p:cTn id="240" presetID="1" presetClass="exit" presetSubtype="0" fill="hold" nodeType="clickEffect">
                                  <p:stCondLst>
                                    <p:cond delay="0"/>
                                  </p:stCondLst>
                                  <p:childTnLst>
                                    <p:set>
                                      <p:cBhvr>
                                        <p:cTn id="241" dur="1" fill="hold">
                                          <p:stCondLst>
                                            <p:cond delay="0"/>
                                          </p:stCondLst>
                                        </p:cTn>
                                        <p:tgtEl>
                                          <p:spTgt spid="99"/>
                                        </p:tgtEl>
                                        <p:attrNameLst>
                                          <p:attrName>style.visibility</p:attrName>
                                        </p:attrNameLst>
                                      </p:cBhvr>
                                      <p:to>
                                        <p:strVal val="hidden"/>
                                      </p:to>
                                    </p:set>
                                  </p:childTnLst>
                                </p:cTn>
                              </p:par>
                            </p:childTnLst>
                          </p:cTn>
                        </p:par>
                      </p:childTnLst>
                    </p:cTn>
                  </p:par>
                </p:childTnLst>
              </p:cTn>
              <p:nextCondLst>
                <p:cond evt="onClick" delay="0">
                  <p:tgtEl>
                    <p:spTgt spid="99"/>
                  </p:tgtEl>
                </p:cond>
              </p:nextCondLst>
            </p:seq>
            <p:seq concurrent="1" nextAc="seek">
              <p:cTn id="242" restart="whenNotActive" fill="hold" evtFilter="cancelBubble" nodeType="interactiveSeq">
                <p:stCondLst>
                  <p:cond evt="onClick" delay="0">
                    <p:tgtEl>
                      <p:spTgt spid="87"/>
                    </p:tgtEl>
                  </p:cond>
                </p:stCondLst>
                <p:endSync evt="end" delay="0">
                  <p:rtn val="all"/>
                </p:endSync>
                <p:childTnLst>
                  <p:par>
                    <p:cTn id="243" fill="hold">
                      <p:stCondLst>
                        <p:cond delay="0"/>
                      </p:stCondLst>
                      <p:childTnLst>
                        <p:par>
                          <p:cTn id="244" fill="hold">
                            <p:stCondLst>
                              <p:cond delay="0"/>
                            </p:stCondLst>
                            <p:childTnLst>
                              <p:par>
                                <p:cTn id="245" presetID="1" presetClass="entr" presetSubtype="0" fill="hold" nodeType="clickEffect">
                                  <p:stCondLst>
                                    <p:cond delay="0"/>
                                  </p:stCondLst>
                                  <p:childTnLst>
                                    <p:set>
                                      <p:cBhvr>
                                        <p:cTn id="246" dur="1" fill="hold">
                                          <p:stCondLst>
                                            <p:cond delay="0"/>
                                          </p:stCondLst>
                                        </p:cTn>
                                        <p:tgtEl>
                                          <p:spTgt spid="91"/>
                                        </p:tgtEl>
                                        <p:attrNameLst>
                                          <p:attrName>style.visibility</p:attrName>
                                        </p:attrNameLst>
                                      </p:cBhvr>
                                      <p:to>
                                        <p:strVal val="visible"/>
                                      </p:to>
                                    </p:set>
                                  </p:childTnLst>
                                </p:cTn>
                              </p:par>
                            </p:childTnLst>
                          </p:cTn>
                        </p:par>
                      </p:childTnLst>
                    </p:cTn>
                  </p:par>
                </p:childTnLst>
              </p:cTn>
              <p:nextCondLst>
                <p:cond evt="onClick" delay="0">
                  <p:tgtEl>
                    <p:spTgt spid="87"/>
                  </p:tgtEl>
                </p:cond>
              </p:nextCondLst>
            </p:seq>
            <p:seq concurrent="1" nextAc="seek">
              <p:cTn id="247" restart="whenNotActive" fill="hold" evtFilter="cancelBubble" nodeType="interactiveSeq">
                <p:stCondLst>
                  <p:cond evt="onClick" delay="0">
                    <p:tgtEl>
                      <p:spTgt spid="91"/>
                    </p:tgtEl>
                  </p:cond>
                </p:stCondLst>
                <p:endSync evt="end" delay="0">
                  <p:rtn val="all"/>
                </p:endSync>
                <p:childTnLst>
                  <p:par>
                    <p:cTn id="248" fill="hold">
                      <p:stCondLst>
                        <p:cond delay="0"/>
                      </p:stCondLst>
                      <p:childTnLst>
                        <p:par>
                          <p:cTn id="249" fill="hold">
                            <p:stCondLst>
                              <p:cond delay="0"/>
                            </p:stCondLst>
                            <p:childTnLst>
                              <p:par>
                                <p:cTn id="250" presetID="1" presetClass="exit" presetSubtype="0" fill="hold" nodeType="clickEffect">
                                  <p:stCondLst>
                                    <p:cond delay="0"/>
                                  </p:stCondLst>
                                  <p:childTnLst>
                                    <p:set>
                                      <p:cBhvr>
                                        <p:cTn id="251" dur="1" fill="hold">
                                          <p:stCondLst>
                                            <p:cond delay="0"/>
                                          </p:stCondLst>
                                        </p:cTn>
                                        <p:tgtEl>
                                          <p:spTgt spid="91"/>
                                        </p:tgtEl>
                                        <p:attrNameLst>
                                          <p:attrName>style.visibility</p:attrName>
                                        </p:attrNameLst>
                                      </p:cBhvr>
                                      <p:to>
                                        <p:strVal val="hidden"/>
                                      </p:to>
                                    </p:set>
                                  </p:childTnLst>
                                </p:cTn>
                              </p:par>
                            </p:childTnLst>
                          </p:cTn>
                        </p:par>
                      </p:childTnLst>
                    </p:cTn>
                  </p:par>
                </p:childTnLst>
              </p:cTn>
              <p:nextCondLst>
                <p:cond evt="onClick" delay="0">
                  <p:tgtEl>
                    <p:spTgt spid="91"/>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Footer Placeholder 2">
            <a:extLst>
              <a:ext uri="{FF2B5EF4-FFF2-40B4-BE49-F238E27FC236}">
                <a16:creationId xmlns:a16="http://schemas.microsoft.com/office/drawing/2014/main" id="{F14E786C-E4AB-2E4E-990F-75A5562B29A3}"/>
              </a:ext>
            </a:extLst>
          </p:cNvPr>
          <p:cNvSpPr txBox="1">
            <a:spLocks/>
          </p:cNvSpPr>
          <p:nvPr/>
        </p:nvSpPr>
        <p:spPr>
          <a:xfrm>
            <a:off x="131426" y="6399550"/>
            <a:ext cx="4409661" cy="365125"/>
          </a:xfrm>
          <a:prstGeom prst="rect">
            <a:avLst/>
          </a:prstGeom>
        </p:spPr>
        <p:txBody>
          <a:bodyPr/>
          <a:lstStyle>
            <a:defPPr>
              <a:defRPr lang="en-US"/>
            </a:defPPr>
            <a:lvl1pPr marL="0" algn="l" defTabSz="914400" rtl="0" eaLnBrk="1" latinLnBrk="0" hangingPunct="1">
              <a:defRPr sz="1800" kern="1200">
                <a:solidFill>
                  <a:schemeClr val="accent4"/>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dirty="0" err="1">
                <a:solidFill>
                  <a:schemeClr val="tx2"/>
                </a:solidFill>
              </a:rPr>
              <a:t>agrodiv.org</a:t>
            </a:r>
            <a:r>
              <a:rPr lang="en-US" sz="1100" b="1" dirty="0">
                <a:solidFill>
                  <a:schemeClr val="tx2"/>
                </a:solidFill>
              </a:rPr>
              <a:t>  </a:t>
            </a:r>
            <a:r>
              <a:rPr lang="en-US" sz="1100" dirty="0">
                <a:solidFill>
                  <a:schemeClr val="tx2"/>
                </a:solidFill>
              </a:rPr>
              <a:t>|  AGRO is a division of the American Chemical Society</a:t>
            </a:r>
          </a:p>
        </p:txBody>
      </p:sp>
      <p:sp>
        <p:nvSpPr>
          <p:cNvPr id="15" name="overview button">
            <a:hlinkClick r:id="rId3" action="ppaction://hlinksldjump"/>
            <a:extLst>
              <a:ext uri="{FF2B5EF4-FFF2-40B4-BE49-F238E27FC236}">
                <a16:creationId xmlns:a16="http://schemas.microsoft.com/office/drawing/2014/main" id="{128DFDA2-9AC5-D14E-B61D-41F66B254136}"/>
              </a:ext>
            </a:extLst>
          </p:cNvPr>
          <p:cNvSpPr/>
          <p:nvPr/>
        </p:nvSpPr>
        <p:spPr>
          <a:xfrm>
            <a:off x="9140545" y="6384880"/>
            <a:ext cx="1066800" cy="276225"/>
          </a:xfrm>
          <a:prstGeom prst="roundRect">
            <a:avLst/>
          </a:prstGeom>
          <a:solidFill>
            <a:schemeClr val="bg1">
              <a:lumMod val="65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OVERVIEW</a:t>
            </a:r>
          </a:p>
        </p:txBody>
      </p:sp>
      <p:sp>
        <p:nvSpPr>
          <p:cNvPr id="116" name="next text">
            <a:extLst>
              <a:ext uri="{FF2B5EF4-FFF2-40B4-BE49-F238E27FC236}">
                <a16:creationId xmlns:a16="http://schemas.microsoft.com/office/drawing/2014/main" id="{DDE1F8F0-5201-C343-9D9A-FB52AEBBD69F}"/>
              </a:ext>
            </a:extLst>
          </p:cNvPr>
          <p:cNvSpPr txBox="1"/>
          <p:nvPr/>
        </p:nvSpPr>
        <p:spPr>
          <a:xfrm>
            <a:off x="6109051" y="6373907"/>
            <a:ext cx="600635" cy="307777"/>
          </a:xfrm>
          <a:prstGeom prst="rect">
            <a:avLst/>
          </a:prstGeom>
          <a:noFill/>
        </p:spPr>
        <p:txBody>
          <a:bodyPr wrap="square" rtlCol="0">
            <a:spAutoFit/>
          </a:bodyPr>
          <a:lstStyle/>
          <a:p>
            <a:pPr algn="ctr"/>
            <a:r>
              <a:rPr lang="en-US" sz="1400" b="1" dirty="0">
                <a:solidFill>
                  <a:schemeClr val="tx1">
                    <a:lumMod val="50000"/>
                    <a:lumOff val="50000"/>
                  </a:schemeClr>
                </a:solidFill>
              </a:rPr>
              <a:t>NEXT</a:t>
            </a:r>
          </a:p>
        </p:txBody>
      </p:sp>
      <p:sp>
        <p:nvSpPr>
          <p:cNvPr id="13" name="back text">
            <a:extLst>
              <a:ext uri="{FF2B5EF4-FFF2-40B4-BE49-F238E27FC236}">
                <a16:creationId xmlns:a16="http://schemas.microsoft.com/office/drawing/2014/main" id="{08415AFA-2831-3349-AE9E-17531B284D20}"/>
              </a:ext>
            </a:extLst>
          </p:cNvPr>
          <p:cNvSpPr txBox="1"/>
          <p:nvPr/>
        </p:nvSpPr>
        <p:spPr>
          <a:xfrm>
            <a:off x="5482220" y="6373907"/>
            <a:ext cx="600635" cy="307777"/>
          </a:xfrm>
          <a:prstGeom prst="rect">
            <a:avLst/>
          </a:prstGeom>
          <a:noFill/>
        </p:spPr>
        <p:txBody>
          <a:bodyPr wrap="square" rtlCol="0">
            <a:spAutoFit/>
          </a:bodyPr>
          <a:lstStyle/>
          <a:p>
            <a:pPr algn="ctr"/>
            <a:r>
              <a:rPr lang="en-US" sz="1400" b="1" dirty="0">
                <a:solidFill>
                  <a:schemeClr val="tx1">
                    <a:lumMod val="50000"/>
                    <a:lumOff val="50000"/>
                  </a:schemeClr>
                </a:solidFill>
              </a:rPr>
              <a:t>BACK</a:t>
            </a:r>
          </a:p>
        </p:txBody>
      </p:sp>
      <p:sp>
        <p:nvSpPr>
          <p:cNvPr id="21" name="Action Button: Back or Previous 20">
            <a:hlinkClick r:id="" action="ppaction://hlinkshowjump?jump=previousslide" highlightClick="1"/>
            <a:extLst>
              <a:ext uri="{FF2B5EF4-FFF2-40B4-BE49-F238E27FC236}">
                <a16:creationId xmlns:a16="http://schemas.microsoft.com/office/drawing/2014/main" id="{C13068D7-B52D-B642-B74B-DA84E68D93E8}"/>
              </a:ext>
            </a:extLst>
          </p:cNvPr>
          <p:cNvSpPr/>
          <p:nvPr/>
        </p:nvSpPr>
        <p:spPr>
          <a:xfrm>
            <a:off x="5177418" y="6364941"/>
            <a:ext cx="313765" cy="313765"/>
          </a:xfrm>
          <a:prstGeom prst="actionButtonBackPrevious">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ction Button: Forward or Next 21">
            <a:hlinkClick r:id="" action="ppaction://hlinkshowjump?jump=nextslide" highlightClick="1"/>
            <a:extLst>
              <a:ext uri="{FF2B5EF4-FFF2-40B4-BE49-F238E27FC236}">
                <a16:creationId xmlns:a16="http://schemas.microsoft.com/office/drawing/2014/main" id="{ADB8E94E-507F-944A-8EE0-CC00030BFBF4}"/>
              </a:ext>
            </a:extLst>
          </p:cNvPr>
          <p:cNvSpPr/>
          <p:nvPr/>
        </p:nvSpPr>
        <p:spPr>
          <a:xfrm>
            <a:off x="6705601" y="6363547"/>
            <a:ext cx="318347" cy="318347"/>
          </a:xfrm>
          <a:prstGeom prst="actionButtonForwardNex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background">
            <a:extLst>
              <a:ext uri="{FF2B5EF4-FFF2-40B4-BE49-F238E27FC236}">
                <a16:creationId xmlns:a16="http://schemas.microsoft.com/office/drawing/2014/main" id="{902701EB-259E-DA46-8327-52E0724AB0F7}"/>
              </a:ext>
            </a:extLst>
          </p:cNvPr>
          <p:cNvSpPr/>
          <p:nvPr/>
        </p:nvSpPr>
        <p:spPr>
          <a:xfrm>
            <a:off x="0" y="1000518"/>
            <a:ext cx="12192000" cy="4409682"/>
          </a:xfrm>
          <a:prstGeom prst="rect">
            <a:avLst/>
          </a:prstGeom>
          <a:solidFill>
            <a:schemeClr val="accent1">
              <a:lumMod val="20000"/>
              <a:lumOff val="8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vertical lines">
            <a:extLst>
              <a:ext uri="{FF2B5EF4-FFF2-40B4-BE49-F238E27FC236}">
                <a16:creationId xmlns:a16="http://schemas.microsoft.com/office/drawing/2014/main" id="{4A2F9796-4256-BA40-8C1F-BEA06EF4CED8}"/>
              </a:ext>
            </a:extLst>
          </p:cNvPr>
          <p:cNvGrpSpPr/>
          <p:nvPr/>
        </p:nvGrpSpPr>
        <p:grpSpPr>
          <a:xfrm>
            <a:off x="1186777" y="852055"/>
            <a:ext cx="9160260" cy="4672445"/>
            <a:chOff x="1389977" y="852055"/>
            <a:chExt cx="9160260" cy="4672445"/>
          </a:xfrm>
        </p:grpSpPr>
        <p:cxnSp>
          <p:nvCxnSpPr>
            <p:cNvPr id="32" name="Straight Connector 31">
              <a:extLst>
                <a:ext uri="{FF2B5EF4-FFF2-40B4-BE49-F238E27FC236}">
                  <a16:creationId xmlns:a16="http://schemas.microsoft.com/office/drawing/2014/main" id="{77D1CFB5-23E4-EC48-A8FE-54DD46D2A168}"/>
                </a:ext>
              </a:extLst>
            </p:cNvPr>
            <p:cNvCxnSpPr/>
            <p:nvPr/>
          </p:nvCxnSpPr>
          <p:spPr>
            <a:xfrm>
              <a:off x="1389977" y="872101"/>
              <a:ext cx="0" cy="4652399"/>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A9DBB8F9-FE3B-A04D-9EAE-E4344AECA7BD}"/>
                </a:ext>
              </a:extLst>
            </p:cNvPr>
            <p:cNvCxnSpPr/>
            <p:nvPr/>
          </p:nvCxnSpPr>
          <p:spPr>
            <a:xfrm>
              <a:off x="3222029" y="872101"/>
              <a:ext cx="0" cy="4652399"/>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C1340D65-830C-2248-88F5-BE038E5075B5}"/>
                </a:ext>
              </a:extLst>
            </p:cNvPr>
            <p:cNvCxnSpPr/>
            <p:nvPr/>
          </p:nvCxnSpPr>
          <p:spPr>
            <a:xfrm>
              <a:off x="5054081" y="872101"/>
              <a:ext cx="0" cy="4652399"/>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63BA75DE-5294-6D46-895E-184AC4EE87F6}"/>
                </a:ext>
              </a:extLst>
            </p:cNvPr>
            <p:cNvCxnSpPr>
              <a:cxnSpLocks/>
            </p:cNvCxnSpPr>
            <p:nvPr/>
          </p:nvCxnSpPr>
          <p:spPr>
            <a:xfrm>
              <a:off x="6886133" y="872101"/>
              <a:ext cx="0" cy="4652399"/>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5F0BB644-032B-9141-BF77-D83F0E4937AC}"/>
                </a:ext>
              </a:extLst>
            </p:cNvPr>
            <p:cNvCxnSpPr>
              <a:cxnSpLocks/>
            </p:cNvCxnSpPr>
            <p:nvPr/>
          </p:nvCxnSpPr>
          <p:spPr>
            <a:xfrm>
              <a:off x="8718185" y="852055"/>
              <a:ext cx="0" cy="4672445"/>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5FBDF92B-A78A-FD41-95A1-1E65125F918E}"/>
                </a:ext>
              </a:extLst>
            </p:cNvPr>
            <p:cNvCxnSpPr>
              <a:cxnSpLocks/>
            </p:cNvCxnSpPr>
            <p:nvPr/>
          </p:nvCxnSpPr>
          <p:spPr>
            <a:xfrm>
              <a:off x="10550237" y="852055"/>
              <a:ext cx="0" cy="4672445"/>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0" name="dates">
            <a:extLst>
              <a:ext uri="{FF2B5EF4-FFF2-40B4-BE49-F238E27FC236}">
                <a16:creationId xmlns:a16="http://schemas.microsoft.com/office/drawing/2014/main" id="{A31F02A9-C8DB-544C-913F-9891548FEB62}"/>
              </a:ext>
            </a:extLst>
          </p:cNvPr>
          <p:cNvGrpSpPr/>
          <p:nvPr/>
        </p:nvGrpSpPr>
        <p:grpSpPr>
          <a:xfrm>
            <a:off x="846197" y="539234"/>
            <a:ext cx="9831203" cy="369332"/>
            <a:chOff x="1049397" y="539234"/>
            <a:chExt cx="9831203" cy="369332"/>
          </a:xfrm>
        </p:grpSpPr>
        <p:sp>
          <p:nvSpPr>
            <p:cNvPr id="41" name="1985">
              <a:extLst>
                <a:ext uri="{FF2B5EF4-FFF2-40B4-BE49-F238E27FC236}">
                  <a16:creationId xmlns:a16="http://schemas.microsoft.com/office/drawing/2014/main" id="{01592235-71EE-D541-9691-CE8EADC5BF87}"/>
                </a:ext>
              </a:extLst>
            </p:cNvPr>
            <p:cNvSpPr txBox="1"/>
            <p:nvPr/>
          </p:nvSpPr>
          <p:spPr>
            <a:xfrm>
              <a:off x="1049397" y="539234"/>
              <a:ext cx="652743" cy="369332"/>
            </a:xfrm>
            <a:prstGeom prst="rect">
              <a:avLst/>
            </a:prstGeom>
            <a:noFill/>
          </p:spPr>
          <p:txBody>
            <a:bodyPr wrap="none" rtlCol="0">
              <a:spAutoFit/>
            </a:bodyPr>
            <a:lstStyle/>
            <a:p>
              <a:r>
                <a:rPr lang="en-US" dirty="0"/>
                <a:t>1970</a:t>
              </a:r>
            </a:p>
          </p:txBody>
        </p:sp>
        <p:sp>
          <p:nvSpPr>
            <p:cNvPr id="42" name="1986">
              <a:extLst>
                <a:ext uri="{FF2B5EF4-FFF2-40B4-BE49-F238E27FC236}">
                  <a16:creationId xmlns:a16="http://schemas.microsoft.com/office/drawing/2014/main" id="{615D93FE-5593-F74F-BA18-995EA25BE4B7}"/>
                </a:ext>
              </a:extLst>
            </p:cNvPr>
            <p:cNvSpPr txBox="1"/>
            <p:nvPr/>
          </p:nvSpPr>
          <p:spPr>
            <a:xfrm>
              <a:off x="2884125" y="539234"/>
              <a:ext cx="652743" cy="369332"/>
            </a:xfrm>
            <a:prstGeom prst="rect">
              <a:avLst/>
            </a:prstGeom>
            <a:noFill/>
          </p:spPr>
          <p:txBody>
            <a:bodyPr wrap="none" rtlCol="0">
              <a:spAutoFit/>
            </a:bodyPr>
            <a:lstStyle/>
            <a:p>
              <a:r>
                <a:rPr lang="en-US" dirty="0"/>
                <a:t>1971</a:t>
              </a:r>
            </a:p>
          </p:txBody>
        </p:sp>
        <p:sp>
          <p:nvSpPr>
            <p:cNvPr id="43" name="1987">
              <a:extLst>
                <a:ext uri="{FF2B5EF4-FFF2-40B4-BE49-F238E27FC236}">
                  <a16:creationId xmlns:a16="http://schemas.microsoft.com/office/drawing/2014/main" id="{1C136E6D-81CC-5145-9995-1F9DD6F21D8C}"/>
                </a:ext>
              </a:extLst>
            </p:cNvPr>
            <p:cNvSpPr txBox="1"/>
            <p:nvPr/>
          </p:nvSpPr>
          <p:spPr>
            <a:xfrm>
              <a:off x="4733074" y="539234"/>
              <a:ext cx="652743" cy="369332"/>
            </a:xfrm>
            <a:prstGeom prst="rect">
              <a:avLst/>
            </a:prstGeom>
            <a:noFill/>
          </p:spPr>
          <p:txBody>
            <a:bodyPr wrap="none" rtlCol="0">
              <a:spAutoFit/>
            </a:bodyPr>
            <a:lstStyle/>
            <a:p>
              <a:r>
                <a:rPr lang="en-US" dirty="0"/>
                <a:t>1972</a:t>
              </a:r>
            </a:p>
          </p:txBody>
        </p:sp>
        <p:sp>
          <p:nvSpPr>
            <p:cNvPr id="44" name="1988">
              <a:extLst>
                <a:ext uri="{FF2B5EF4-FFF2-40B4-BE49-F238E27FC236}">
                  <a16:creationId xmlns:a16="http://schemas.microsoft.com/office/drawing/2014/main" id="{24650943-84F1-1B42-B4E4-C1BBA6D4CC28}"/>
                </a:ext>
              </a:extLst>
            </p:cNvPr>
            <p:cNvSpPr txBox="1"/>
            <p:nvPr/>
          </p:nvSpPr>
          <p:spPr>
            <a:xfrm>
              <a:off x="6566347" y="539234"/>
              <a:ext cx="652743" cy="369332"/>
            </a:xfrm>
            <a:prstGeom prst="rect">
              <a:avLst/>
            </a:prstGeom>
            <a:noFill/>
          </p:spPr>
          <p:txBody>
            <a:bodyPr wrap="none" rtlCol="0">
              <a:spAutoFit/>
            </a:bodyPr>
            <a:lstStyle/>
            <a:p>
              <a:r>
                <a:rPr lang="en-US" dirty="0"/>
                <a:t>1973</a:t>
              </a:r>
            </a:p>
          </p:txBody>
        </p:sp>
        <p:sp>
          <p:nvSpPr>
            <p:cNvPr id="45" name="1989">
              <a:extLst>
                <a:ext uri="{FF2B5EF4-FFF2-40B4-BE49-F238E27FC236}">
                  <a16:creationId xmlns:a16="http://schemas.microsoft.com/office/drawing/2014/main" id="{CF1C7843-5A8A-424A-8C88-E436CDF67B4A}"/>
                </a:ext>
              </a:extLst>
            </p:cNvPr>
            <p:cNvSpPr txBox="1"/>
            <p:nvPr/>
          </p:nvSpPr>
          <p:spPr>
            <a:xfrm>
              <a:off x="8389704" y="539234"/>
              <a:ext cx="652743" cy="369332"/>
            </a:xfrm>
            <a:prstGeom prst="rect">
              <a:avLst/>
            </a:prstGeom>
            <a:noFill/>
          </p:spPr>
          <p:txBody>
            <a:bodyPr wrap="none" rtlCol="0">
              <a:spAutoFit/>
            </a:bodyPr>
            <a:lstStyle/>
            <a:p>
              <a:r>
                <a:rPr lang="en-US" dirty="0"/>
                <a:t>1974</a:t>
              </a:r>
            </a:p>
          </p:txBody>
        </p:sp>
        <p:sp>
          <p:nvSpPr>
            <p:cNvPr id="46" name="1990">
              <a:extLst>
                <a:ext uri="{FF2B5EF4-FFF2-40B4-BE49-F238E27FC236}">
                  <a16:creationId xmlns:a16="http://schemas.microsoft.com/office/drawing/2014/main" id="{C556A74C-EE90-7948-8A5E-64E7EA41AB29}"/>
                </a:ext>
              </a:extLst>
            </p:cNvPr>
            <p:cNvSpPr txBox="1"/>
            <p:nvPr/>
          </p:nvSpPr>
          <p:spPr>
            <a:xfrm>
              <a:off x="10227857" y="539234"/>
              <a:ext cx="652743" cy="369332"/>
            </a:xfrm>
            <a:prstGeom prst="rect">
              <a:avLst/>
            </a:prstGeom>
            <a:noFill/>
          </p:spPr>
          <p:txBody>
            <a:bodyPr wrap="none" rtlCol="0">
              <a:spAutoFit/>
            </a:bodyPr>
            <a:lstStyle/>
            <a:p>
              <a:r>
                <a:rPr lang="en-US" dirty="0"/>
                <a:t>1975</a:t>
              </a:r>
            </a:p>
          </p:txBody>
        </p:sp>
      </p:grpSp>
      <p:grpSp>
        <p:nvGrpSpPr>
          <p:cNvPr id="168" name="1975 teal ">
            <a:extLst>
              <a:ext uri="{FF2B5EF4-FFF2-40B4-BE49-F238E27FC236}">
                <a16:creationId xmlns:a16="http://schemas.microsoft.com/office/drawing/2014/main" id="{036F8E73-429A-C84E-AD6F-53DB50F2969F}"/>
              </a:ext>
            </a:extLst>
          </p:cNvPr>
          <p:cNvGrpSpPr/>
          <p:nvPr/>
        </p:nvGrpSpPr>
        <p:grpSpPr>
          <a:xfrm>
            <a:off x="10276242" y="4280452"/>
            <a:ext cx="1600561" cy="515526"/>
            <a:chOff x="5191225" y="2672397"/>
            <a:chExt cx="1600561" cy="515526"/>
          </a:xfrm>
        </p:grpSpPr>
        <p:sp>
          <p:nvSpPr>
            <p:cNvPr id="169" name="Oval 168">
              <a:extLst>
                <a:ext uri="{FF2B5EF4-FFF2-40B4-BE49-F238E27FC236}">
                  <a16:creationId xmlns:a16="http://schemas.microsoft.com/office/drawing/2014/main" id="{AA40EF94-ACDA-4D44-B051-B0180F6CEF97}"/>
                </a:ext>
              </a:extLst>
            </p:cNvPr>
            <p:cNvSpPr/>
            <p:nvPr/>
          </p:nvSpPr>
          <p:spPr>
            <a:xfrm>
              <a:off x="5191225" y="2695875"/>
              <a:ext cx="163630" cy="16363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0" name="TextBox 169">
              <a:extLst>
                <a:ext uri="{FF2B5EF4-FFF2-40B4-BE49-F238E27FC236}">
                  <a16:creationId xmlns:a16="http://schemas.microsoft.com/office/drawing/2014/main" id="{B82C2074-CA6C-F740-8E1B-0AEEE4C0AA3C}"/>
                </a:ext>
              </a:extLst>
            </p:cNvPr>
            <p:cNvSpPr txBox="1"/>
            <p:nvPr/>
          </p:nvSpPr>
          <p:spPr>
            <a:xfrm>
              <a:off x="5285506" y="2672397"/>
              <a:ext cx="1506280" cy="515526"/>
            </a:xfrm>
            <a:prstGeom prst="rect">
              <a:avLst/>
            </a:prstGeom>
            <a:noFill/>
          </p:spPr>
          <p:txBody>
            <a:bodyPr wrap="square" lIns="182880" rtlCol="0">
              <a:spAutoFit/>
            </a:bodyPr>
            <a:lstStyle/>
            <a:p>
              <a:pPr>
                <a:lnSpc>
                  <a:spcPts val="1050"/>
                </a:lnSpc>
              </a:pPr>
              <a:r>
                <a:rPr lang="en-US" sz="1000" dirty="0"/>
                <a:t>Gas Chromatography becomes workhorse in analytical labs</a:t>
              </a:r>
              <a:endParaRPr lang="en-US" sz="1000" i="1" dirty="0"/>
            </a:p>
          </p:txBody>
        </p:sp>
        <p:cxnSp>
          <p:nvCxnSpPr>
            <p:cNvPr id="171" name="Straight Connector 170">
              <a:extLst>
                <a:ext uri="{FF2B5EF4-FFF2-40B4-BE49-F238E27FC236}">
                  <a16:creationId xmlns:a16="http://schemas.microsoft.com/office/drawing/2014/main" id="{DA151997-2802-0742-ACCF-2EDA7DABEAC6}"/>
                </a:ext>
              </a:extLst>
            </p:cNvPr>
            <p:cNvCxnSpPr>
              <a:cxnSpLocks/>
            </p:cNvCxnSpPr>
            <p:nvPr/>
          </p:nvCxnSpPr>
          <p:spPr>
            <a:xfrm>
              <a:off x="5316285" y="2778125"/>
              <a:ext cx="92075" cy="0"/>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grpSp>
      <p:grpSp>
        <p:nvGrpSpPr>
          <p:cNvPr id="209" name="1975 green">
            <a:extLst>
              <a:ext uri="{FF2B5EF4-FFF2-40B4-BE49-F238E27FC236}">
                <a16:creationId xmlns:a16="http://schemas.microsoft.com/office/drawing/2014/main" id="{7D0A675C-1047-0E4F-A922-F116E3657B48}"/>
              </a:ext>
            </a:extLst>
          </p:cNvPr>
          <p:cNvGrpSpPr/>
          <p:nvPr/>
        </p:nvGrpSpPr>
        <p:grpSpPr>
          <a:xfrm>
            <a:off x="10268522" y="1154973"/>
            <a:ext cx="1459703" cy="707886"/>
            <a:chOff x="3801979" y="2662872"/>
            <a:chExt cx="1459703" cy="707886"/>
          </a:xfrm>
        </p:grpSpPr>
        <p:sp>
          <p:nvSpPr>
            <p:cNvPr id="210" name="Oval 209">
              <a:extLst>
                <a:ext uri="{FF2B5EF4-FFF2-40B4-BE49-F238E27FC236}">
                  <a16:creationId xmlns:a16="http://schemas.microsoft.com/office/drawing/2014/main" id="{8EC8BD4E-441B-D541-82D4-EC6ECA8DA970}"/>
                </a:ext>
              </a:extLst>
            </p:cNvPr>
            <p:cNvSpPr/>
            <p:nvPr/>
          </p:nvSpPr>
          <p:spPr>
            <a:xfrm>
              <a:off x="3801979" y="2695875"/>
              <a:ext cx="163630" cy="16363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solidFill>
              </a:endParaRPr>
            </a:p>
          </p:txBody>
        </p:sp>
        <p:sp>
          <p:nvSpPr>
            <p:cNvPr id="211" name="TextBox 210">
              <a:extLst>
                <a:ext uri="{FF2B5EF4-FFF2-40B4-BE49-F238E27FC236}">
                  <a16:creationId xmlns:a16="http://schemas.microsoft.com/office/drawing/2014/main" id="{CD73107B-3DE6-A64D-AC1D-4B7CE562AE87}"/>
                </a:ext>
              </a:extLst>
            </p:cNvPr>
            <p:cNvSpPr txBox="1"/>
            <p:nvPr/>
          </p:nvSpPr>
          <p:spPr>
            <a:xfrm>
              <a:off x="3891053" y="2662872"/>
              <a:ext cx="1370629" cy="707886"/>
            </a:xfrm>
            <a:prstGeom prst="rect">
              <a:avLst/>
            </a:prstGeom>
            <a:noFill/>
          </p:spPr>
          <p:txBody>
            <a:bodyPr wrap="square" lIns="182880" rtlCol="0">
              <a:spAutoFit/>
            </a:bodyPr>
            <a:lstStyle/>
            <a:p>
              <a:r>
                <a:rPr lang="en-US" sz="1000" dirty="0"/>
                <a:t>First sulfonyl urea discovered by George Levitt of DuPont</a:t>
              </a:r>
            </a:p>
          </p:txBody>
        </p:sp>
        <p:cxnSp>
          <p:nvCxnSpPr>
            <p:cNvPr id="212" name="Straight Connector 211">
              <a:extLst>
                <a:ext uri="{FF2B5EF4-FFF2-40B4-BE49-F238E27FC236}">
                  <a16:creationId xmlns:a16="http://schemas.microsoft.com/office/drawing/2014/main" id="{696A6431-3687-BD44-BF0F-A1F40D6C9445}"/>
                </a:ext>
              </a:extLst>
            </p:cNvPr>
            <p:cNvCxnSpPr>
              <a:cxnSpLocks/>
            </p:cNvCxnSpPr>
            <p:nvPr/>
          </p:nvCxnSpPr>
          <p:spPr>
            <a:xfrm>
              <a:off x="3930650" y="2784475"/>
              <a:ext cx="92075"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129" name="1974 green 2">
            <a:extLst>
              <a:ext uri="{FF2B5EF4-FFF2-40B4-BE49-F238E27FC236}">
                <a16:creationId xmlns:a16="http://schemas.microsoft.com/office/drawing/2014/main" id="{3C3F30EC-8227-554C-8227-DE0DA3A609A4}"/>
              </a:ext>
            </a:extLst>
          </p:cNvPr>
          <p:cNvGrpSpPr/>
          <p:nvPr/>
        </p:nvGrpSpPr>
        <p:grpSpPr>
          <a:xfrm>
            <a:off x="8440782" y="1905000"/>
            <a:ext cx="1626327" cy="707886"/>
            <a:chOff x="3801979" y="2662872"/>
            <a:chExt cx="1626327" cy="707886"/>
          </a:xfrm>
        </p:grpSpPr>
        <p:sp>
          <p:nvSpPr>
            <p:cNvPr id="130" name="Oval 129">
              <a:extLst>
                <a:ext uri="{FF2B5EF4-FFF2-40B4-BE49-F238E27FC236}">
                  <a16:creationId xmlns:a16="http://schemas.microsoft.com/office/drawing/2014/main" id="{7A382B33-A3B4-4540-89AD-BB8504A4778D}"/>
                </a:ext>
              </a:extLst>
            </p:cNvPr>
            <p:cNvSpPr/>
            <p:nvPr/>
          </p:nvSpPr>
          <p:spPr>
            <a:xfrm>
              <a:off x="3801979" y="2695875"/>
              <a:ext cx="163630" cy="16363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solidFill>
              </a:endParaRPr>
            </a:p>
          </p:txBody>
        </p:sp>
        <p:sp>
          <p:nvSpPr>
            <p:cNvPr id="131" name="TextBox 130">
              <a:extLst>
                <a:ext uri="{FF2B5EF4-FFF2-40B4-BE49-F238E27FC236}">
                  <a16:creationId xmlns:a16="http://schemas.microsoft.com/office/drawing/2014/main" id="{D997AD3A-B6E2-9A4D-8623-87E1F40A9B5C}"/>
                </a:ext>
              </a:extLst>
            </p:cNvPr>
            <p:cNvSpPr txBox="1"/>
            <p:nvPr/>
          </p:nvSpPr>
          <p:spPr>
            <a:xfrm>
              <a:off x="3891053" y="2662872"/>
              <a:ext cx="1537253" cy="707886"/>
            </a:xfrm>
            <a:prstGeom prst="rect">
              <a:avLst/>
            </a:prstGeom>
            <a:noFill/>
          </p:spPr>
          <p:txBody>
            <a:bodyPr wrap="square" lIns="182880" rtlCol="0">
              <a:spAutoFit/>
            </a:bodyPr>
            <a:lstStyle/>
            <a:p>
              <a:r>
                <a:rPr lang="en-US" sz="1000" dirty="0"/>
                <a:t>About 60% of US farms use herbicides in field crops; about 40% use insecticides</a:t>
              </a:r>
            </a:p>
          </p:txBody>
        </p:sp>
        <p:cxnSp>
          <p:nvCxnSpPr>
            <p:cNvPr id="132" name="Straight Connector 131">
              <a:extLst>
                <a:ext uri="{FF2B5EF4-FFF2-40B4-BE49-F238E27FC236}">
                  <a16:creationId xmlns:a16="http://schemas.microsoft.com/office/drawing/2014/main" id="{CAD8874F-C868-7E4F-83BE-949698824436}"/>
                </a:ext>
              </a:extLst>
            </p:cNvPr>
            <p:cNvCxnSpPr>
              <a:cxnSpLocks/>
            </p:cNvCxnSpPr>
            <p:nvPr/>
          </p:nvCxnSpPr>
          <p:spPr>
            <a:xfrm>
              <a:off x="3930650" y="2784475"/>
              <a:ext cx="92075"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119" name="1974 green 3">
            <a:extLst>
              <a:ext uri="{FF2B5EF4-FFF2-40B4-BE49-F238E27FC236}">
                <a16:creationId xmlns:a16="http://schemas.microsoft.com/office/drawing/2014/main" id="{ECBECAF5-95D1-F947-B78D-C6D15C867859}"/>
              </a:ext>
            </a:extLst>
          </p:cNvPr>
          <p:cNvGrpSpPr/>
          <p:nvPr/>
        </p:nvGrpSpPr>
        <p:grpSpPr>
          <a:xfrm>
            <a:off x="8440782" y="2639841"/>
            <a:ext cx="1626327" cy="246221"/>
            <a:chOff x="3801979" y="2662872"/>
            <a:chExt cx="1626327" cy="246221"/>
          </a:xfrm>
        </p:grpSpPr>
        <p:sp>
          <p:nvSpPr>
            <p:cNvPr id="120" name="Oval 119">
              <a:extLst>
                <a:ext uri="{FF2B5EF4-FFF2-40B4-BE49-F238E27FC236}">
                  <a16:creationId xmlns:a16="http://schemas.microsoft.com/office/drawing/2014/main" id="{A033FA3B-F5FF-1743-87E9-30EAA2975E81}"/>
                </a:ext>
              </a:extLst>
            </p:cNvPr>
            <p:cNvSpPr/>
            <p:nvPr/>
          </p:nvSpPr>
          <p:spPr>
            <a:xfrm>
              <a:off x="3801979" y="2695875"/>
              <a:ext cx="163630" cy="16363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solidFill>
              </a:endParaRPr>
            </a:p>
          </p:txBody>
        </p:sp>
        <p:sp>
          <p:nvSpPr>
            <p:cNvPr id="121" name="TextBox 120">
              <a:extLst>
                <a:ext uri="{FF2B5EF4-FFF2-40B4-BE49-F238E27FC236}">
                  <a16:creationId xmlns:a16="http://schemas.microsoft.com/office/drawing/2014/main" id="{2A5B4202-31F6-1244-B102-8E224FEE22DE}"/>
                </a:ext>
              </a:extLst>
            </p:cNvPr>
            <p:cNvSpPr txBox="1"/>
            <p:nvPr/>
          </p:nvSpPr>
          <p:spPr>
            <a:xfrm>
              <a:off x="3891053" y="2662872"/>
              <a:ext cx="1537253" cy="246221"/>
            </a:xfrm>
            <a:prstGeom prst="rect">
              <a:avLst/>
            </a:prstGeom>
            <a:noFill/>
          </p:spPr>
          <p:txBody>
            <a:bodyPr wrap="square" lIns="182880" rtlCol="0">
              <a:spAutoFit/>
            </a:bodyPr>
            <a:lstStyle/>
            <a:p>
              <a:r>
                <a:rPr lang="en-US" sz="1000" dirty="0"/>
                <a:t>Ciba-Geigy formed</a:t>
              </a:r>
            </a:p>
          </p:txBody>
        </p:sp>
        <p:cxnSp>
          <p:nvCxnSpPr>
            <p:cNvPr id="122" name="Straight Connector 121">
              <a:extLst>
                <a:ext uri="{FF2B5EF4-FFF2-40B4-BE49-F238E27FC236}">
                  <a16:creationId xmlns:a16="http://schemas.microsoft.com/office/drawing/2014/main" id="{54536B0B-B475-DE44-85A2-73B324E9C664}"/>
                </a:ext>
              </a:extLst>
            </p:cNvPr>
            <p:cNvCxnSpPr>
              <a:cxnSpLocks/>
            </p:cNvCxnSpPr>
            <p:nvPr/>
          </p:nvCxnSpPr>
          <p:spPr>
            <a:xfrm>
              <a:off x="3930650" y="2784475"/>
              <a:ext cx="92075"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125" name="1974 green 1">
            <a:extLst>
              <a:ext uri="{FF2B5EF4-FFF2-40B4-BE49-F238E27FC236}">
                <a16:creationId xmlns:a16="http://schemas.microsoft.com/office/drawing/2014/main" id="{EC606237-A1FB-B049-AF3D-C4C89CC84DD8}"/>
              </a:ext>
            </a:extLst>
          </p:cNvPr>
          <p:cNvGrpSpPr/>
          <p:nvPr/>
        </p:nvGrpSpPr>
        <p:grpSpPr>
          <a:xfrm>
            <a:off x="8440782" y="1154973"/>
            <a:ext cx="1626327" cy="707886"/>
            <a:chOff x="3801979" y="2662872"/>
            <a:chExt cx="1626327" cy="707886"/>
          </a:xfrm>
        </p:grpSpPr>
        <p:sp>
          <p:nvSpPr>
            <p:cNvPr id="126" name="Oval 125">
              <a:extLst>
                <a:ext uri="{FF2B5EF4-FFF2-40B4-BE49-F238E27FC236}">
                  <a16:creationId xmlns:a16="http://schemas.microsoft.com/office/drawing/2014/main" id="{57C4ABCE-CBCF-2545-B5C8-F42F7D57D4CC}"/>
                </a:ext>
              </a:extLst>
            </p:cNvPr>
            <p:cNvSpPr/>
            <p:nvPr/>
          </p:nvSpPr>
          <p:spPr>
            <a:xfrm>
              <a:off x="3801979" y="2695875"/>
              <a:ext cx="163630" cy="16363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solidFill>
              </a:endParaRPr>
            </a:p>
          </p:txBody>
        </p:sp>
        <p:sp>
          <p:nvSpPr>
            <p:cNvPr id="127" name="TextBox 126">
              <a:extLst>
                <a:ext uri="{FF2B5EF4-FFF2-40B4-BE49-F238E27FC236}">
                  <a16:creationId xmlns:a16="http://schemas.microsoft.com/office/drawing/2014/main" id="{5711456B-8B5F-5047-801D-F337F3DBB277}"/>
                </a:ext>
              </a:extLst>
            </p:cNvPr>
            <p:cNvSpPr txBox="1"/>
            <p:nvPr/>
          </p:nvSpPr>
          <p:spPr>
            <a:xfrm>
              <a:off x="3891053" y="2662872"/>
              <a:ext cx="1537253" cy="707886"/>
            </a:xfrm>
            <a:prstGeom prst="rect">
              <a:avLst/>
            </a:prstGeom>
            <a:noFill/>
          </p:spPr>
          <p:txBody>
            <a:bodyPr wrap="square" lIns="182880" rtlCol="0">
              <a:spAutoFit/>
            </a:bodyPr>
            <a:lstStyle/>
            <a:p>
              <a:r>
                <a:rPr lang="en-US" sz="1000" dirty="0"/>
                <a:t>About 70% of US farms used commercial fertilizer on crops, about 29M tons in total</a:t>
              </a:r>
            </a:p>
          </p:txBody>
        </p:sp>
        <p:cxnSp>
          <p:nvCxnSpPr>
            <p:cNvPr id="128" name="Straight Connector 127">
              <a:extLst>
                <a:ext uri="{FF2B5EF4-FFF2-40B4-BE49-F238E27FC236}">
                  <a16:creationId xmlns:a16="http://schemas.microsoft.com/office/drawing/2014/main" id="{56E29422-FF2A-4E4E-87FB-C76B5239CC26}"/>
                </a:ext>
              </a:extLst>
            </p:cNvPr>
            <p:cNvCxnSpPr>
              <a:cxnSpLocks/>
            </p:cNvCxnSpPr>
            <p:nvPr/>
          </p:nvCxnSpPr>
          <p:spPr>
            <a:xfrm>
              <a:off x="3930650" y="2784475"/>
              <a:ext cx="92075"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172" name="1974 blue">
            <a:extLst>
              <a:ext uri="{FF2B5EF4-FFF2-40B4-BE49-F238E27FC236}">
                <a16:creationId xmlns:a16="http://schemas.microsoft.com/office/drawing/2014/main" id="{10A9CE39-279B-2E41-9F79-930AFD2785E1}"/>
              </a:ext>
            </a:extLst>
          </p:cNvPr>
          <p:cNvGrpSpPr/>
          <p:nvPr/>
        </p:nvGrpSpPr>
        <p:grpSpPr>
          <a:xfrm>
            <a:off x="8436520" y="4714461"/>
            <a:ext cx="1850480" cy="233397"/>
            <a:chOff x="5191225" y="2672397"/>
            <a:chExt cx="1850480" cy="233397"/>
          </a:xfrm>
        </p:grpSpPr>
        <p:sp>
          <p:nvSpPr>
            <p:cNvPr id="174" name="Oval 173">
              <a:extLst>
                <a:ext uri="{FF2B5EF4-FFF2-40B4-BE49-F238E27FC236}">
                  <a16:creationId xmlns:a16="http://schemas.microsoft.com/office/drawing/2014/main" id="{D1637E51-B8CC-1947-8570-D5A2ED41CA72}"/>
                </a:ext>
              </a:extLst>
            </p:cNvPr>
            <p:cNvSpPr/>
            <p:nvPr/>
          </p:nvSpPr>
          <p:spPr>
            <a:xfrm>
              <a:off x="5191225" y="2695875"/>
              <a:ext cx="163630" cy="16363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5" name="TextBox 174">
              <a:extLst>
                <a:ext uri="{FF2B5EF4-FFF2-40B4-BE49-F238E27FC236}">
                  <a16:creationId xmlns:a16="http://schemas.microsoft.com/office/drawing/2014/main" id="{BCA3A266-9BF4-7B46-BD20-FC80F4BA79D5}"/>
                </a:ext>
              </a:extLst>
            </p:cNvPr>
            <p:cNvSpPr txBox="1"/>
            <p:nvPr/>
          </p:nvSpPr>
          <p:spPr>
            <a:xfrm>
              <a:off x="5285505" y="2672397"/>
              <a:ext cx="1756200" cy="233397"/>
            </a:xfrm>
            <a:prstGeom prst="rect">
              <a:avLst/>
            </a:prstGeom>
            <a:noFill/>
          </p:spPr>
          <p:txBody>
            <a:bodyPr wrap="square" lIns="182880" rtlCol="0">
              <a:spAutoFit/>
            </a:bodyPr>
            <a:lstStyle/>
            <a:p>
              <a:pPr>
                <a:lnSpc>
                  <a:spcPts val="1050"/>
                </a:lnSpc>
              </a:pPr>
              <a:r>
                <a:rPr lang="en-US" sz="1000" dirty="0"/>
                <a:t>Glyphosate Introduced</a:t>
              </a:r>
              <a:endParaRPr lang="en-US" sz="1000" i="1" dirty="0"/>
            </a:p>
          </p:txBody>
        </p:sp>
        <p:cxnSp>
          <p:nvCxnSpPr>
            <p:cNvPr id="176" name="Straight Connector 175">
              <a:extLst>
                <a:ext uri="{FF2B5EF4-FFF2-40B4-BE49-F238E27FC236}">
                  <a16:creationId xmlns:a16="http://schemas.microsoft.com/office/drawing/2014/main" id="{B51C29C8-D612-2C4C-A6D0-566E50D3372A}"/>
                </a:ext>
              </a:extLst>
            </p:cNvPr>
            <p:cNvCxnSpPr>
              <a:cxnSpLocks/>
            </p:cNvCxnSpPr>
            <p:nvPr/>
          </p:nvCxnSpPr>
          <p:spPr>
            <a:xfrm>
              <a:off x="5316285" y="2778125"/>
              <a:ext cx="92075" cy="0"/>
            </a:xfrm>
            <a:prstGeom prst="line">
              <a:avLst/>
            </a:prstGeom>
            <a:ln w="12700">
              <a:solidFill>
                <a:srgbClr val="7030A0"/>
              </a:solidFill>
            </a:ln>
          </p:spPr>
          <p:style>
            <a:lnRef idx="1">
              <a:schemeClr val="accent1"/>
            </a:lnRef>
            <a:fillRef idx="0">
              <a:schemeClr val="accent1"/>
            </a:fillRef>
            <a:effectRef idx="0">
              <a:schemeClr val="accent1"/>
            </a:effectRef>
            <a:fontRef idx="minor">
              <a:schemeClr val="tx1"/>
            </a:fontRef>
          </p:style>
        </p:cxnSp>
      </p:grpSp>
      <p:grpSp>
        <p:nvGrpSpPr>
          <p:cNvPr id="149" name="1973 orange">
            <a:extLst>
              <a:ext uri="{FF2B5EF4-FFF2-40B4-BE49-F238E27FC236}">
                <a16:creationId xmlns:a16="http://schemas.microsoft.com/office/drawing/2014/main" id="{E7515156-3C4E-584E-BD35-01CA9B2C2923}"/>
              </a:ext>
            </a:extLst>
          </p:cNvPr>
          <p:cNvGrpSpPr/>
          <p:nvPr/>
        </p:nvGrpSpPr>
        <p:grpSpPr>
          <a:xfrm>
            <a:off x="6605453" y="3241769"/>
            <a:ext cx="1737357" cy="374461"/>
            <a:chOff x="5191225" y="2672397"/>
            <a:chExt cx="1737357" cy="374461"/>
          </a:xfrm>
        </p:grpSpPr>
        <p:sp>
          <p:nvSpPr>
            <p:cNvPr id="150" name="Oval 149">
              <a:extLst>
                <a:ext uri="{FF2B5EF4-FFF2-40B4-BE49-F238E27FC236}">
                  <a16:creationId xmlns:a16="http://schemas.microsoft.com/office/drawing/2014/main" id="{1F228ECC-86A5-0949-B96D-5D70A8D07D9A}"/>
                </a:ext>
              </a:extLst>
            </p:cNvPr>
            <p:cNvSpPr/>
            <p:nvPr/>
          </p:nvSpPr>
          <p:spPr>
            <a:xfrm>
              <a:off x="5191225" y="2695875"/>
              <a:ext cx="163630" cy="16363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TextBox 150">
              <a:extLst>
                <a:ext uri="{FF2B5EF4-FFF2-40B4-BE49-F238E27FC236}">
                  <a16:creationId xmlns:a16="http://schemas.microsoft.com/office/drawing/2014/main" id="{DBC42D26-8C74-E24C-B520-2AF21AB412B2}"/>
                </a:ext>
              </a:extLst>
            </p:cNvPr>
            <p:cNvSpPr txBox="1"/>
            <p:nvPr/>
          </p:nvSpPr>
          <p:spPr>
            <a:xfrm>
              <a:off x="5285505" y="2672397"/>
              <a:ext cx="1643077" cy="374461"/>
            </a:xfrm>
            <a:prstGeom prst="rect">
              <a:avLst/>
            </a:prstGeom>
            <a:noFill/>
          </p:spPr>
          <p:txBody>
            <a:bodyPr wrap="square" lIns="182880" rtlCol="0">
              <a:spAutoFit/>
            </a:bodyPr>
            <a:lstStyle/>
            <a:p>
              <a:pPr>
                <a:lnSpc>
                  <a:spcPts val="1050"/>
                </a:lnSpc>
              </a:pPr>
              <a:r>
                <a:rPr lang="en-US" sz="1000" dirty="0"/>
                <a:t>Endangered Species Act (ESA) passed by Congress.</a:t>
              </a:r>
              <a:endParaRPr lang="en-US" sz="1000" i="1" dirty="0"/>
            </a:p>
          </p:txBody>
        </p:sp>
        <p:cxnSp>
          <p:nvCxnSpPr>
            <p:cNvPr id="152" name="Straight Connector 151">
              <a:extLst>
                <a:ext uri="{FF2B5EF4-FFF2-40B4-BE49-F238E27FC236}">
                  <a16:creationId xmlns:a16="http://schemas.microsoft.com/office/drawing/2014/main" id="{54605020-E0BE-544A-B0CB-8467D90F1885}"/>
                </a:ext>
              </a:extLst>
            </p:cNvPr>
            <p:cNvCxnSpPr>
              <a:cxnSpLocks/>
            </p:cNvCxnSpPr>
            <p:nvPr/>
          </p:nvCxnSpPr>
          <p:spPr>
            <a:xfrm>
              <a:off x="5316285" y="2778125"/>
              <a:ext cx="92075"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180" name="1972 blue">
            <a:extLst>
              <a:ext uri="{FF2B5EF4-FFF2-40B4-BE49-F238E27FC236}">
                <a16:creationId xmlns:a16="http://schemas.microsoft.com/office/drawing/2014/main" id="{76E373A6-2A55-B540-A7DD-6E5296B92A8C}"/>
              </a:ext>
            </a:extLst>
          </p:cNvPr>
          <p:cNvGrpSpPr/>
          <p:nvPr/>
        </p:nvGrpSpPr>
        <p:grpSpPr>
          <a:xfrm>
            <a:off x="4770783" y="4714461"/>
            <a:ext cx="1850480" cy="374461"/>
            <a:chOff x="5191225" y="2672397"/>
            <a:chExt cx="1850480" cy="374461"/>
          </a:xfrm>
        </p:grpSpPr>
        <p:sp>
          <p:nvSpPr>
            <p:cNvPr id="181" name="Oval 180">
              <a:extLst>
                <a:ext uri="{FF2B5EF4-FFF2-40B4-BE49-F238E27FC236}">
                  <a16:creationId xmlns:a16="http://schemas.microsoft.com/office/drawing/2014/main" id="{E9D3C86D-15C3-EC43-BD5A-79CE80FA2983}"/>
                </a:ext>
              </a:extLst>
            </p:cNvPr>
            <p:cNvSpPr/>
            <p:nvPr/>
          </p:nvSpPr>
          <p:spPr>
            <a:xfrm>
              <a:off x="5191225" y="2695875"/>
              <a:ext cx="163630" cy="16363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2" name="TextBox 181">
              <a:extLst>
                <a:ext uri="{FF2B5EF4-FFF2-40B4-BE49-F238E27FC236}">
                  <a16:creationId xmlns:a16="http://schemas.microsoft.com/office/drawing/2014/main" id="{E7948341-3C49-B443-AB7C-78DB551F8A27}"/>
                </a:ext>
              </a:extLst>
            </p:cNvPr>
            <p:cNvSpPr txBox="1"/>
            <p:nvPr/>
          </p:nvSpPr>
          <p:spPr>
            <a:xfrm>
              <a:off x="5285505" y="2672397"/>
              <a:ext cx="1756200" cy="374461"/>
            </a:xfrm>
            <a:prstGeom prst="rect">
              <a:avLst/>
            </a:prstGeom>
            <a:noFill/>
          </p:spPr>
          <p:txBody>
            <a:bodyPr wrap="square" lIns="182880" rtlCol="0">
              <a:spAutoFit/>
            </a:bodyPr>
            <a:lstStyle/>
            <a:p>
              <a:pPr>
                <a:lnSpc>
                  <a:spcPts val="1050"/>
                </a:lnSpc>
              </a:pPr>
              <a:r>
                <a:rPr lang="en-US" sz="1000" dirty="0"/>
                <a:t>DDT use banned </a:t>
              </a:r>
              <a:br>
                <a:rPr lang="en-US" sz="1000" dirty="0"/>
              </a:br>
              <a:r>
                <a:rPr lang="en-US" sz="1000" dirty="0"/>
                <a:t>in USA</a:t>
              </a:r>
              <a:endParaRPr lang="en-US" sz="1000" i="1" dirty="0"/>
            </a:p>
          </p:txBody>
        </p:sp>
        <p:cxnSp>
          <p:nvCxnSpPr>
            <p:cNvPr id="184" name="Straight Connector 183">
              <a:extLst>
                <a:ext uri="{FF2B5EF4-FFF2-40B4-BE49-F238E27FC236}">
                  <a16:creationId xmlns:a16="http://schemas.microsoft.com/office/drawing/2014/main" id="{83F47A5D-EE82-A441-987D-30B0F31DFCAD}"/>
                </a:ext>
              </a:extLst>
            </p:cNvPr>
            <p:cNvCxnSpPr>
              <a:cxnSpLocks/>
            </p:cNvCxnSpPr>
            <p:nvPr/>
          </p:nvCxnSpPr>
          <p:spPr>
            <a:xfrm>
              <a:off x="5316285" y="2778125"/>
              <a:ext cx="92075" cy="0"/>
            </a:xfrm>
            <a:prstGeom prst="line">
              <a:avLst/>
            </a:prstGeom>
            <a:ln w="12700">
              <a:solidFill>
                <a:srgbClr val="7030A0"/>
              </a:solidFill>
            </a:ln>
          </p:spPr>
          <p:style>
            <a:lnRef idx="1">
              <a:schemeClr val="accent1"/>
            </a:lnRef>
            <a:fillRef idx="0">
              <a:schemeClr val="accent1"/>
            </a:fillRef>
            <a:effectRef idx="0">
              <a:schemeClr val="accent1"/>
            </a:effectRef>
            <a:fontRef idx="minor">
              <a:schemeClr val="tx1"/>
            </a:fontRef>
          </p:style>
        </p:cxnSp>
      </p:grpSp>
      <p:grpSp>
        <p:nvGrpSpPr>
          <p:cNvPr id="159" name="1972 gold">
            <a:extLst>
              <a:ext uri="{FF2B5EF4-FFF2-40B4-BE49-F238E27FC236}">
                <a16:creationId xmlns:a16="http://schemas.microsoft.com/office/drawing/2014/main" id="{ECC9E1C5-0177-7740-B8FE-E2DF8DF34A43}"/>
              </a:ext>
            </a:extLst>
          </p:cNvPr>
          <p:cNvGrpSpPr/>
          <p:nvPr/>
        </p:nvGrpSpPr>
        <p:grpSpPr>
          <a:xfrm>
            <a:off x="4774722" y="3781421"/>
            <a:ext cx="1446829" cy="374461"/>
            <a:chOff x="10744200" y="4717473"/>
            <a:chExt cx="1446829" cy="374461"/>
          </a:xfrm>
        </p:grpSpPr>
        <p:sp>
          <p:nvSpPr>
            <p:cNvPr id="160" name="TextBox 159">
              <a:extLst>
                <a:ext uri="{FF2B5EF4-FFF2-40B4-BE49-F238E27FC236}">
                  <a16:creationId xmlns:a16="http://schemas.microsoft.com/office/drawing/2014/main" id="{BA253F18-B80E-BF42-A536-624FED105666}"/>
                </a:ext>
              </a:extLst>
            </p:cNvPr>
            <p:cNvSpPr txBox="1"/>
            <p:nvPr/>
          </p:nvSpPr>
          <p:spPr>
            <a:xfrm>
              <a:off x="10820400" y="4717473"/>
              <a:ext cx="1370629" cy="374461"/>
            </a:xfrm>
            <a:prstGeom prst="rect">
              <a:avLst/>
            </a:prstGeom>
            <a:noFill/>
          </p:spPr>
          <p:txBody>
            <a:bodyPr wrap="square" lIns="182880" rtlCol="0">
              <a:spAutoFit/>
            </a:bodyPr>
            <a:lstStyle/>
            <a:p>
              <a:pPr>
                <a:lnSpc>
                  <a:spcPts val="1050"/>
                </a:lnSpc>
              </a:pPr>
              <a:r>
                <a:rPr lang="en-US" sz="1000" dirty="0"/>
                <a:t>First Picogram Newsletter</a:t>
              </a:r>
              <a:endParaRPr lang="en-US" sz="1000" i="1" dirty="0"/>
            </a:p>
          </p:txBody>
        </p:sp>
        <p:sp>
          <p:nvSpPr>
            <p:cNvPr id="161" name="Oval 160">
              <a:extLst>
                <a:ext uri="{FF2B5EF4-FFF2-40B4-BE49-F238E27FC236}">
                  <a16:creationId xmlns:a16="http://schemas.microsoft.com/office/drawing/2014/main" id="{A0A6240C-A147-E643-AF57-76F6755A8B90}"/>
                </a:ext>
              </a:extLst>
            </p:cNvPr>
            <p:cNvSpPr/>
            <p:nvPr/>
          </p:nvSpPr>
          <p:spPr>
            <a:xfrm>
              <a:off x="10744200" y="4749140"/>
              <a:ext cx="163630" cy="16363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2" name="Straight Connector 161">
              <a:extLst>
                <a:ext uri="{FF2B5EF4-FFF2-40B4-BE49-F238E27FC236}">
                  <a16:creationId xmlns:a16="http://schemas.microsoft.com/office/drawing/2014/main" id="{4C0227A7-36E6-DC43-B6A0-2148D5E82433}"/>
                </a:ext>
              </a:extLst>
            </p:cNvPr>
            <p:cNvCxnSpPr>
              <a:cxnSpLocks/>
            </p:cNvCxnSpPr>
            <p:nvPr/>
          </p:nvCxnSpPr>
          <p:spPr>
            <a:xfrm>
              <a:off x="10851179" y="4837048"/>
              <a:ext cx="92075"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154" name="1972 orange">
            <a:extLst>
              <a:ext uri="{FF2B5EF4-FFF2-40B4-BE49-F238E27FC236}">
                <a16:creationId xmlns:a16="http://schemas.microsoft.com/office/drawing/2014/main" id="{0C511E18-8388-8746-BB05-FB549D5A45C0}"/>
              </a:ext>
            </a:extLst>
          </p:cNvPr>
          <p:cNvGrpSpPr/>
          <p:nvPr/>
        </p:nvGrpSpPr>
        <p:grpSpPr>
          <a:xfrm>
            <a:off x="4774473" y="3244655"/>
            <a:ext cx="1600561" cy="374461"/>
            <a:chOff x="5191225" y="2672397"/>
            <a:chExt cx="1600561" cy="374461"/>
          </a:xfrm>
        </p:grpSpPr>
        <p:sp>
          <p:nvSpPr>
            <p:cNvPr id="155" name="Oval 154">
              <a:extLst>
                <a:ext uri="{FF2B5EF4-FFF2-40B4-BE49-F238E27FC236}">
                  <a16:creationId xmlns:a16="http://schemas.microsoft.com/office/drawing/2014/main" id="{4562D28F-D736-E54F-BECB-AF2DF120F7B4}"/>
                </a:ext>
              </a:extLst>
            </p:cNvPr>
            <p:cNvSpPr/>
            <p:nvPr/>
          </p:nvSpPr>
          <p:spPr>
            <a:xfrm>
              <a:off x="5191225" y="2695875"/>
              <a:ext cx="163630" cy="16363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TextBox 155">
              <a:extLst>
                <a:ext uri="{FF2B5EF4-FFF2-40B4-BE49-F238E27FC236}">
                  <a16:creationId xmlns:a16="http://schemas.microsoft.com/office/drawing/2014/main" id="{01CF607B-50DA-4746-AEA3-1C2B45F1ACC7}"/>
                </a:ext>
              </a:extLst>
            </p:cNvPr>
            <p:cNvSpPr txBox="1"/>
            <p:nvPr/>
          </p:nvSpPr>
          <p:spPr>
            <a:xfrm>
              <a:off x="5285506" y="2672397"/>
              <a:ext cx="1506280" cy="374461"/>
            </a:xfrm>
            <a:prstGeom prst="rect">
              <a:avLst/>
            </a:prstGeom>
            <a:noFill/>
          </p:spPr>
          <p:txBody>
            <a:bodyPr wrap="square" lIns="182880" rtlCol="0">
              <a:spAutoFit/>
            </a:bodyPr>
            <a:lstStyle/>
            <a:p>
              <a:pPr>
                <a:lnSpc>
                  <a:spcPts val="1050"/>
                </a:lnSpc>
              </a:pPr>
              <a:r>
                <a:rPr lang="en-US" sz="1000" dirty="0"/>
                <a:t>Clean Water Act Enacted</a:t>
              </a:r>
              <a:endParaRPr lang="en-US" sz="1000" i="1" dirty="0"/>
            </a:p>
          </p:txBody>
        </p:sp>
        <p:cxnSp>
          <p:nvCxnSpPr>
            <p:cNvPr id="157" name="Straight Connector 156">
              <a:extLst>
                <a:ext uri="{FF2B5EF4-FFF2-40B4-BE49-F238E27FC236}">
                  <a16:creationId xmlns:a16="http://schemas.microsoft.com/office/drawing/2014/main" id="{B5F05855-2046-5C4D-9709-317E00BC9AC9}"/>
                </a:ext>
              </a:extLst>
            </p:cNvPr>
            <p:cNvCxnSpPr>
              <a:cxnSpLocks/>
            </p:cNvCxnSpPr>
            <p:nvPr/>
          </p:nvCxnSpPr>
          <p:spPr>
            <a:xfrm>
              <a:off x="5316285" y="2778125"/>
              <a:ext cx="92075"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134" name="1971 teal ">
            <a:extLst>
              <a:ext uri="{FF2B5EF4-FFF2-40B4-BE49-F238E27FC236}">
                <a16:creationId xmlns:a16="http://schemas.microsoft.com/office/drawing/2014/main" id="{916A1DF3-A183-684E-BB78-07408182E0FD}"/>
              </a:ext>
            </a:extLst>
          </p:cNvPr>
          <p:cNvGrpSpPr/>
          <p:nvPr/>
        </p:nvGrpSpPr>
        <p:grpSpPr>
          <a:xfrm>
            <a:off x="2955234" y="4280452"/>
            <a:ext cx="1600561" cy="233397"/>
            <a:chOff x="5191225" y="2672397"/>
            <a:chExt cx="1600561" cy="233397"/>
          </a:xfrm>
        </p:grpSpPr>
        <p:sp>
          <p:nvSpPr>
            <p:cNvPr id="135" name="Oval 134">
              <a:extLst>
                <a:ext uri="{FF2B5EF4-FFF2-40B4-BE49-F238E27FC236}">
                  <a16:creationId xmlns:a16="http://schemas.microsoft.com/office/drawing/2014/main" id="{7628B630-79F6-7C43-A60B-457F2B35B8D5}"/>
                </a:ext>
              </a:extLst>
            </p:cNvPr>
            <p:cNvSpPr/>
            <p:nvPr/>
          </p:nvSpPr>
          <p:spPr>
            <a:xfrm>
              <a:off x="5191225" y="2695875"/>
              <a:ext cx="163630" cy="16363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6" name="TextBox 135">
              <a:extLst>
                <a:ext uri="{FF2B5EF4-FFF2-40B4-BE49-F238E27FC236}">
                  <a16:creationId xmlns:a16="http://schemas.microsoft.com/office/drawing/2014/main" id="{EBFF08DD-850B-B84F-BEF9-035ED7C31E6B}"/>
                </a:ext>
              </a:extLst>
            </p:cNvPr>
            <p:cNvSpPr txBox="1"/>
            <p:nvPr/>
          </p:nvSpPr>
          <p:spPr>
            <a:xfrm>
              <a:off x="5285506" y="2672397"/>
              <a:ext cx="1506280" cy="233397"/>
            </a:xfrm>
            <a:prstGeom prst="rect">
              <a:avLst/>
            </a:prstGeom>
            <a:noFill/>
          </p:spPr>
          <p:txBody>
            <a:bodyPr wrap="square" lIns="182880" rtlCol="0">
              <a:spAutoFit/>
            </a:bodyPr>
            <a:lstStyle/>
            <a:p>
              <a:pPr>
                <a:lnSpc>
                  <a:spcPts val="1050"/>
                </a:lnSpc>
              </a:pPr>
              <a:r>
                <a:rPr lang="en-US" sz="1000" dirty="0"/>
                <a:t>SPE cartridges</a:t>
              </a:r>
              <a:endParaRPr lang="en-US" sz="1000" i="1" dirty="0"/>
            </a:p>
          </p:txBody>
        </p:sp>
        <p:cxnSp>
          <p:nvCxnSpPr>
            <p:cNvPr id="153" name="Straight Connector 152">
              <a:extLst>
                <a:ext uri="{FF2B5EF4-FFF2-40B4-BE49-F238E27FC236}">
                  <a16:creationId xmlns:a16="http://schemas.microsoft.com/office/drawing/2014/main" id="{2015DD50-D320-E94C-81F7-B12D509952B9}"/>
                </a:ext>
              </a:extLst>
            </p:cNvPr>
            <p:cNvCxnSpPr>
              <a:cxnSpLocks/>
            </p:cNvCxnSpPr>
            <p:nvPr/>
          </p:nvCxnSpPr>
          <p:spPr>
            <a:xfrm>
              <a:off x="5316285" y="2778125"/>
              <a:ext cx="92075" cy="0"/>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grpSp>
      <p:grpSp>
        <p:nvGrpSpPr>
          <p:cNvPr id="185" name="1970 blue">
            <a:extLst>
              <a:ext uri="{FF2B5EF4-FFF2-40B4-BE49-F238E27FC236}">
                <a16:creationId xmlns:a16="http://schemas.microsoft.com/office/drawing/2014/main" id="{1CEACF87-5FD6-404D-B6E8-43C6F544FE48}"/>
              </a:ext>
            </a:extLst>
          </p:cNvPr>
          <p:cNvGrpSpPr/>
          <p:nvPr/>
        </p:nvGrpSpPr>
        <p:grpSpPr>
          <a:xfrm>
            <a:off x="1106556" y="4714461"/>
            <a:ext cx="1850480" cy="374461"/>
            <a:chOff x="5191225" y="2672397"/>
            <a:chExt cx="1850480" cy="374461"/>
          </a:xfrm>
        </p:grpSpPr>
        <p:sp>
          <p:nvSpPr>
            <p:cNvPr id="186" name="Oval 185">
              <a:extLst>
                <a:ext uri="{FF2B5EF4-FFF2-40B4-BE49-F238E27FC236}">
                  <a16:creationId xmlns:a16="http://schemas.microsoft.com/office/drawing/2014/main" id="{EFD53D4A-4C74-A248-B4AC-4AC58198279F}"/>
                </a:ext>
              </a:extLst>
            </p:cNvPr>
            <p:cNvSpPr/>
            <p:nvPr/>
          </p:nvSpPr>
          <p:spPr>
            <a:xfrm>
              <a:off x="5191225" y="2695875"/>
              <a:ext cx="163630" cy="16363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7" name="TextBox 186">
              <a:extLst>
                <a:ext uri="{FF2B5EF4-FFF2-40B4-BE49-F238E27FC236}">
                  <a16:creationId xmlns:a16="http://schemas.microsoft.com/office/drawing/2014/main" id="{B798D21C-BC15-C64A-8779-755D40610D8D}"/>
                </a:ext>
              </a:extLst>
            </p:cNvPr>
            <p:cNvSpPr txBox="1"/>
            <p:nvPr/>
          </p:nvSpPr>
          <p:spPr>
            <a:xfrm>
              <a:off x="5285505" y="2672397"/>
              <a:ext cx="1756200" cy="374461"/>
            </a:xfrm>
            <a:prstGeom prst="rect">
              <a:avLst/>
            </a:prstGeom>
            <a:noFill/>
          </p:spPr>
          <p:txBody>
            <a:bodyPr wrap="square" lIns="182880" rtlCol="0">
              <a:spAutoFit/>
            </a:bodyPr>
            <a:lstStyle/>
            <a:p>
              <a:pPr>
                <a:lnSpc>
                  <a:spcPts val="1050"/>
                </a:lnSpc>
              </a:pPr>
              <a:r>
                <a:rPr lang="en-US" sz="1000" dirty="0"/>
                <a:t>Benzimidazoles </a:t>
              </a:r>
            </a:p>
            <a:p>
              <a:pPr>
                <a:lnSpc>
                  <a:spcPts val="1050"/>
                </a:lnSpc>
              </a:pPr>
              <a:r>
                <a:rPr lang="en-US" sz="1000" dirty="0"/>
                <a:t>fungicide</a:t>
              </a:r>
              <a:endParaRPr lang="en-US" sz="1000" i="1" dirty="0"/>
            </a:p>
          </p:txBody>
        </p:sp>
        <p:cxnSp>
          <p:nvCxnSpPr>
            <p:cNvPr id="188" name="Straight Connector 187">
              <a:extLst>
                <a:ext uri="{FF2B5EF4-FFF2-40B4-BE49-F238E27FC236}">
                  <a16:creationId xmlns:a16="http://schemas.microsoft.com/office/drawing/2014/main" id="{1AB0B013-A144-6941-A531-D43A847427BA}"/>
                </a:ext>
              </a:extLst>
            </p:cNvPr>
            <p:cNvCxnSpPr>
              <a:cxnSpLocks/>
            </p:cNvCxnSpPr>
            <p:nvPr/>
          </p:nvCxnSpPr>
          <p:spPr>
            <a:xfrm>
              <a:off x="5316285" y="2778125"/>
              <a:ext cx="92075" cy="0"/>
            </a:xfrm>
            <a:prstGeom prst="line">
              <a:avLst/>
            </a:prstGeom>
            <a:ln w="12700">
              <a:solidFill>
                <a:srgbClr val="7030A0"/>
              </a:solidFill>
            </a:ln>
          </p:spPr>
          <p:style>
            <a:lnRef idx="1">
              <a:schemeClr val="accent1"/>
            </a:lnRef>
            <a:fillRef idx="0">
              <a:schemeClr val="accent1"/>
            </a:fillRef>
            <a:effectRef idx="0">
              <a:schemeClr val="accent1"/>
            </a:effectRef>
            <a:fontRef idx="minor">
              <a:schemeClr val="tx1"/>
            </a:fontRef>
          </p:style>
        </p:cxnSp>
      </p:grpSp>
      <p:grpSp>
        <p:nvGrpSpPr>
          <p:cNvPr id="145" name="1970 orange 1">
            <a:extLst>
              <a:ext uri="{FF2B5EF4-FFF2-40B4-BE49-F238E27FC236}">
                <a16:creationId xmlns:a16="http://schemas.microsoft.com/office/drawing/2014/main" id="{1E796799-E109-FA4E-9BC1-E6FE80FD4A93}"/>
              </a:ext>
            </a:extLst>
          </p:cNvPr>
          <p:cNvGrpSpPr/>
          <p:nvPr/>
        </p:nvGrpSpPr>
        <p:grpSpPr>
          <a:xfrm>
            <a:off x="1096474" y="3257054"/>
            <a:ext cx="1600561" cy="233397"/>
            <a:chOff x="5191225" y="2672397"/>
            <a:chExt cx="1600561" cy="233397"/>
          </a:xfrm>
        </p:grpSpPr>
        <p:sp>
          <p:nvSpPr>
            <p:cNvPr id="146" name="Oval 145">
              <a:extLst>
                <a:ext uri="{FF2B5EF4-FFF2-40B4-BE49-F238E27FC236}">
                  <a16:creationId xmlns:a16="http://schemas.microsoft.com/office/drawing/2014/main" id="{1275FB71-9692-2245-87CC-625911D0C93C}"/>
                </a:ext>
              </a:extLst>
            </p:cNvPr>
            <p:cNvSpPr/>
            <p:nvPr/>
          </p:nvSpPr>
          <p:spPr>
            <a:xfrm>
              <a:off x="5191225" y="2695875"/>
              <a:ext cx="163630" cy="16363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TextBox 146">
              <a:extLst>
                <a:ext uri="{FF2B5EF4-FFF2-40B4-BE49-F238E27FC236}">
                  <a16:creationId xmlns:a16="http://schemas.microsoft.com/office/drawing/2014/main" id="{7BE3AAA2-4E7E-E540-B927-3538D4C575C4}"/>
                </a:ext>
              </a:extLst>
            </p:cNvPr>
            <p:cNvSpPr txBox="1"/>
            <p:nvPr/>
          </p:nvSpPr>
          <p:spPr>
            <a:xfrm>
              <a:off x="5285506" y="2672397"/>
              <a:ext cx="1506280" cy="233397"/>
            </a:xfrm>
            <a:prstGeom prst="rect">
              <a:avLst/>
            </a:prstGeom>
            <a:noFill/>
          </p:spPr>
          <p:txBody>
            <a:bodyPr wrap="square" lIns="182880" rtlCol="0">
              <a:spAutoFit/>
            </a:bodyPr>
            <a:lstStyle/>
            <a:p>
              <a:pPr>
                <a:lnSpc>
                  <a:spcPts val="1050"/>
                </a:lnSpc>
              </a:pPr>
              <a:r>
                <a:rPr lang="en-US" sz="1000" dirty="0"/>
                <a:t>Formation of the EPA</a:t>
              </a:r>
              <a:endParaRPr lang="en-US" sz="1000" i="1" dirty="0"/>
            </a:p>
          </p:txBody>
        </p:sp>
        <p:cxnSp>
          <p:nvCxnSpPr>
            <p:cNvPr id="148" name="Straight Connector 147">
              <a:extLst>
                <a:ext uri="{FF2B5EF4-FFF2-40B4-BE49-F238E27FC236}">
                  <a16:creationId xmlns:a16="http://schemas.microsoft.com/office/drawing/2014/main" id="{0DAFF379-B536-AA4A-B5C4-0C447D668EB2}"/>
                </a:ext>
              </a:extLst>
            </p:cNvPr>
            <p:cNvCxnSpPr>
              <a:cxnSpLocks/>
            </p:cNvCxnSpPr>
            <p:nvPr/>
          </p:nvCxnSpPr>
          <p:spPr>
            <a:xfrm>
              <a:off x="5316285" y="2778125"/>
              <a:ext cx="92075"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141" name="1970 gold">
            <a:extLst>
              <a:ext uri="{FF2B5EF4-FFF2-40B4-BE49-F238E27FC236}">
                <a16:creationId xmlns:a16="http://schemas.microsoft.com/office/drawing/2014/main" id="{0FAC6986-7066-F64C-9CF5-A500D2FA9269}"/>
              </a:ext>
            </a:extLst>
          </p:cNvPr>
          <p:cNvGrpSpPr/>
          <p:nvPr/>
        </p:nvGrpSpPr>
        <p:grpSpPr>
          <a:xfrm>
            <a:off x="1107635" y="3781421"/>
            <a:ext cx="1446829" cy="515526"/>
            <a:chOff x="10744200" y="4717473"/>
            <a:chExt cx="1446829" cy="515526"/>
          </a:xfrm>
        </p:grpSpPr>
        <p:sp>
          <p:nvSpPr>
            <p:cNvPr id="142" name="TextBox 141">
              <a:extLst>
                <a:ext uri="{FF2B5EF4-FFF2-40B4-BE49-F238E27FC236}">
                  <a16:creationId xmlns:a16="http://schemas.microsoft.com/office/drawing/2014/main" id="{16EF24DE-D767-7F45-BFA3-6FD71964EF1C}"/>
                </a:ext>
              </a:extLst>
            </p:cNvPr>
            <p:cNvSpPr txBox="1"/>
            <p:nvPr/>
          </p:nvSpPr>
          <p:spPr>
            <a:xfrm>
              <a:off x="10820400" y="4717473"/>
              <a:ext cx="1370629" cy="515526"/>
            </a:xfrm>
            <a:prstGeom prst="rect">
              <a:avLst/>
            </a:prstGeom>
            <a:noFill/>
          </p:spPr>
          <p:txBody>
            <a:bodyPr wrap="square" lIns="182880" rtlCol="0">
              <a:spAutoFit/>
            </a:bodyPr>
            <a:lstStyle/>
            <a:p>
              <a:pPr>
                <a:lnSpc>
                  <a:spcPts val="1050"/>
                </a:lnSpc>
              </a:pPr>
              <a:r>
                <a:rPr lang="en-US" sz="1000" b="1" dirty="0"/>
                <a:t>Full Division Status for Division of Pesticides</a:t>
              </a:r>
              <a:endParaRPr lang="en-US" sz="1000" b="1" i="1" dirty="0"/>
            </a:p>
          </p:txBody>
        </p:sp>
        <p:sp>
          <p:nvSpPr>
            <p:cNvPr id="143" name="Oval 142">
              <a:extLst>
                <a:ext uri="{FF2B5EF4-FFF2-40B4-BE49-F238E27FC236}">
                  <a16:creationId xmlns:a16="http://schemas.microsoft.com/office/drawing/2014/main" id="{D987835E-9638-7343-8299-87C5D1FEDB8A}"/>
                </a:ext>
              </a:extLst>
            </p:cNvPr>
            <p:cNvSpPr/>
            <p:nvPr/>
          </p:nvSpPr>
          <p:spPr>
            <a:xfrm>
              <a:off x="10744200" y="4749140"/>
              <a:ext cx="163630" cy="16363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4" name="Straight Connector 143">
              <a:extLst>
                <a:ext uri="{FF2B5EF4-FFF2-40B4-BE49-F238E27FC236}">
                  <a16:creationId xmlns:a16="http://schemas.microsoft.com/office/drawing/2014/main" id="{6B9CB6D6-A638-644C-8121-1D9A396D6DB4}"/>
                </a:ext>
              </a:extLst>
            </p:cNvPr>
            <p:cNvCxnSpPr>
              <a:cxnSpLocks/>
            </p:cNvCxnSpPr>
            <p:nvPr/>
          </p:nvCxnSpPr>
          <p:spPr>
            <a:xfrm>
              <a:off x="10851179" y="4837048"/>
              <a:ext cx="92075"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189" name="1970 Blue Box">
            <a:extLst>
              <a:ext uri="{FF2B5EF4-FFF2-40B4-BE49-F238E27FC236}">
                <a16:creationId xmlns:a16="http://schemas.microsoft.com/office/drawing/2014/main" id="{DCE4ED4E-6251-064C-9AF6-378759E5A9E4}"/>
              </a:ext>
            </a:extLst>
          </p:cNvPr>
          <p:cNvGrpSpPr/>
          <p:nvPr/>
        </p:nvGrpSpPr>
        <p:grpSpPr>
          <a:xfrm>
            <a:off x="8365064" y="1075267"/>
            <a:ext cx="3386667" cy="4222045"/>
            <a:chOff x="8365064" y="1075267"/>
            <a:chExt cx="3386667" cy="4222045"/>
          </a:xfrm>
        </p:grpSpPr>
        <p:sp>
          <p:nvSpPr>
            <p:cNvPr id="190" name="Box">
              <a:extLst>
                <a:ext uri="{FF2B5EF4-FFF2-40B4-BE49-F238E27FC236}">
                  <a16:creationId xmlns:a16="http://schemas.microsoft.com/office/drawing/2014/main" id="{FD7539EE-71E9-B74D-A12A-7CC6C35E9C9B}"/>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Benzimidazoles were a new class and mode of action with broader spectrum of fungicidal activity.  DuPont launched Benomyl as a systemic fungicide.</a:t>
              </a:r>
            </a:p>
            <a:p>
              <a:pPr>
                <a:spcAft>
                  <a:spcPts val="600"/>
                </a:spcAft>
              </a:pPr>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4"/>
                </a:rPr>
                <a:t>https://www.plantmanagementnetwork.org/pub/php/review/2008/milestones/</a:t>
              </a:r>
              <a:endParaRPr lang="en-US" sz="1050" dirty="0">
                <a:solidFill>
                  <a:schemeClr val="tx1">
                    <a:lumMod val="75000"/>
                    <a:lumOff val="25000"/>
                  </a:schemeClr>
                </a:solidFill>
              </a:endParaRPr>
            </a:p>
            <a:p>
              <a:pPr>
                <a:spcAft>
                  <a:spcPts val="600"/>
                </a:spcAft>
              </a:pPr>
              <a:endParaRPr lang="en-US" dirty="0"/>
            </a:p>
          </p:txBody>
        </p:sp>
        <p:sp>
          <p:nvSpPr>
            <p:cNvPr id="191" name="done">
              <a:extLst>
                <a:ext uri="{FF2B5EF4-FFF2-40B4-BE49-F238E27FC236}">
                  <a16:creationId xmlns:a16="http://schemas.microsoft.com/office/drawing/2014/main" id="{1AC2B354-EC96-0848-B4D7-559BC32F146E}"/>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37" name="1970 Gold Box">
            <a:extLst>
              <a:ext uri="{FF2B5EF4-FFF2-40B4-BE49-F238E27FC236}">
                <a16:creationId xmlns:a16="http://schemas.microsoft.com/office/drawing/2014/main" id="{F04DC340-E1A8-E44A-92D0-33D7E2797E9B}"/>
              </a:ext>
            </a:extLst>
          </p:cNvPr>
          <p:cNvGrpSpPr/>
          <p:nvPr/>
        </p:nvGrpSpPr>
        <p:grpSpPr>
          <a:xfrm>
            <a:off x="8365064" y="1075267"/>
            <a:ext cx="3386667" cy="4222045"/>
            <a:chOff x="8365064" y="1075267"/>
            <a:chExt cx="3386667" cy="4222045"/>
          </a:xfrm>
        </p:grpSpPr>
        <p:sp>
          <p:nvSpPr>
            <p:cNvPr id="138" name="Box">
              <a:extLst>
                <a:ext uri="{FF2B5EF4-FFF2-40B4-BE49-F238E27FC236}">
                  <a16:creationId xmlns:a16="http://schemas.microsoft.com/office/drawing/2014/main" id="{6DDF78DD-F973-8C49-912B-3A1D7DF170DD}"/>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Our Division is fully established. AGRO celebrates our 50</a:t>
              </a:r>
              <a:r>
                <a:rPr lang="en-US" sz="1400" baseline="30000" dirty="0">
                  <a:solidFill>
                    <a:schemeClr val="tx1">
                      <a:lumMod val="75000"/>
                      <a:lumOff val="25000"/>
                    </a:schemeClr>
                  </a:solidFill>
                </a:rPr>
                <a:t>th</a:t>
              </a:r>
              <a:r>
                <a:rPr lang="en-US" sz="1400" dirty="0">
                  <a:solidFill>
                    <a:schemeClr val="tx1">
                      <a:lumMod val="75000"/>
                      <a:lumOff val="25000"/>
                    </a:schemeClr>
                  </a:solidFill>
                </a:rPr>
                <a:t> year anniversary in 2020 based on this milestone.</a:t>
              </a:r>
            </a:p>
            <a:p>
              <a:pPr>
                <a:spcAft>
                  <a:spcPts val="600"/>
                </a:spcAft>
              </a:pPr>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rPr>
                <a:t>AGRO History Document and 1976-2001 Document; </a:t>
              </a:r>
              <a:r>
                <a:rPr lang="en-US" sz="1050" dirty="0">
                  <a:solidFill>
                    <a:schemeClr val="tx1">
                      <a:lumMod val="75000"/>
                      <a:lumOff val="25000"/>
                    </a:schemeClr>
                  </a:solidFill>
                  <a:hlinkClick r:id="rId5"/>
                </a:rPr>
                <a:t>https://pubs.acs.org/doi/pdf/10.1021/jf0115286</a:t>
              </a:r>
              <a:r>
                <a:rPr lang="en-US" sz="1050" dirty="0">
                  <a:solidFill>
                    <a:schemeClr val="tx1">
                      <a:lumMod val="75000"/>
                      <a:lumOff val="25000"/>
                    </a:schemeClr>
                  </a:solidFill>
                </a:rPr>
                <a:t> </a:t>
              </a:r>
              <a:endParaRPr lang="en-US" dirty="0"/>
            </a:p>
          </p:txBody>
        </p:sp>
        <p:sp>
          <p:nvSpPr>
            <p:cNvPr id="139" name="done">
              <a:extLst>
                <a:ext uri="{FF2B5EF4-FFF2-40B4-BE49-F238E27FC236}">
                  <a16:creationId xmlns:a16="http://schemas.microsoft.com/office/drawing/2014/main" id="{FEBF064A-EE21-6546-B3A7-6D270F1FEE90}"/>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78" name="1970 Orange Box ">
            <a:extLst>
              <a:ext uri="{FF2B5EF4-FFF2-40B4-BE49-F238E27FC236}">
                <a16:creationId xmlns:a16="http://schemas.microsoft.com/office/drawing/2014/main" id="{3C38BC62-D742-9F4C-8922-1A71A90EF324}"/>
              </a:ext>
            </a:extLst>
          </p:cNvPr>
          <p:cNvGrpSpPr/>
          <p:nvPr/>
        </p:nvGrpSpPr>
        <p:grpSpPr>
          <a:xfrm>
            <a:off x="8365064" y="1075267"/>
            <a:ext cx="3386667" cy="4222045"/>
            <a:chOff x="8365064" y="1075267"/>
            <a:chExt cx="3386667" cy="4222045"/>
          </a:xfrm>
        </p:grpSpPr>
        <p:sp>
          <p:nvSpPr>
            <p:cNvPr id="79" name="Box">
              <a:extLst>
                <a:ext uri="{FF2B5EF4-FFF2-40B4-BE49-F238E27FC236}">
                  <a16:creationId xmlns:a16="http://schemas.microsoft.com/office/drawing/2014/main" id="{4458B164-CA3A-3C44-9AEF-4DC628D9B5C6}"/>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EPA's mission is to protect human health by safeguarding the air we breathe, water we drink and land </a:t>
              </a:r>
              <a:br>
                <a:rPr lang="en-US" sz="1400" dirty="0">
                  <a:solidFill>
                    <a:schemeClr val="tx1">
                      <a:lumMod val="75000"/>
                      <a:lumOff val="25000"/>
                    </a:schemeClr>
                  </a:solidFill>
                </a:rPr>
              </a:br>
              <a:r>
                <a:rPr lang="en-US" sz="1400" dirty="0">
                  <a:solidFill>
                    <a:schemeClr val="tx1">
                      <a:lumMod val="75000"/>
                      <a:lumOff val="25000"/>
                    </a:schemeClr>
                  </a:solidFill>
                </a:rPr>
                <a:t>on which we live. US EPA was </a:t>
              </a:r>
              <a:br>
                <a:rPr lang="en-US" sz="1400" dirty="0">
                  <a:solidFill>
                    <a:schemeClr val="tx1">
                      <a:lumMod val="75000"/>
                      <a:lumOff val="25000"/>
                    </a:schemeClr>
                  </a:solidFill>
                </a:rPr>
              </a:br>
              <a:r>
                <a:rPr lang="en-US" sz="1400" dirty="0">
                  <a:solidFill>
                    <a:schemeClr val="tx1">
                      <a:lumMod val="75000"/>
                      <a:lumOff val="25000"/>
                    </a:schemeClr>
                  </a:solidFill>
                </a:rPr>
                <a:t>formed to administer environmental quality regulations and assumed responsibilities from USDA related </a:t>
              </a:r>
              <a:br>
                <a:rPr lang="en-US" sz="1400" dirty="0">
                  <a:solidFill>
                    <a:schemeClr val="tx1">
                      <a:lumMod val="75000"/>
                      <a:lumOff val="25000"/>
                    </a:schemeClr>
                  </a:solidFill>
                </a:rPr>
              </a:br>
              <a:r>
                <a:rPr lang="en-US" sz="1400" dirty="0">
                  <a:solidFill>
                    <a:schemeClr val="tx1">
                      <a:lumMod val="75000"/>
                      <a:lumOff val="25000"/>
                    </a:schemeClr>
                  </a:solidFill>
                </a:rPr>
                <a:t>to pesticide registration under FIFRA. Regulation of pesticides consolidated in one agency in the US.</a:t>
              </a:r>
            </a:p>
            <a:p>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6"/>
                </a:rPr>
                <a:t>www.epa.gov/history/origins-epa</a:t>
              </a:r>
              <a:r>
                <a:rPr lang="en-US" sz="1050" dirty="0">
                  <a:solidFill>
                    <a:schemeClr val="tx1">
                      <a:lumMod val="75000"/>
                      <a:lumOff val="25000"/>
                    </a:schemeClr>
                  </a:solidFill>
                </a:rPr>
                <a:t> </a:t>
              </a:r>
              <a:endParaRPr lang="en-US" dirty="0"/>
            </a:p>
          </p:txBody>
        </p:sp>
        <p:sp>
          <p:nvSpPr>
            <p:cNvPr id="80" name="done">
              <a:extLst>
                <a:ext uri="{FF2B5EF4-FFF2-40B4-BE49-F238E27FC236}">
                  <a16:creationId xmlns:a16="http://schemas.microsoft.com/office/drawing/2014/main" id="{E9550882-6488-7942-8BAD-937495969CDC}"/>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58" name="1971 Teal Box">
            <a:extLst>
              <a:ext uri="{FF2B5EF4-FFF2-40B4-BE49-F238E27FC236}">
                <a16:creationId xmlns:a16="http://schemas.microsoft.com/office/drawing/2014/main" id="{480BFBE3-7B53-8B48-B349-FAB6E05B9D81}"/>
              </a:ext>
            </a:extLst>
          </p:cNvPr>
          <p:cNvGrpSpPr/>
          <p:nvPr/>
        </p:nvGrpSpPr>
        <p:grpSpPr>
          <a:xfrm>
            <a:off x="8365064" y="1075267"/>
            <a:ext cx="3386667" cy="4222045"/>
            <a:chOff x="8365064" y="1075267"/>
            <a:chExt cx="3386667" cy="4222045"/>
          </a:xfrm>
        </p:grpSpPr>
        <p:sp>
          <p:nvSpPr>
            <p:cNvPr id="163" name="Box">
              <a:extLst>
                <a:ext uri="{FF2B5EF4-FFF2-40B4-BE49-F238E27FC236}">
                  <a16:creationId xmlns:a16="http://schemas.microsoft.com/office/drawing/2014/main" id="{C1A757C3-A6BD-5046-891F-BEFDC86F7B76}"/>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Solid-phase extraction (SPE) is the most widely used sample preparation technique for assays of aqueous samples and organic extracts in laboratories.  SPE provides fast cleanup, reduction in solvent usage and improved selectivity. SPE methods, using bonded silicas or other solid phases, is an alternative to liquid partitioning, and is amenable to automation.</a:t>
              </a:r>
            </a:p>
            <a:p>
              <a:r>
                <a:rPr lang="en-US" sz="1050" b="1" dirty="0">
                  <a:solidFill>
                    <a:schemeClr val="tx1">
                      <a:lumMod val="75000"/>
                      <a:lumOff val="25000"/>
                    </a:schemeClr>
                  </a:solidFill>
                </a:rPr>
                <a:t>Source: </a:t>
              </a:r>
            </a:p>
            <a:p>
              <a:r>
                <a:rPr lang="en-US" sz="1050" dirty="0">
                  <a:solidFill>
                    <a:schemeClr val="tx1">
                      <a:lumMod val="75000"/>
                      <a:lumOff val="25000"/>
                    </a:schemeClr>
                  </a:solidFill>
                  <a:hlinkClick r:id="rId7"/>
                </a:rPr>
                <a:t>https://doi.org/10.1016/B0-12-226770-2/06701-6</a:t>
              </a:r>
              <a:r>
                <a:rPr lang="en-US" sz="1050" dirty="0">
                  <a:solidFill>
                    <a:schemeClr val="tx1">
                      <a:lumMod val="75000"/>
                      <a:lumOff val="25000"/>
                    </a:schemeClr>
                  </a:solidFill>
                </a:rPr>
                <a:t>          also : Chemical Analysis of Food: Techniques and Applications, 2012.</a:t>
              </a:r>
              <a:endParaRPr lang="en-US" dirty="0"/>
            </a:p>
          </p:txBody>
        </p:sp>
        <p:sp>
          <p:nvSpPr>
            <p:cNvPr id="164" name="done">
              <a:extLst>
                <a:ext uri="{FF2B5EF4-FFF2-40B4-BE49-F238E27FC236}">
                  <a16:creationId xmlns:a16="http://schemas.microsoft.com/office/drawing/2014/main" id="{21526953-0DC5-AC48-811B-9868F7E66DA6}"/>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81" name="1972 Blue Box">
            <a:extLst>
              <a:ext uri="{FF2B5EF4-FFF2-40B4-BE49-F238E27FC236}">
                <a16:creationId xmlns:a16="http://schemas.microsoft.com/office/drawing/2014/main" id="{109902DC-23DE-B548-BB01-A72B9DF01088}"/>
              </a:ext>
            </a:extLst>
          </p:cNvPr>
          <p:cNvGrpSpPr/>
          <p:nvPr/>
        </p:nvGrpSpPr>
        <p:grpSpPr>
          <a:xfrm>
            <a:off x="8365064" y="1075267"/>
            <a:ext cx="3386667" cy="4222045"/>
            <a:chOff x="8365064" y="1075267"/>
            <a:chExt cx="3386667" cy="4222045"/>
          </a:xfrm>
        </p:grpSpPr>
        <p:sp>
          <p:nvSpPr>
            <p:cNvPr id="82" name="Box">
              <a:extLst>
                <a:ext uri="{FF2B5EF4-FFF2-40B4-BE49-F238E27FC236}">
                  <a16:creationId xmlns:a16="http://schemas.microsoft.com/office/drawing/2014/main" id="{C9119D78-9D9F-B643-947A-9E0462E8F933}"/>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USEPA canceled almost all US federal registrations of DDT. Environmentalists win a key victory.</a:t>
              </a:r>
            </a:p>
            <a:p>
              <a:r>
                <a:rPr lang="en-US" sz="1050" b="1" dirty="0">
                  <a:solidFill>
                    <a:schemeClr val="tx1">
                      <a:lumMod val="75000"/>
                      <a:lumOff val="25000"/>
                    </a:schemeClr>
                  </a:solidFill>
                </a:rPr>
                <a:t>Source: </a:t>
              </a:r>
            </a:p>
            <a:p>
              <a:r>
                <a:rPr lang="en-US" sz="1050" dirty="0">
                  <a:solidFill>
                    <a:schemeClr val="tx1">
                      <a:lumMod val="75000"/>
                      <a:lumOff val="25000"/>
                    </a:schemeClr>
                  </a:solidFill>
                  <a:hlinkClick r:id="rId8"/>
                </a:rPr>
                <a:t>https://archive.epa.gov/epa/aboutepa/ddt-ban-takes-effect.html</a:t>
              </a:r>
              <a:endParaRPr lang="en-US" sz="1050" dirty="0">
                <a:solidFill>
                  <a:schemeClr val="tx1">
                    <a:lumMod val="75000"/>
                    <a:lumOff val="25000"/>
                  </a:schemeClr>
                </a:solidFill>
              </a:endParaRPr>
            </a:p>
            <a:p>
              <a:endParaRPr lang="en-US" dirty="0"/>
            </a:p>
          </p:txBody>
        </p:sp>
        <p:sp>
          <p:nvSpPr>
            <p:cNvPr id="83" name="done">
              <a:extLst>
                <a:ext uri="{FF2B5EF4-FFF2-40B4-BE49-F238E27FC236}">
                  <a16:creationId xmlns:a16="http://schemas.microsoft.com/office/drawing/2014/main" id="{693B30C6-299E-B74A-8AD7-FB89FA2B20DF}"/>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84" name="1972 Orange Box 2">
            <a:extLst>
              <a:ext uri="{FF2B5EF4-FFF2-40B4-BE49-F238E27FC236}">
                <a16:creationId xmlns:a16="http://schemas.microsoft.com/office/drawing/2014/main" id="{39649FB0-8561-DD45-9A79-0162D7E56B69}"/>
              </a:ext>
            </a:extLst>
          </p:cNvPr>
          <p:cNvGrpSpPr/>
          <p:nvPr/>
        </p:nvGrpSpPr>
        <p:grpSpPr>
          <a:xfrm>
            <a:off x="8365064" y="1075267"/>
            <a:ext cx="3386667" cy="4222045"/>
            <a:chOff x="8365064" y="1075267"/>
            <a:chExt cx="3386667" cy="4222045"/>
          </a:xfrm>
        </p:grpSpPr>
        <p:sp>
          <p:nvSpPr>
            <p:cNvPr id="85" name="Box">
              <a:extLst>
                <a:ext uri="{FF2B5EF4-FFF2-40B4-BE49-F238E27FC236}">
                  <a16:creationId xmlns:a16="http://schemas.microsoft.com/office/drawing/2014/main" id="{47D90950-6964-E640-8ED9-89FDD64231C1}"/>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The Clean Water Act of 1972 authorized USEPA to develop </a:t>
              </a:r>
              <a:br>
                <a:rPr lang="en-US" sz="1400" dirty="0">
                  <a:solidFill>
                    <a:schemeClr val="tx1">
                      <a:lumMod val="75000"/>
                      <a:lumOff val="25000"/>
                    </a:schemeClr>
                  </a:solidFill>
                </a:rPr>
              </a:br>
              <a:r>
                <a:rPr lang="en-US" sz="1400" dirty="0">
                  <a:solidFill>
                    <a:schemeClr val="tx1">
                      <a:lumMod val="75000"/>
                      <a:lumOff val="25000"/>
                    </a:schemeClr>
                  </a:solidFill>
                </a:rPr>
                <a:t>national water quality criteria.</a:t>
              </a:r>
            </a:p>
            <a:p>
              <a:r>
                <a:rPr lang="en-US" sz="1050" b="1" dirty="0">
                  <a:solidFill>
                    <a:schemeClr val="tx1">
                      <a:lumMod val="75000"/>
                      <a:lumOff val="25000"/>
                    </a:schemeClr>
                  </a:solidFill>
                </a:rPr>
                <a:t>Source: </a:t>
              </a:r>
            </a:p>
            <a:p>
              <a:r>
                <a:rPr lang="en-US" sz="1050" dirty="0">
                  <a:solidFill>
                    <a:schemeClr val="tx1">
                      <a:lumMod val="75000"/>
                      <a:lumOff val="25000"/>
                    </a:schemeClr>
                  </a:solidFill>
                  <a:hlinkClick r:id="rId9"/>
                </a:rPr>
                <a:t>https://www.epa.gov/laws-regulations/summary-clean-water-act</a:t>
              </a:r>
              <a:r>
                <a:rPr lang="en-US" sz="1050" dirty="0">
                  <a:solidFill>
                    <a:schemeClr val="tx1">
                      <a:lumMod val="75000"/>
                      <a:lumOff val="25000"/>
                    </a:schemeClr>
                  </a:solidFill>
                </a:rPr>
                <a:t> </a:t>
              </a:r>
              <a:endParaRPr lang="en-US" dirty="0"/>
            </a:p>
          </p:txBody>
        </p:sp>
        <p:sp>
          <p:nvSpPr>
            <p:cNvPr id="86" name="done">
              <a:extLst>
                <a:ext uri="{FF2B5EF4-FFF2-40B4-BE49-F238E27FC236}">
                  <a16:creationId xmlns:a16="http://schemas.microsoft.com/office/drawing/2014/main" id="{1BD9F0DA-D5BF-254A-8E3E-3EF4A7779518}"/>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87" name="1973 Orange Box">
            <a:extLst>
              <a:ext uri="{FF2B5EF4-FFF2-40B4-BE49-F238E27FC236}">
                <a16:creationId xmlns:a16="http://schemas.microsoft.com/office/drawing/2014/main" id="{1B47AAEC-598B-F646-9391-A03B1DEE211A}"/>
              </a:ext>
            </a:extLst>
          </p:cNvPr>
          <p:cNvGrpSpPr/>
          <p:nvPr/>
        </p:nvGrpSpPr>
        <p:grpSpPr>
          <a:xfrm>
            <a:off x="8365064" y="1075267"/>
            <a:ext cx="3386667" cy="4222045"/>
            <a:chOff x="8365064" y="1075267"/>
            <a:chExt cx="3386667" cy="4222045"/>
          </a:xfrm>
        </p:grpSpPr>
        <p:sp>
          <p:nvSpPr>
            <p:cNvPr id="88" name="Box">
              <a:extLst>
                <a:ext uri="{FF2B5EF4-FFF2-40B4-BE49-F238E27FC236}">
                  <a16:creationId xmlns:a16="http://schemas.microsoft.com/office/drawing/2014/main" id="{82B3891A-8943-E449-ACD8-7921DCE54C75}"/>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ESA is landmark legislation providing strong protection for the conservation of threatened and endangered plants and animals and the habitats in which they are found. Its strict provisions for protection of individual organisms from harm have proven challenging </a:t>
              </a:r>
              <a:br>
                <a:rPr lang="en-US" sz="1400" dirty="0">
                  <a:solidFill>
                    <a:schemeClr val="tx1">
                      <a:lumMod val="75000"/>
                      <a:lumOff val="25000"/>
                    </a:schemeClr>
                  </a:solidFill>
                </a:rPr>
              </a:br>
              <a:r>
                <a:rPr lang="en-US" sz="1400" dirty="0">
                  <a:solidFill>
                    <a:schemeClr val="tx1">
                      <a:lumMod val="75000"/>
                      <a:lumOff val="25000"/>
                    </a:schemeClr>
                  </a:solidFill>
                </a:rPr>
                <a:t>for EPA's ecological risk assessment</a:t>
              </a:r>
            </a:p>
            <a:p>
              <a:pPr>
                <a:spcAft>
                  <a:spcPts val="600"/>
                </a:spcAft>
              </a:pPr>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10"/>
                </a:rPr>
                <a:t>www.fws.gov/international/laws-treaties-agreements/us-conservation-laws/endangered-species-act.html</a:t>
              </a:r>
              <a:r>
                <a:rPr lang="en-US" sz="1050" dirty="0">
                  <a:solidFill>
                    <a:schemeClr val="tx1">
                      <a:lumMod val="75000"/>
                      <a:lumOff val="25000"/>
                    </a:schemeClr>
                  </a:solidFill>
                </a:rPr>
                <a:t> </a:t>
              </a:r>
              <a:endParaRPr lang="en-US" dirty="0"/>
            </a:p>
          </p:txBody>
        </p:sp>
        <p:sp>
          <p:nvSpPr>
            <p:cNvPr id="89" name="done">
              <a:extLst>
                <a:ext uri="{FF2B5EF4-FFF2-40B4-BE49-F238E27FC236}">
                  <a16:creationId xmlns:a16="http://schemas.microsoft.com/office/drawing/2014/main" id="{23FE4BD9-3A04-054D-AB78-017A806E6B27}"/>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93" name="1974 Green Box 1">
            <a:extLst>
              <a:ext uri="{FF2B5EF4-FFF2-40B4-BE49-F238E27FC236}">
                <a16:creationId xmlns:a16="http://schemas.microsoft.com/office/drawing/2014/main" id="{A242B707-668A-0F40-BFE0-4E56E94DB9A9}"/>
              </a:ext>
            </a:extLst>
          </p:cNvPr>
          <p:cNvGrpSpPr/>
          <p:nvPr/>
        </p:nvGrpSpPr>
        <p:grpSpPr>
          <a:xfrm>
            <a:off x="8365064" y="1075267"/>
            <a:ext cx="3386667" cy="4222045"/>
            <a:chOff x="8365064" y="1075267"/>
            <a:chExt cx="3386667" cy="4222045"/>
          </a:xfrm>
        </p:grpSpPr>
        <p:sp>
          <p:nvSpPr>
            <p:cNvPr id="94" name="Box">
              <a:extLst>
                <a:ext uri="{FF2B5EF4-FFF2-40B4-BE49-F238E27FC236}">
                  <a16:creationId xmlns:a16="http://schemas.microsoft.com/office/drawing/2014/main" id="{DC978207-F98F-404B-94E7-FE7C24F823BE}"/>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The use of commercial fertilizer increased rapidly after WWII and </a:t>
              </a:r>
              <a:br>
                <a:rPr lang="en-US" sz="1400" dirty="0">
                  <a:solidFill>
                    <a:schemeClr val="tx1">
                      <a:lumMod val="75000"/>
                      <a:lumOff val="25000"/>
                    </a:schemeClr>
                  </a:solidFill>
                </a:rPr>
              </a:br>
              <a:r>
                <a:rPr lang="en-US" sz="1400" dirty="0">
                  <a:solidFill>
                    <a:schemeClr val="tx1">
                      <a:lumMod val="75000"/>
                      <a:lumOff val="25000"/>
                    </a:schemeClr>
                  </a:solidFill>
                </a:rPr>
                <a:t>the commercialization of the Haber-Bosch Process for producing </a:t>
              </a:r>
              <a:br>
                <a:rPr lang="en-US" sz="1400" dirty="0">
                  <a:solidFill>
                    <a:schemeClr val="tx1">
                      <a:lumMod val="75000"/>
                      <a:lumOff val="25000"/>
                    </a:schemeClr>
                  </a:solidFill>
                </a:rPr>
              </a:br>
              <a:r>
                <a:rPr lang="en-US" sz="1400" dirty="0">
                  <a:solidFill>
                    <a:schemeClr val="tx1">
                      <a:lumMod val="75000"/>
                      <a:lumOff val="25000"/>
                    </a:schemeClr>
                  </a:solidFill>
                </a:rPr>
                <a:t>nitrogen fertilizer.</a:t>
              </a:r>
            </a:p>
            <a:p>
              <a:pPr>
                <a:spcAft>
                  <a:spcPts val="600"/>
                </a:spcAft>
              </a:pPr>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11"/>
                </a:rPr>
                <a:t>http://agcensus.mannlib.cornell.edu/AgCensus/getVolumeTwoPart.do?volnum=2&amp;year=1974&amp;part_id=260&amp;number=4&amp;title=Farm%20Expenditures,%20Labor,%20Equipment%20and%20Facilities,%20Chemicals</a:t>
              </a:r>
              <a:r>
                <a:rPr lang="en-US" sz="1050" dirty="0">
                  <a:solidFill>
                    <a:schemeClr val="tx1">
                      <a:lumMod val="75000"/>
                      <a:lumOff val="25000"/>
                    </a:schemeClr>
                  </a:solidFill>
                </a:rPr>
                <a:t> </a:t>
              </a:r>
              <a:endParaRPr lang="en-US" dirty="0"/>
            </a:p>
          </p:txBody>
        </p:sp>
        <p:sp>
          <p:nvSpPr>
            <p:cNvPr id="95" name="done">
              <a:extLst>
                <a:ext uri="{FF2B5EF4-FFF2-40B4-BE49-F238E27FC236}">
                  <a16:creationId xmlns:a16="http://schemas.microsoft.com/office/drawing/2014/main" id="{238F2261-E545-1C4D-96A8-10413FD95F81}"/>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96" name="1974 Green Box 2">
            <a:extLst>
              <a:ext uri="{FF2B5EF4-FFF2-40B4-BE49-F238E27FC236}">
                <a16:creationId xmlns:a16="http://schemas.microsoft.com/office/drawing/2014/main" id="{A3CDC1DF-1A0B-2048-94D6-1DB5E9E7494A}"/>
              </a:ext>
            </a:extLst>
          </p:cNvPr>
          <p:cNvGrpSpPr/>
          <p:nvPr/>
        </p:nvGrpSpPr>
        <p:grpSpPr>
          <a:xfrm>
            <a:off x="8365064" y="1075267"/>
            <a:ext cx="3386667" cy="4222045"/>
            <a:chOff x="8365064" y="1075267"/>
            <a:chExt cx="3386667" cy="4222045"/>
          </a:xfrm>
        </p:grpSpPr>
        <p:sp>
          <p:nvSpPr>
            <p:cNvPr id="97" name="Box">
              <a:extLst>
                <a:ext uri="{FF2B5EF4-FFF2-40B4-BE49-F238E27FC236}">
                  <a16:creationId xmlns:a16="http://schemas.microsoft.com/office/drawing/2014/main" id="{621AD869-576F-AD46-A9B8-E20D0284F32C}"/>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endParaRPr lang="en-US" sz="1400" dirty="0">
                <a:solidFill>
                  <a:srgbClr val="FF0000"/>
                </a:solidFill>
              </a:endParaRPr>
            </a:p>
            <a:p>
              <a:pPr>
                <a:spcAft>
                  <a:spcPts val="600"/>
                </a:spcAft>
              </a:pPr>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12"/>
                </a:rPr>
                <a:t>https://www.ers.usda.gov/Data-products/organic-production.aspx</a:t>
              </a:r>
              <a:r>
                <a:rPr lang="en-US" sz="1050" dirty="0">
                  <a:solidFill>
                    <a:schemeClr val="tx1">
                      <a:lumMod val="75000"/>
                      <a:lumOff val="25000"/>
                    </a:schemeClr>
                  </a:solidFill>
                </a:rPr>
                <a:t> </a:t>
              </a:r>
              <a:endParaRPr lang="en-US" dirty="0"/>
            </a:p>
          </p:txBody>
        </p:sp>
        <p:sp>
          <p:nvSpPr>
            <p:cNvPr id="98" name="done">
              <a:extLst>
                <a:ext uri="{FF2B5EF4-FFF2-40B4-BE49-F238E27FC236}">
                  <a16:creationId xmlns:a16="http://schemas.microsoft.com/office/drawing/2014/main" id="{BB7141D7-8745-954E-9829-1152AC85C681}"/>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23" name="1974 Green Box 3">
            <a:extLst>
              <a:ext uri="{FF2B5EF4-FFF2-40B4-BE49-F238E27FC236}">
                <a16:creationId xmlns:a16="http://schemas.microsoft.com/office/drawing/2014/main" id="{2D640951-85F3-3549-A95C-7034B2ED6B57}"/>
              </a:ext>
            </a:extLst>
          </p:cNvPr>
          <p:cNvGrpSpPr/>
          <p:nvPr/>
        </p:nvGrpSpPr>
        <p:grpSpPr>
          <a:xfrm>
            <a:off x="8365064" y="1075267"/>
            <a:ext cx="3386667" cy="4222045"/>
            <a:chOff x="8365064" y="1075267"/>
            <a:chExt cx="3386667" cy="4222045"/>
          </a:xfrm>
        </p:grpSpPr>
        <p:sp>
          <p:nvSpPr>
            <p:cNvPr id="124" name="Box">
              <a:extLst>
                <a:ext uri="{FF2B5EF4-FFF2-40B4-BE49-F238E27FC236}">
                  <a16:creationId xmlns:a16="http://schemas.microsoft.com/office/drawing/2014/main" id="{A98445E4-37B9-3541-8F4B-82E453A4540B}"/>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solidFill>
                </a:rPr>
                <a:t>Ciba and Geigy merge to form </a:t>
              </a:r>
              <a:br>
                <a:rPr lang="en-US" sz="1400" dirty="0">
                  <a:solidFill>
                    <a:schemeClr val="tx1"/>
                  </a:solidFill>
                </a:rPr>
              </a:br>
              <a:r>
                <a:rPr lang="en-US" sz="1400" dirty="0">
                  <a:solidFill>
                    <a:schemeClr val="tx1"/>
                  </a:solidFill>
                </a:rPr>
                <a:t>Ciba-Geigy.</a:t>
              </a:r>
            </a:p>
            <a:p>
              <a:pPr>
                <a:spcAft>
                  <a:spcPts val="600"/>
                </a:spcAft>
              </a:pPr>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rPr>
                <a:t>A History of the International Chemical Industry, by Fred </a:t>
              </a:r>
              <a:r>
                <a:rPr lang="en-US" sz="1050" dirty="0" err="1">
                  <a:solidFill>
                    <a:schemeClr val="tx1">
                      <a:lumMod val="75000"/>
                      <a:lumOff val="25000"/>
                    </a:schemeClr>
                  </a:solidFill>
                </a:rPr>
                <a:t>Aftalion</a:t>
              </a:r>
              <a:r>
                <a:rPr lang="en-US" sz="1050">
                  <a:solidFill>
                    <a:schemeClr val="tx1">
                      <a:lumMod val="75000"/>
                      <a:lumOff val="25000"/>
                    </a:schemeClr>
                  </a:solidFill>
                </a:rPr>
                <a:t>  </a:t>
              </a:r>
              <a:r>
                <a:rPr lang="en-US" sz="1050">
                  <a:solidFill>
                    <a:schemeClr val="tx1">
                      <a:lumMod val="75000"/>
                      <a:lumOff val="25000"/>
                    </a:schemeClr>
                  </a:solidFill>
                  <a:hlinkClick r:id="rId13"/>
                </a:rPr>
                <a:t>https://books.google.com/books?id=zTP1MFJw8CsC&amp;dq=1974+merger+of+ciba+and+geigy</a:t>
              </a:r>
              <a:r>
                <a:rPr lang="en-US" sz="1050">
                  <a:solidFill>
                    <a:schemeClr val="tx1">
                      <a:lumMod val="75000"/>
                      <a:lumOff val="25000"/>
                    </a:schemeClr>
                  </a:solidFill>
                </a:rPr>
                <a:t> </a:t>
              </a:r>
              <a:endParaRPr lang="en-US" dirty="0"/>
            </a:p>
          </p:txBody>
        </p:sp>
        <p:sp>
          <p:nvSpPr>
            <p:cNvPr id="133" name="done">
              <a:extLst>
                <a:ext uri="{FF2B5EF4-FFF2-40B4-BE49-F238E27FC236}">
                  <a16:creationId xmlns:a16="http://schemas.microsoft.com/office/drawing/2014/main" id="{06230168-7064-0141-8009-42EC9D3E541A}"/>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77" name="1974 Blue Box">
            <a:extLst>
              <a:ext uri="{FF2B5EF4-FFF2-40B4-BE49-F238E27FC236}">
                <a16:creationId xmlns:a16="http://schemas.microsoft.com/office/drawing/2014/main" id="{7E3B2410-45E7-2C4E-A23E-0D041FF07DF5}"/>
              </a:ext>
            </a:extLst>
          </p:cNvPr>
          <p:cNvGrpSpPr/>
          <p:nvPr/>
        </p:nvGrpSpPr>
        <p:grpSpPr>
          <a:xfrm>
            <a:off x="8365064" y="1075267"/>
            <a:ext cx="3386667" cy="4222045"/>
            <a:chOff x="8365064" y="1075267"/>
            <a:chExt cx="3386667" cy="4222045"/>
          </a:xfrm>
        </p:grpSpPr>
        <p:sp>
          <p:nvSpPr>
            <p:cNvPr id="178" name="Box">
              <a:extLst>
                <a:ext uri="{FF2B5EF4-FFF2-40B4-BE49-F238E27FC236}">
                  <a16:creationId xmlns:a16="http://schemas.microsoft.com/office/drawing/2014/main" id="{CE4EEA59-70AE-D44D-AAC3-C23DD4859122}"/>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Monsanto introduced Roundup, a broad-spectrum herbicide that dramatically changed farming practices.</a:t>
              </a:r>
            </a:p>
            <a:p>
              <a:pPr>
                <a:spcAft>
                  <a:spcPts val="600"/>
                </a:spcAft>
              </a:pPr>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14"/>
                </a:rPr>
                <a:t>https://www.epa.gov/ingredients-used-pesticide-products/glyphosate</a:t>
              </a:r>
              <a:r>
                <a:rPr lang="en-US" sz="1050" dirty="0">
                  <a:solidFill>
                    <a:schemeClr val="tx1">
                      <a:lumMod val="75000"/>
                      <a:lumOff val="25000"/>
                    </a:schemeClr>
                  </a:solidFill>
                </a:rPr>
                <a:t> </a:t>
              </a:r>
              <a:endParaRPr lang="en-US" dirty="0"/>
            </a:p>
          </p:txBody>
        </p:sp>
        <p:sp>
          <p:nvSpPr>
            <p:cNvPr id="179" name="done">
              <a:extLst>
                <a:ext uri="{FF2B5EF4-FFF2-40B4-BE49-F238E27FC236}">
                  <a16:creationId xmlns:a16="http://schemas.microsoft.com/office/drawing/2014/main" id="{03496EB8-FBFD-3E41-8644-C1279C1E89F1}"/>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65" name="1975 Teal Box">
            <a:extLst>
              <a:ext uri="{FF2B5EF4-FFF2-40B4-BE49-F238E27FC236}">
                <a16:creationId xmlns:a16="http://schemas.microsoft.com/office/drawing/2014/main" id="{1C75C80B-359C-D84C-B1CF-11CF15B84C08}"/>
              </a:ext>
            </a:extLst>
          </p:cNvPr>
          <p:cNvGrpSpPr/>
          <p:nvPr/>
        </p:nvGrpSpPr>
        <p:grpSpPr>
          <a:xfrm>
            <a:off x="8365064" y="1075267"/>
            <a:ext cx="3386667" cy="4222045"/>
            <a:chOff x="8365064" y="1075267"/>
            <a:chExt cx="3386667" cy="4222045"/>
          </a:xfrm>
        </p:grpSpPr>
        <p:sp>
          <p:nvSpPr>
            <p:cNvPr id="166" name="Box">
              <a:extLst>
                <a:ext uri="{FF2B5EF4-FFF2-40B4-BE49-F238E27FC236}">
                  <a16:creationId xmlns:a16="http://schemas.microsoft.com/office/drawing/2014/main" id="{F738976C-0F9D-DF40-826B-A7A78A62747F}"/>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GC becomes a standard technique </a:t>
              </a:r>
              <a:br>
                <a:rPr lang="en-US" sz="1400" dirty="0">
                  <a:solidFill>
                    <a:schemeClr val="tx1">
                      <a:lumMod val="75000"/>
                      <a:lumOff val="25000"/>
                    </a:schemeClr>
                  </a:solidFill>
                </a:rPr>
              </a:br>
              <a:r>
                <a:rPr lang="en-US" sz="1400" dirty="0">
                  <a:solidFill>
                    <a:schemeClr val="tx1">
                      <a:lumMod val="75000"/>
                      <a:lumOff val="25000"/>
                    </a:schemeClr>
                  </a:solidFill>
                </a:rPr>
                <a:t>for detection of residues as well </a:t>
              </a:r>
              <a:br>
                <a:rPr lang="en-US" sz="1400" dirty="0">
                  <a:solidFill>
                    <a:schemeClr val="tx1">
                      <a:lumMod val="75000"/>
                      <a:lumOff val="25000"/>
                    </a:schemeClr>
                  </a:solidFill>
                </a:rPr>
              </a:br>
              <a:r>
                <a:rPr lang="en-US" sz="1400" dirty="0">
                  <a:solidFill>
                    <a:schemeClr val="tx1">
                      <a:lumMod val="75000"/>
                      <a:lumOff val="25000"/>
                    </a:schemeClr>
                  </a:solidFill>
                </a:rPr>
                <a:t>as characterization of actives with </a:t>
              </a:r>
              <a:br>
                <a:rPr lang="en-US" sz="1400" dirty="0">
                  <a:solidFill>
                    <a:schemeClr val="tx1">
                      <a:lumMod val="75000"/>
                      <a:lumOff val="25000"/>
                    </a:schemeClr>
                  </a:solidFill>
                </a:rPr>
              </a:br>
              <a:r>
                <a:rPr lang="en-US" sz="1400" dirty="0">
                  <a:solidFill>
                    <a:schemeClr val="tx1">
                      <a:lumMod val="75000"/>
                      <a:lumOff val="25000"/>
                    </a:schemeClr>
                  </a:solidFill>
                </a:rPr>
                <a:t>ever improving detectors of electron capture, flame ionization and nitrogen/phosphorus detection (1970s) to mass spectrometers (1980s).</a:t>
              </a:r>
            </a:p>
            <a:p>
              <a:r>
                <a:rPr lang="en-US" sz="1050" b="1" dirty="0">
                  <a:solidFill>
                    <a:schemeClr val="tx1">
                      <a:lumMod val="75000"/>
                      <a:lumOff val="25000"/>
                    </a:schemeClr>
                  </a:solidFill>
                </a:rPr>
                <a:t>Source: </a:t>
              </a:r>
            </a:p>
            <a:p>
              <a:r>
                <a:rPr lang="en-US" sz="1050" dirty="0">
                  <a:solidFill>
                    <a:schemeClr val="tx1">
                      <a:lumMod val="75000"/>
                      <a:lumOff val="25000"/>
                    </a:schemeClr>
                  </a:solidFill>
                  <a:hlinkClick r:id="rId15"/>
                </a:rPr>
                <a:t>https://www.researchgate.net/publication/242269315_History_of_gas_chromatography#:~:text=Modern%20gas%20chromatography%20(GC)%20was,analytical%20techniques%20in%20modern%20chemistry</a:t>
              </a:r>
              <a:r>
                <a:rPr lang="en-US" sz="1050" dirty="0">
                  <a:solidFill>
                    <a:schemeClr val="tx1">
                      <a:lumMod val="75000"/>
                      <a:lumOff val="25000"/>
                    </a:schemeClr>
                  </a:solidFill>
                </a:rPr>
                <a:t> </a:t>
              </a:r>
              <a:endParaRPr lang="en-US" dirty="0"/>
            </a:p>
          </p:txBody>
        </p:sp>
        <p:sp>
          <p:nvSpPr>
            <p:cNvPr id="167" name="done">
              <a:extLst>
                <a:ext uri="{FF2B5EF4-FFF2-40B4-BE49-F238E27FC236}">
                  <a16:creationId xmlns:a16="http://schemas.microsoft.com/office/drawing/2014/main" id="{06466A90-D53E-4D45-B699-BD9FB394245F}"/>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99" name="1975 Green Box">
            <a:extLst>
              <a:ext uri="{FF2B5EF4-FFF2-40B4-BE49-F238E27FC236}">
                <a16:creationId xmlns:a16="http://schemas.microsoft.com/office/drawing/2014/main" id="{82245615-B041-2242-958C-7744F9454E84}"/>
              </a:ext>
            </a:extLst>
          </p:cNvPr>
          <p:cNvGrpSpPr/>
          <p:nvPr/>
        </p:nvGrpSpPr>
        <p:grpSpPr>
          <a:xfrm>
            <a:off x="8365064" y="1075267"/>
            <a:ext cx="3386667" cy="4222045"/>
            <a:chOff x="8365064" y="1075267"/>
            <a:chExt cx="3386667" cy="4222045"/>
          </a:xfrm>
        </p:grpSpPr>
        <p:sp>
          <p:nvSpPr>
            <p:cNvPr id="100" name="Box">
              <a:extLst>
                <a:ext uri="{FF2B5EF4-FFF2-40B4-BE49-F238E27FC236}">
                  <a16:creationId xmlns:a16="http://schemas.microsoft.com/office/drawing/2014/main" id="{D1C6D3EF-A3BF-2F4B-B14C-30751804904B}"/>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A broad class of herbicides invented which dramatically reduced the amounts of pesticides applied.</a:t>
              </a:r>
            </a:p>
            <a:p>
              <a:pPr>
                <a:spcAft>
                  <a:spcPts val="600"/>
                </a:spcAft>
              </a:pPr>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16"/>
                </a:rPr>
                <a:t>https://www.stanfordchem.com/what-are-sulfonylureas-herbicides.html</a:t>
              </a:r>
              <a:r>
                <a:rPr lang="en-US" sz="1050" dirty="0">
                  <a:solidFill>
                    <a:schemeClr val="tx1">
                      <a:lumMod val="75000"/>
                      <a:lumOff val="25000"/>
                    </a:schemeClr>
                  </a:solidFill>
                </a:rPr>
                <a:t> </a:t>
              </a:r>
              <a:endParaRPr lang="en-US" dirty="0"/>
            </a:p>
          </p:txBody>
        </p:sp>
        <p:sp>
          <p:nvSpPr>
            <p:cNvPr id="101" name="done">
              <a:extLst>
                <a:ext uri="{FF2B5EF4-FFF2-40B4-BE49-F238E27FC236}">
                  <a16:creationId xmlns:a16="http://schemas.microsoft.com/office/drawing/2014/main" id="{02FC90D7-DFEB-1843-A5C9-DC3984999D6B}"/>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02" name="legend">
            <a:extLst>
              <a:ext uri="{FF2B5EF4-FFF2-40B4-BE49-F238E27FC236}">
                <a16:creationId xmlns:a16="http://schemas.microsoft.com/office/drawing/2014/main" id="{051ABBC2-6880-674E-A5B1-F96593F19D41}"/>
              </a:ext>
            </a:extLst>
          </p:cNvPr>
          <p:cNvGrpSpPr/>
          <p:nvPr/>
        </p:nvGrpSpPr>
        <p:grpSpPr>
          <a:xfrm>
            <a:off x="1077351" y="5745011"/>
            <a:ext cx="8895576" cy="256480"/>
            <a:chOff x="1077351" y="5745011"/>
            <a:chExt cx="8895576" cy="256480"/>
          </a:xfrm>
        </p:grpSpPr>
        <p:grpSp>
          <p:nvGrpSpPr>
            <p:cNvPr id="103" name="legend green">
              <a:extLst>
                <a:ext uri="{FF2B5EF4-FFF2-40B4-BE49-F238E27FC236}">
                  <a16:creationId xmlns:a16="http://schemas.microsoft.com/office/drawing/2014/main" id="{8FC2D8A1-88AD-314D-B580-769826DD83B6}"/>
                </a:ext>
              </a:extLst>
            </p:cNvPr>
            <p:cNvGrpSpPr/>
            <p:nvPr/>
          </p:nvGrpSpPr>
          <p:grpSpPr>
            <a:xfrm>
              <a:off x="1077351" y="5745011"/>
              <a:ext cx="1557565" cy="256480"/>
              <a:chOff x="1280551" y="5745011"/>
              <a:chExt cx="1557565" cy="256480"/>
            </a:xfrm>
          </p:grpSpPr>
          <p:sp>
            <p:nvSpPr>
              <p:cNvPr id="117" name="Oval 116">
                <a:extLst>
                  <a:ext uri="{FF2B5EF4-FFF2-40B4-BE49-F238E27FC236}">
                    <a16:creationId xmlns:a16="http://schemas.microsoft.com/office/drawing/2014/main" id="{B31F0793-7A0A-AA4F-9F5E-677DE50E47B3}"/>
                  </a:ext>
                </a:extLst>
              </p:cNvPr>
              <p:cNvSpPr/>
              <p:nvPr/>
            </p:nvSpPr>
            <p:spPr>
              <a:xfrm>
                <a:off x="1280551" y="5768476"/>
                <a:ext cx="209550" cy="20955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TextBox 117">
                <a:extLst>
                  <a:ext uri="{FF2B5EF4-FFF2-40B4-BE49-F238E27FC236}">
                    <a16:creationId xmlns:a16="http://schemas.microsoft.com/office/drawing/2014/main" id="{6F5C5603-0D7F-7A46-95EF-A84D472B62D7}"/>
                  </a:ext>
                </a:extLst>
              </p:cNvPr>
              <p:cNvSpPr txBox="1"/>
              <p:nvPr/>
            </p:nvSpPr>
            <p:spPr>
              <a:xfrm>
                <a:off x="1588980" y="5745011"/>
                <a:ext cx="1249136" cy="256480"/>
              </a:xfrm>
              <a:prstGeom prst="rect">
                <a:avLst/>
              </a:prstGeom>
              <a:noFill/>
            </p:spPr>
            <p:txBody>
              <a:bodyPr wrap="square" lIns="0" tIns="0" rIns="0" bIns="0" rtlCol="0">
                <a:spAutoFit/>
              </a:bodyPr>
              <a:lstStyle/>
              <a:p>
                <a:pPr>
                  <a:lnSpc>
                    <a:spcPts val="980"/>
                  </a:lnSpc>
                </a:pPr>
                <a:r>
                  <a:rPr lang="en-US" sz="900" dirty="0"/>
                  <a:t>Agrichemical Industry </a:t>
                </a:r>
                <a:br>
                  <a:rPr lang="en-US" sz="900" dirty="0"/>
                </a:br>
                <a:r>
                  <a:rPr lang="en-US" sz="900" dirty="0"/>
                  <a:t>Food Production</a:t>
                </a:r>
              </a:p>
            </p:txBody>
          </p:sp>
        </p:grpSp>
        <p:grpSp>
          <p:nvGrpSpPr>
            <p:cNvPr id="104" name="Group 103">
              <a:extLst>
                <a:ext uri="{FF2B5EF4-FFF2-40B4-BE49-F238E27FC236}">
                  <a16:creationId xmlns:a16="http://schemas.microsoft.com/office/drawing/2014/main" id="{C976D996-4E85-B441-86C1-C311290C8F72}"/>
                </a:ext>
              </a:extLst>
            </p:cNvPr>
            <p:cNvGrpSpPr/>
            <p:nvPr/>
          </p:nvGrpSpPr>
          <p:grpSpPr>
            <a:xfrm>
              <a:off x="2914225" y="5745011"/>
              <a:ext cx="1557565" cy="256480"/>
              <a:chOff x="2914225" y="5745011"/>
              <a:chExt cx="1557565" cy="256480"/>
            </a:xfrm>
          </p:grpSpPr>
          <p:sp>
            <p:nvSpPr>
              <p:cNvPr id="114" name="Oval 113">
                <a:extLst>
                  <a:ext uri="{FF2B5EF4-FFF2-40B4-BE49-F238E27FC236}">
                    <a16:creationId xmlns:a16="http://schemas.microsoft.com/office/drawing/2014/main" id="{9D99E366-C309-634D-B6F3-AA77F1AEE4C8}"/>
                  </a:ext>
                </a:extLst>
              </p:cNvPr>
              <p:cNvSpPr/>
              <p:nvPr/>
            </p:nvSpPr>
            <p:spPr>
              <a:xfrm>
                <a:off x="2914225" y="5768476"/>
                <a:ext cx="209550" cy="20955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TextBox 114">
                <a:extLst>
                  <a:ext uri="{FF2B5EF4-FFF2-40B4-BE49-F238E27FC236}">
                    <a16:creationId xmlns:a16="http://schemas.microsoft.com/office/drawing/2014/main" id="{43306C0E-A37A-7D49-80F2-91A7045928AA}"/>
                  </a:ext>
                </a:extLst>
              </p:cNvPr>
              <p:cNvSpPr txBox="1"/>
              <p:nvPr/>
            </p:nvSpPr>
            <p:spPr>
              <a:xfrm>
                <a:off x="3222654" y="5745011"/>
                <a:ext cx="1249136" cy="256480"/>
              </a:xfrm>
              <a:prstGeom prst="rect">
                <a:avLst/>
              </a:prstGeom>
              <a:noFill/>
            </p:spPr>
            <p:txBody>
              <a:bodyPr wrap="square" lIns="0" tIns="0" rIns="0" bIns="0" rtlCol="0">
                <a:spAutoFit/>
              </a:bodyPr>
              <a:lstStyle/>
              <a:p>
                <a:pPr>
                  <a:lnSpc>
                    <a:spcPts val="980"/>
                  </a:lnSpc>
                </a:pPr>
                <a:r>
                  <a:rPr lang="en-US" sz="900" dirty="0"/>
                  <a:t>Agrichemical </a:t>
                </a:r>
                <a:br>
                  <a:rPr lang="en-US" sz="900" dirty="0"/>
                </a:br>
                <a:r>
                  <a:rPr lang="en-US" sz="900" dirty="0"/>
                  <a:t>Regulation</a:t>
                </a:r>
              </a:p>
            </p:txBody>
          </p:sp>
        </p:grpSp>
        <p:grpSp>
          <p:nvGrpSpPr>
            <p:cNvPr id="105" name="legend yellow">
              <a:extLst>
                <a:ext uri="{FF2B5EF4-FFF2-40B4-BE49-F238E27FC236}">
                  <a16:creationId xmlns:a16="http://schemas.microsoft.com/office/drawing/2014/main" id="{246E1565-66AD-214D-8A8C-FA250E6DA289}"/>
                </a:ext>
              </a:extLst>
            </p:cNvPr>
            <p:cNvGrpSpPr/>
            <p:nvPr/>
          </p:nvGrpSpPr>
          <p:grpSpPr>
            <a:xfrm>
              <a:off x="4747205" y="5768476"/>
              <a:ext cx="1557565" cy="209550"/>
              <a:chOff x="4950405" y="5768476"/>
              <a:chExt cx="1557565" cy="209550"/>
            </a:xfrm>
          </p:grpSpPr>
          <p:sp>
            <p:nvSpPr>
              <p:cNvPr id="112" name="Oval 111">
                <a:extLst>
                  <a:ext uri="{FF2B5EF4-FFF2-40B4-BE49-F238E27FC236}">
                    <a16:creationId xmlns:a16="http://schemas.microsoft.com/office/drawing/2014/main" id="{465CB140-6804-5448-9CA1-61A7F832AB0E}"/>
                  </a:ext>
                </a:extLst>
              </p:cNvPr>
              <p:cNvSpPr/>
              <p:nvPr/>
            </p:nvSpPr>
            <p:spPr>
              <a:xfrm>
                <a:off x="4950405" y="5768476"/>
                <a:ext cx="209550" cy="20955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TextBox 112">
                <a:extLst>
                  <a:ext uri="{FF2B5EF4-FFF2-40B4-BE49-F238E27FC236}">
                    <a16:creationId xmlns:a16="http://schemas.microsoft.com/office/drawing/2014/main" id="{463091FA-6BFB-7D43-ACD3-3D1133DF5CF1}"/>
                  </a:ext>
                </a:extLst>
              </p:cNvPr>
              <p:cNvSpPr txBox="1"/>
              <p:nvPr/>
            </p:nvSpPr>
            <p:spPr>
              <a:xfrm>
                <a:off x="5258834" y="5809131"/>
                <a:ext cx="1249136" cy="128240"/>
              </a:xfrm>
              <a:prstGeom prst="rect">
                <a:avLst/>
              </a:prstGeom>
              <a:noFill/>
            </p:spPr>
            <p:txBody>
              <a:bodyPr wrap="square" lIns="0" tIns="0" rIns="0" bIns="0" rtlCol="0">
                <a:spAutoFit/>
              </a:bodyPr>
              <a:lstStyle/>
              <a:p>
                <a:pPr>
                  <a:lnSpc>
                    <a:spcPts val="980"/>
                  </a:lnSpc>
                </a:pPr>
                <a:r>
                  <a:rPr lang="en-US" sz="900" dirty="0"/>
                  <a:t>AGRO History</a:t>
                </a:r>
              </a:p>
            </p:txBody>
          </p:sp>
        </p:grpSp>
        <p:grpSp>
          <p:nvGrpSpPr>
            <p:cNvPr id="106" name="Group 105">
              <a:extLst>
                <a:ext uri="{FF2B5EF4-FFF2-40B4-BE49-F238E27FC236}">
                  <a16:creationId xmlns:a16="http://schemas.microsoft.com/office/drawing/2014/main" id="{294DE9F4-32AE-9F4B-B91B-DCB961066BFB}"/>
                </a:ext>
              </a:extLst>
            </p:cNvPr>
            <p:cNvGrpSpPr/>
            <p:nvPr/>
          </p:nvGrpSpPr>
          <p:grpSpPr>
            <a:xfrm>
              <a:off x="6587327" y="5745011"/>
              <a:ext cx="1557565" cy="256480"/>
              <a:chOff x="6587327" y="5745011"/>
              <a:chExt cx="1557565" cy="256480"/>
            </a:xfrm>
          </p:grpSpPr>
          <p:sp>
            <p:nvSpPr>
              <p:cNvPr id="110" name="Oval 109">
                <a:extLst>
                  <a:ext uri="{FF2B5EF4-FFF2-40B4-BE49-F238E27FC236}">
                    <a16:creationId xmlns:a16="http://schemas.microsoft.com/office/drawing/2014/main" id="{632B96CA-3375-4C46-BD51-25F79A5E9E1A}"/>
                  </a:ext>
                </a:extLst>
              </p:cNvPr>
              <p:cNvSpPr/>
              <p:nvPr/>
            </p:nvSpPr>
            <p:spPr>
              <a:xfrm>
                <a:off x="6587327" y="5768476"/>
                <a:ext cx="209550" cy="20955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TextBox 110">
                <a:extLst>
                  <a:ext uri="{FF2B5EF4-FFF2-40B4-BE49-F238E27FC236}">
                    <a16:creationId xmlns:a16="http://schemas.microsoft.com/office/drawing/2014/main" id="{2E8CE428-F15D-164D-A4EC-E53A6819D1A9}"/>
                  </a:ext>
                </a:extLst>
              </p:cNvPr>
              <p:cNvSpPr txBox="1"/>
              <p:nvPr/>
            </p:nvSpPr>
            <p:spPr>
              <a:xfrm>
                <a:off x="6895756" y="5745011"/>
                <a:ext cx="1249136" cy="256480"/>
              </a:xfrm>
              <a:prstGeom prst="rect">
                <a:avLst/>
              </a:prstGeom>
              <a:noFill/>
            </p:spPr>
            <p:txBody>
              <a:bodyPr wrap="square" lIns="0" tIns="0" rIns="0" bIns="0" rtlCol="0">
                <a:spAutoFit/>
              </a:bodyPr>
              <a:lstStyle/>
              <a:p>
                <a:pPr>
                  <a:lnSpc>
                    <a:spcPts val="980"/>
                  </a:lnSpc>
                </a:pPr>
                <a:r>
                  <a:rPr lang="en-US" sz="900" dirty="0"/>
                  <a:t>Technologies and Challenges</a:t>
                </a:r>
              </a:p>
            </p:txBody>
          </p:sp>
        </p:grpSp>
        <p:grpSp>
          <p:nvGrpSpPr>
            <p:cNvPr id="107" name="legend dk blue">
              <a:extLst>
                <a:ext uri="{FF2B5EF4-FFF2-40B4-BE49-F238E27FC236}">
                  <a16:creationId xmlns:a16="http://schemas.microsoft.com/office/drawing/2014/main" id="{B4564B02-0776-EC45-88F5-4D9D43AD7E9D}"/>
                </a:ext>
              </a:extLst>
            </p:cNvPr>
            <p:cNvGrpSpPr/>
            <p:nvPr/>
          </p:nvGrpSpPr>
          <p:grpSpPr>
            <a:xfrm>
              <a:off x="8415362" y="5768476"/>
              <a:ext cx="1557565" cy="209550"/>
              <a:chOff x="8568556" y="5768476"/>
              <a:chExt cx="1557565" cy="209550"/>
            </a:xfrm>
          </p:grpSpPr>
          <p:sp>
            <p:nvSpPr>
              <p:cNvPr id="108" name="Oval 107">
                <a:extLst>
                  <a:ext uri="{FF2B5EF4-FFF2-40B4-BE49-F238E27FC236}">
                    <a16:creationId xmlns:a16="http://schemas.microsoft.com/office/drawing/2014/main" id="{D168D12A-ECC8-A042-BF62-7CE6823CDF22}"/>
                  </a:ext>
                </a:extLst>
              </p:cNvPr>
              <p:cNvSpPr/>
              <p:nvPr/>
            </p:nvSpPr>
            <p:spPr>
              <a:xfrm>
                <a:off x="8568556" y="5768476"/>
                <a:ext cx="209550" cy="20955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TextBox 108">
                <a:extLst>
                  <a:ext uri="{FF2B5EF4-FFF2-40B4-BE49-F238E27FC236}">
                    <a16:creationId xmlns:a16="http://schemas.microsoft.com/office/drawing/2014/main" id="{D305BEB2-6DA2-DB4A-B733-D2409E7CF2AD}"/>
                  </a:ext>
                </a:extLst>
              </p:cNvPr>
              <p:cNvSpPr txBox="1"/>
              <p:nvPr/>
            </p:nvSpPr>
            <p:spPr>
              <a:xfrm>
                <a:off x="8876985" y="5809131"/>
                <a:ext cx="1249136" cy="128240"/>
              </a:xfrm>
              <a:prstGeom prst="rect">
                <a:avLst/>
              </a:prstGeom>
              <a:noFill/>
            </p:spPr>
            <p:txBody>
              <a:bodyPr wrap="square" lIns="0" tIns="0" rIns="0" bIns="0" rtlCol="0">
                <a:spAutoFit/>
              </a:bodyPr>
              <a:lstStyle/>
              <a:p>
                <a:pPr>
                  <a:lnSpc>
                    <a:spcPts val="980"/>
                  </a:lnSpc>
                </a:pPr>
                <a:r>
                  <a:rPr lang="en-US" sz="900" dirty="0"/>
                  <a:t>Products</a:t>
                </a:r>
              </a:p>
            </p:txBody>
          </p:sp>
        </p:grpSp>
      </p:grpSp>
    </p:spTree>
    <p:extLst>
      <p:ext uri="{BB962C8B-B14F-4D97-AF65-F5344CB8AC3E}">
        <p14:creationId xmlns:p14="http://schemas.microsoft.com/office/powerpoint/2010/main" val="590729713"/>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85"/>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9"/>
                                        </p:tgtEl>
                                        <p:attrNameLst>
                                          <p:attrName>style.visibility</p:attrName>
                                        </p:attrNameLst>
                                      </p:cBhvr>
                                      <p:to>
                                        <p:strVal val="visible"/>
                                      </p:to>
                                    </p:set>
                                  </p:childTnLst>
                                </p:cTn>
                              </p:par>
                            </p:childTnLst>
                          </p:cTn>
                        </p:par>
                      </p:childTnLst>
                    </p:cTn>
                  </p:par>
                </p:childTnLst>
              </p:cTn>
              <p:nextCondLst>
                <p:cond evt="onClick" delay="0">
                  <p:tgtEl>
                    <p:spTgt spid="185"/>
                  </p:tgtEl>
                </p:cond>
              </p:nextCondLst>
            </p:seq>
            <p:seq concurrent="1" nextAc="seek">
              <p:cTn id="7" restart="whenNotActive" fill="hold" evtFilter="cancelBubble" nodeType="interactiveSeq">
                <p:stCondLst>
                  <p:cond evt="onClick" delay="0">
                    <p:tgtEl>
                      <p:spTgt spid="189"/>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nodeType="clickEffect">
                                  <p:stCondLst>
                                    <p:cond delay="0"/>
                                  </p:stCondLst>
                                  <p:childTnLst>
                                    <p:set>
                                      <p:cBhvr>
                                        <p:cTn id="11" dur="1" fill="hold">
                                          <p:stCondLst>
                                            <p:cond delay="0"/>
                                          </p:stCondLst>
                                        </p:cTn>
                                        <p:tgtEl>
                                          <p:spTgt spid="189"/>
                                        </p:tgtEl>
                                        <p:attrNameLst>
                                          <p:attrName>style.visibility</p:attrName>
                                        </p:attrNameLst>
                                      </p:cBhvr>
                                      <p:to>
                                        <p:strVal val="hidden"/>
                                      </p:to>
                                    </p:set>
                                  </p:childTnLst>
                                </p:cTn>
                              </p:par>
                            </p:childTnLst>
                          </p:cTn>
                        </p:par>
                      </p:childTnLst>
                    </p:cTn>
                  </p:par>
                </p:childTnLst>
              </p:cTn>
              <p:nextCondLst>
                <p:cond evt="onClick" delay="0">
                  <p:tgtEl>
                    <p:spTgt spid="189"/>
                  </p:tgtEl>
                </p:cond>
              </p:nextCondLst>
            </p:seq>
            <p:seq concurrent="1" nextAc="seek">
              <p:cTn id="12" restart="whenNotActive" fill="hold" evtFilter="cancelBubble" nodeType="interactiveSeq">
                <p:stCondLst>
                  <p:cond evt="onClick" delay="0">
                    <p:tgtEl>
                      <p:spTgt spid="145"/>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8"/>
                                        </p:tgtEl>
                                        <p:attrNameLst>
                                          <p:attrName>style.visibility</p:attrName>
                                        </p:attrNameLst>
                                      </p:cBhvr>
                                      <p:to>
                                        <p:strVal val="visible"/>
                                      </p:to>
                                    </p:set>
                                  </p:childTnLst>
                                </p:cTn>
                              </p:par>
                            </p:childTnLst>
                          </p:cTn>
                        </p:par>
                      </p:childTnLst>
                    </p:cTn>
                  </p:par>
                </p:childTnLst>
              </p:cTn>
              <p:nextCondLst>
                <p:cond evt="onClick" delay="0">
                  <p:tgtEl>
                    <p:spTgt spid="145"/>
                  </p:tgtEl>
                </p:cond>
              </p:nextCondLst>
            </p:seq>
            <p:seq concurrent="1" nextAc="seek">
              <p:cTn id="17" restart="whenNotActive" fill="hold" evtFilter="cancelBubble" nodeType="interactiveSeq">
                <p:stCondLst>
                  <p:cond evt="onClick" delay="0">
                    <p:tgtEl>
                      <p:spTgt spid="78"/>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nodeType="clickEffect">
                                  <p:stCondLst>
                                    <p:cond delay="0"/>
                                  </p:stCondLst>
                                  <p:childTnLst>
                                    <p:set>
                                      <p:cBhvr>
                                        <p:cTn id="21" dur="1" fill="hold">
                                          <p:stCondLst>
                                            <p:cond delay="0"/>
                                          </p:stCondLst>
                                        </p:cTn>
                                        <p:tgtEl>
                                          <p:spTgt spid="78"/>
                                        </p:tgtEl>
                                        <p:attrNameLst>
                                          <p:attrName>style.visibility</p:attrName>
                                        </p:attrNameLst>
                                      </p:cBhvr>
                                      <p:to>
                                        <p:strVal val="hidden"/>
                                      </p:to>
                                    </p:set>
                                  </p:childTnLst>
                                </p:cTn>
                              </p:par>
                            </p:childTnLst>
                          </p:cTn>
                        </p:par>
                      </p:childTnLst>
                    </p:cTn>
                  </p:par>
                </p:childTnLst>
              </p:cTn>
              <p:nextCondLst>
                <p:cond evt="onClick" delay="0">
                  <p:tgtEl>
                    <p:spTgt spid="78"/>
                  </p:tgtEl>
                </p:cond>
              </p:nextCondLst>
            </p:seq>
            <p:seq concurrent="1" nextAc="seek">
              <p:cTn id="22" restart="whenNotActive" fill="hold" evtFilter="cancelBubble" nodeType="interactiveSeq">
                <p:stCondLst>
                  <p:cond evt="onClick" delay="0">
                    <p:tgtEl>
                      <p:spTgt spid="141"/>
                    </p:tgtEl>
                  </p:cond>
                </p:stCondLst>
                <p:endSync evt="end" delay="0">
                  <p:rtn val="all"/>
                </p:endSync>
                <p:childTnLst>
                  <p:par>
                    <p:cTn id="23" fill="hold">
                      <p:stCondLst>
                        <p:cond delay="0"/>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7"/>
                                        </p:tgtEl>
                                        <p:attrNameLst>
                                          <p:attrName>style.visibility</p:attrName>
                                        </p:attrNameLst>
                                      </p:cBhvr>
                                      <p:to>
                                        <p:strVal val="visible"/>
                                      </p:to>
                                    </p:set>
                                  </p:childTnLst>
                                </p:cTn>
                              </p:par>
                            </p:childTnLst>
                          </p:cTn>
                        </p:par>
                      </p:childTnLst>
                    </p:cTn>
                  </p:par>
                </p:childTnLst>
              </p:cTn>
              <p:nextCondLst>
                <p:cond evt="onClick" delay="0">
                  <p:tgtEl>
                    <p:spTgt spid="141"/>
                  </p:tgtEl>
                </p:cond>
              </p:nextCondLst>
            </p:seq>
            <p:seq concurrent="1" nextAc="seek">
              <p:cTn id="27" restart="whenNotActive" fill="hold" evtFilter="cancelBubble" nodeType="interactiveSeq">
                <p:stCondLst>
                  <p:cond evt="onClick" delay="0">
                    <p:tgtEl>
                      <p:spTgt spid="137"/>
                    </p:tgtEl>
                  </p:cond>
                </p:stCondLst>
                <p:endSync evt="end" delay="0">
                  <p:rtn val="all"/>
                </p:endSync>
                <p:childTnLst>
                  <p:par>
                    <p:cTn id="28" fill="hold">
                      <p:stCondLst>
                        <p:cond delay="0"/>
                      </p:stCondLst>
                      <p:childTnLst>
                        <p:par>
                          <p:cTn id="29" fill="hold">
                            <p:stCondLst>
                              <p:cond delay="0"/>
                            </p:stCondLst>
                            <p:childTnLst>
                              <p:par>
                                <p:cTn id="30" presetID="1" presetClass="exit" presetSubtype="0" fill="hold" nodeType="clickEffect">
                                  <p:stCondLst>
                                    <p:cond delay="0"/>
                                  </p:stCondLst>
                                  <p:childTnLst>
                                    <p:set>
                                      <p:cBhvr>
                                        <p:cTn id="31" dur="1" fill="hold">
                                          <p:stCondLst>
                                            <p:cond delay="0"/>
                                          </p:stCondLst>
                                        </p:cTn>
                                        <p:tgtEl>
                                          <p:spTgt spid="137"/>
                                        </p:tgtEl>
                                        <p:attrNameLst>
                                          <p:attrName>style.visibility</p:attrName>
                                        </p:attrNameLst>
                                      </p:cBhvr>
                                      <p:to>
                                        <p:strVal val="hidden"/>
                                      </p:to>
                                    </p:set>
                                  </p:childTnLst>
                                </p:cTn>
                              </p:par>
                            </p:childTnLst>
                          </p:cTn>
                        </p:par>
                      </p:childTnLst>
                    </p:cTn>
                  </p:par>
                </p:childTnLst>
              </p:cTn>
              <p:nextCondLst>
                <p:cond evt="onClick" delay="0">
                  <p:tgtEl>
                    <p:spTgt spid="137"/>
                  </p:tgtEl>
                </p:cond>
              </p:nextCondLst>
            </p:seq>
            <p:seq concurrent="1" nextAc="seek">
              <p:cTn id="32" restart="whenNotActive" fill="hold" evtFilter="cancelBubble" nodeType="interactiveSeq">
                <p:stCondLst>
                  <p:cond evt="onClick" delay="0">
                    <p:tgtEl>
                      <p:spTgt spid="134"/>
                    </p:tgtEl>
                  </p:cond>
                </p:stCondLst>
                <p:endSync evt="end" delay="0">
                  <p:rtn val="all"/>
                </p:endSync>
                <p:childTnLst>
                  <p:par>
                    <p:cTn id="33" fill="hold">
                      <p:stCondLst>
                        <p:cond delay="0"/>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58"/>
                                        </p:tgtEl>
                                        <p:attrNameLst>
                                          <p:attrName>style.visibility</p:attrName>
                                        </p:attrNameLst>
                                      </p:cBhvr>
                                      <p:to>
                                        <p:strVal val="visible"/>
                                      </p:to>
                                    </p:set>
                                  </p:childTnLst>
                                </p:cTn>
                              </p:par>
                            </p:childTnLst>
                          </p:cTn>
                        </p:par>
                      </p:childTnLst>
                    </p:cTn>
                  </p:par>
                </p:childTnLst>
              </p:cTn>
              <p:nextCondLst>
                <p:cond evt="onClick" delay="0">
                  <p:tgtEl>
                    <p:spTgt spid="134"/>
                  </p:tgtEl>
                </p:cond>
              </p:nextCondLst>
            </p:seq>
            <p:seq concurrent="1" nextAc="seek">
              <p:cTn id="37" restart="whenNotActive" fill="hold" evtFilter="cancelBubble" nodeType="interactiveSeq">
                <p:stCondLst>
                  <p:cond evt="onClick" delay="0">
                    <p:tgtEl>
                      <p:spTgt spid="158"/>
                    </p:tgtEl>
                  </p:cond>
                </p:stCondLst>
                <p:endSync evt="end" delay="0">
                  <p:rtn val="all"/>
                </p:endSync>
                <p:childTnLst>
                  <p:par>
                    <p:cTn id="38" fill="hold">
                      <p:stCondLst>
                        <p:cond delay="0"/>
                      </p:stCondLst>
                      <p:childTnLst>
                        <p:par>
                          <p:cTn id="39" fill="hold">
                            <p:stCondLst>
                              <p:cond delay="0"/>
                            </p:stCondLst>
                            <p:childTnLst>
                              <p:par>
                                <p:cTn id="40" presetID="1" presetClass="exit" presetSubtype="0" fill="hold" nodeType="clickEffect">
                                  <p:stCondLst>
                                    <p:cond delay="0"/>
                                  </p:stCondLst>
                                  <p:childTnLst>
                                    <p:set>
                                      <p:cBhvr>
                                        <p:cTn id="41" dur="1" fill="hold">
                                          <p:stCondLst>
                                            <p:cond delay="0"/>
                                          </p:stCondLst>
                                        </p:cTn>
                                        <p:tgtEl>
                                          <p:spTgt spid="158"/>
                                        </p:tgtEl>
                                        <p:attrNameLst>
                                          <p:attrName>style.visibility</p:attrName>
                                        </p:attrNameLst>
                                      </p:cBhvr>
                                      <p:to>
                                        <p:strVal val="hidden"/>
                                      </p:to>
                                    </p:set>
                                  </p:childTnLst>
                                </p:cTn>
                              </p:par>
                            </p:childTnLst>
                          </p:cTn>
                        </p:par>
                      </p:childTnLst>
                    </p:cTn>
                  </p:par>
                </p:childTnLst>
              </p:cTn>
              <p:nextCondLst>
                <p:cond evt="onClick" delay="0">
                  <p:tgtEl>
                    <p:spTgt spid="158"/>
                  </p:tgtEl>
                </p:cond>
              </p:nextCondLst>
            </p:seq>
            <p:seq concurrent="1" nextAc="seek">
              <p:cTn id="42" restart="whenNotActive" fill="hold" evtFilter="cancelBubble" nodeType="interactiveSeq">
                <p:stCondLst>
                  <p:cond evt="onClick" delay="0">
                    <p:tgtEl>
                      <p:spTgt spid="180"/>
                    </p:tgtEl>
                  </p:cond>
                </p:stCondLst>
                <p:endSync evt="end" delay="0">
                  <p:rtn val="all"/>
                </p:endSync>
                <p:childTnLst>
                  <p:par>
                    <p:cTn id="43" fill="hold">
                      <p:stCondLst>
                        <p:cond delay="0"/>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81"/>
                                        </p:tgtEl>
                                        <p:attrNameLst>
                                          <p:attrName>style.visibility</p:attrName>
                                        </p:attrNameLst>
                                      </p:cBhvr>
                                      <p:to>
                                        <p:strVal val="visible"/>
                                      </p:to>
                                    </p:set>
                                  </p:childTnLst>
                                </p:cTn>
                              </p:par>
                            </p:childTnLst>
                          </p:cTn>
                        </p:par>
                      </p:childTnLst>
                    </p:cTn>
                  </p:par>
                </p:childTnLst>
              </p:cTn>
              <p:nextCondLst>
                <p:cond evt="onClick" delay="0">
                  <p:tgtEl>
                    <p:spTgt spid="180"/>
                  </p:tgtEl>
                </p:cond>
              </p:nextCondLst>
            </p:seq>
            <p:seq concurrent="1" nextAc="seek">
              <p:cTn id="47" restart="whenNotActive" fill="hold" evtFilter="cancelBubble" nodeType="interactiveSeq">
                <p:stCondLst>
                  <p:cond evt="onClick" delay="0">
                    <p:tgtEl>
                      <p:spTgt spid="81"/>
                    </p:tgtEl>
                  </p:cond>
                </p:stCondLst>
                <p:endSync evt="end" delay="0">
                  <p:rtn val="all"/>
                </p:endSync>
                <p:childTnLst>
                  <p:par>
                    <p:cTn id="48" fill="hold">
                      <p:stCondLst>
                        <p:cond delay="0"/>
                      </p:stCondLst>
                      <p:childTnLst>
                        <p:par>
                          <p:cTn id="49" fill="hold">
                            <p:stCondLst>
                              <p:cond delay="0"/>
                            </p:stCondLst>
                            <p:childTnLst>
                              <p:par>
                                <p:cTn id="50" presetID="1" presetClass="exit" presetSubtype="0" fill="hold" nodeType="clickEffect">
                                  <p:stCondLst>
                                    <p:cond delay="0"/>
                                  </p:stCondLst>
                                  <p:childTnLst>
                                    <p:set>
                                      <p:cBhvr>
                                        <p:cTn id="51" dur="1" fill="hold">
                                          <p:stCondLst>
                                            <p:cond delay="0"/>
                                          </p:stCondLst>
                                        </p:cTn>
                                        <p:tgtEl>
                                          <p:spTgt spid="81"/>
                                        </p:tgtEl>
                                        <p:attrNameLst>
                                          <p:attrName>style.visibility</p:attrName>
                                        </p:attrNameLst>
                                      </p:cBhvr>
                                      <p:to>
                                        <p:strVal val="hidden"/>
                                      </p:to>
                                    </p:set>
                                  </p:childTnLst>
                                </p:cTn>
                              </p:par>
                            </p:childTnLst>
                          </p:cTn>
                        </p:par>
                      </p:childTnLst>
                    </p:cTn>
                  </p:par>
                </p:childTnLst>
              </p:cTn>
              <p:nextCondLst>
                <p:cond evt="onClick" delay="0">
                  <p:tgtEl>
                    <p:spTgt spid="81"/>
                  </p:tgtEl>
                </p:cond>
              </p:nextCondLst>
            </p:seq>
            <p:seq concurrent="1" nextAc="seek">
              <p:cTn id="52" restart="whenNotActive" fill="hold" evtFilter="cancelBubble" nodeType="interactiveSeq">
                <p:stCondLst>
                  <p:cond evt="onClick" delay="0">
                    <p:tgtEl>
                      <p:spTgt spid="154"/>
                    </p:tgtEl>
                  </p:cond>
                </p:stCondLst>
                <p:endSync evt="end" delay="0">
                  <p:rtn val="all"/>
                </p:endSync>
                <p:childTnLst>
                  <p:par>
                    <p:cTn id="53" fill="hold">
                      <p:stCondLst>
                        <p:cond delay="0"/>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84"/>
                                        </p:tgtEl>
                                        <p:attrNameLst>
                                          <p:attrName>style.visibility</p:attrName>
                                        </p:attrNameLst>
                                      </p:cBhvr>
                                      <p:to>
                                        <p:strVal val="visible"/>
                                      </p:to>
                                    </p:set>
                                  </p:childTnLst>
                                </p:cTn>
                              </p:par>
                            </p:childTnLst>
                          </p:cTn>
                        </p:par>
                      </p:childTnLst>
                    </p:cTn>
                  </p:par>
                </p:childTnLst>
              </p:cTn>
              <p:nextCondLst>
                <p:cond evt="onClick" delay="0">
                  <p:tgtEl>
                    <p:spTgt spid="154"/>
                  </p:tgtEl>
                </p:cond>
              </p:nextCondLst>
            </p:seq>
            <p:seq concurrent="1" nextAc="seek">
              <p:cTn id="57" restart="whenNotActive" fill="hold" evtFilter="cancelBubble" nodeType="interactiveSeq">
                <p:stCondLst>
                  <p:cond evt="onClick" delay="0">
                    <p:tgtEl>
                      <p:spTgt spid="84"/>
                    </p:tgtEl>
                  </p:cond>
                </p:stCondLst>
                <p:endSync evt="end" delay="0">
                  <p:rtn val="all"/>
                </p:endSync>
                <p:childTnLst>
                  <p:par>
                    <p:cTn id="58" fill="hold">
                      <p:stCondLst>
                        <p:cond delay="0"/>
                      </p:stCondLst>
                      <p:childTnLst>
                        <p:par>
                          <p:cTn id="59" fill="hold">
                            <p:stCondLst>
                              <p:cond delay="0"/>
                            </p:stCondLst>
                            <p:childTnLst>
                              <p:par>
                                <p:cTn id="60" presetID="1" presetClass="exit" presetSubtype="0" fill="hold" nodeType="clickEffect">
                                  <p:stCondLst>
                                    <p:cond delay="0"/>
                                  </p:stCondLst>
                                  <p:childTnLst>
                                    <p:set>
                                      <p:cBhvr>
                                        <p:cTn id="61" dur="1" fill="hold">
                                          <p:stCondLst>
                                            <p:cond delay="0"/>
                                          </p:stCondLst>
                                        </p:cTn>
                                        <p:tgtEl>
                                          <p:spTgt spid="84"/>
                                        </p:tgtEl>
                                        <p:attrNameLst>
                                          <p:attrName>style.visibility</p:attrName>
                                        </p:attrNameLst>
                                      </p:cBhvr>
                                      <p:to>
                                        <p:strVal val="hidden"/>
                                      </p:to>
                                    </p:set>
                                  </p:childTnLst>
                                </p:cTn>
                              </p:par>
                            </p:childTnLst>
                          </p:cTn>
                        </p:par>
                      </p:childTnLst>
                    </p:cTn>
                  </p:par>
                </p:childTnLst>
              </p:cTn>
              <p:nextCondLst>
                <p:cond evt="onClick" delay="0">
                  <p:tgtEl>
                    <p:spTgt spid="84"/>
                  </p:tgtEl>
                </p:cond>
              </p:nextCondLst>
            </p:seq>
            <p:seq concurrent="1" nextAc="seek">
              <p:cTn id="62" restart="whenNotActive" fill="hold" evtFilter="cancelBubble" nodeType="interactiveSeq">
                <p:stCondLst>
                  <p:cond evt="onClick" delay="0">
                    <p:tgtEl>
                      <p:spTgt spid="149"/>
                    </p:tgtEl>
                  </p:cond>
                </p:stCondLst>
                <p:endSync evt="end" delay="0">
                  <p:rtn val="all"/>
                </p:endSync>
                <p:childTnLst>
                  <p:par>
                    <p:cTn id="63" fill="hold">
                      <p:stCondLst>
                        <p:cond delay="0"/>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87"/>
                                        </p:tgtEl>
                                        <p:attrNameLst>
                                          <p:attrName>style.visibility</p:attrName>
                                        </p:attrNameLst>
                                      </p:cBhvr>
                                      <p:to>
                                        <p:strVal val="visible"/>
                                      </p:to>
                                    </p:set>
                                  </p:childTnLst>
                                </p:cTn>
                              </p:par>
                            </p:childTnLst>
                          </p:cTn>
                        </p:par>
                      </p:childTnLst>
                    </p:cTn>
                  </p:par>
                </p:childTnLst>
              </p:cTn>
              <p:nextCondLst>
                <p:cond evt="onClick" delay="0">
                  <p:tgtEl>
                    <p:spTgt spid="149"/>
                  </p:tgtEl>
                </p:cond>
              </p:nextCondLst>
            </p:seq>
            <p:seq concurrent="1" nextAc="seek">
              <p:cTn id="67" restart="whenNotActive" fill="hold" evtFilter="cancelBubble" nodeType="interactiveSeq">
                <p:stCondLst>
                  <p:cond evt="onClick" delay="0">
                    <p:tgtEl>
                      <p:spTgt spid="87"/>
                    </p:tgtEl>
                  </p:cond>
                </p:stCondLst>
                <p:endSync evt="end" delay="0">
                  <p:rtn val="all"/>
                </p:endSync>
                <p:childTnLst>
                  <p:par>
                    <p:cTn id="68" fill="hold">
                      <p:stCondLst>
                        <p:cond delay="0"/>
                      </p:stCondLst>
                      <p:childTnLst>
                        <p:par>
                          <p:cTn id="69" fill="hold">
                            <p:stCondLst>
                              <p:cond delay="0"/>
                            </p:stCondLst>
                            <p:childTnLst>
                              <p:par>
                                <p:cTn id="70" presetID="1" presetClass="exit" presetSubtype="0" fill="hold" nodeType="clickEffect">
                                  <p:stCondLst>
                                    <p:cond delay="0"/>
                                  </p:stCondLst>
                                  <p:childTnLst>
                                    <p:set>
                                      <p:cBhvr>
                                        <p:cTn id="71" dur="1" fill="hold">
                                          <p:stCondLst>
                                            <p:cond delay="0"/>
                                          </p:stCondLst>
                                        </p:cTn>
                                        <p:tgtEl>
                                          <p:spTgt spid="87"/>
                                        </p:tgtEl>
                                        <p:attrNameLst>
                                          <p:attrName>style.visibility</p:attrName>
                                        </p:attrNameLst>
                                      </p:cBhvr>
                                      <p:to>
                                        <p:strVal val="hidden"/>
                                      </p:to>
                                    </p:set>
                                  </p:childTnLst>
                                </p:cTn>
                              </p:par>
                            </p:childTnLst>
                          </p:cTn>
                        </p:par>
                      </p:childTnLst>
                    </p:cTn>
                  </p:par>
                </p:childTnLst>
              </p:cTn>
              <p:nextCondLst>
                <p:cond evt="onClick" delay="0">
                  <p:tgtEl>
                    <p:spTgt spid="87"/>
                  </p:tgtEl>
                </p:cond>
              </p:nextCondLst>
            </p:seq>
            <p:seq concurrent="1" nextAc="seek">
              <p:cTn id="72" restart="whenNotActive" fill="hold" evtFilter="cancelBubble" nodeType="interactiveSeq">
                <p:stCondLst>
                  <p:cond evt="onClick" delay="0">
                    <p:tgtEl>
                      <p:spTgt spid="125"/>
                    </p:tgtEl>
                  </p:cond>
                </p:stCondLst>
                <p:endSync evt="end" delay="0">
                  <p:rtn val="all"/>
                </p:endSync>
                <p:childTnLst>
                  <p:par>
                    <p:cTn id="73" fill="hold">
                      <p:stCondLst>
                        <p:cond delay="0"/>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93"/>
                                        </p:tgtEl>
                                        <p:attrNameLst>
                                          <p:attrName>style.visibility</p:attrName>
                                        </p:attrNameLst>
                                      </p:cBhvr>
                                      <p:to>
                                        <p:strVal val="visible"/>
                                      </p:to>
                                    </p:set>
                                  </p:childTnLst>
                                </p:cTn>
                              </p:par>
                            </p:childTnLst>
                          </p:cTn>
                        </p:par>
                      </p:childTnLst>
                    </p:cTn>
                  </p:par>
                </p:childTnLst>
              </p:cTn>
              <p:nextCondLst>
                <p:cond evt="onClick" delay="0">
                  <p:tgtEl>
                    <p:spTgt spid="125"/>
                  </p:tgtEl>
                </p:cond>
              </p:nextCondLst>
            </p:seq>
            <p:seq concurrent="1" nextAc="seek">
              <p:cTn id="77" restart="whenNotActive" fill="hold" evtFilter="cancelBubble" nodeType="interactiveSeq">
                <p:stCondLst>
                  <p:cond evt="onClick" delay="0">
                    <p:tgtEl>
                      <p:spTgt spid="93"/>
                    </p:tgtEl>
                  </p:cond>
                </p:stCondLst>
                <p:endSync evt="end" delay="0">
                  <p:rtn val="all"/>
                </p:endSync>
                <p:childTnLst>
                  <p:par>
                    <p:cTn id="78" fill="hold">
                      <p:stCondLst>
                        <p:cond delay="0"/>
                      </p:stCondLst>
                      <p:childTnLst>
                        <p:par>
                          <p:cTn id="79" fill="hold">
                            <p:stCondLst>
                              <p:cond delay="0"/>
                            </p:stCondLst>
                            <p:childTnLst>
                              <p:par>
                                <p:cTn id="80" presetID="1" presetClass="exit" presetSubtype="0" fill="hold" nodeType="clickEffect">
                                  <p:stCondLst>
                                    <p:cond delay="0"/>
                                  </p:stCondLst>
                                  <p:childTnLst>
                                    <p:set>
                                      <p:cBhvr>
                                        <p:cTn id="81" dur="1" fill="hold">
                                          <p:stCondLst>
                                            <p:cond delay="0"/>
                                          </p:stCondLst>
                                        </p:cTn>
                                        <p:tgtEl>
                                          <p:spTgt spid="93"/>
                                        </p:tgtEl>
                                        <p:attrNameLst>
                                          <p:attrName>style.visibility</p:attrName>
                                        </p:attrNameLst>
                                      </p:cBhvr>
                                      <p:to>
                                        <p:strVal val="hidden"/>
                                      </p:to>
                                    </p:set>
                                  </p:childTnLst>
                                </p:cTn>
                              </p:par>
                            </p:childTnLst>
                          </p:cTn>
                        </p:par>
                      </p:childTnLst>
                    </p:cTn>
                  </p:par>
                </p:childTnLst>
              </p:cTn>
              <p:nextCondLst>
                <p:cond evt="onClick" delay="0">
                  <p:tgtEl>
                    <p:spTgt spid="93"/>
                  </p:tgtEl>
                </p:cond>
              </p:nextCondLst>
            </p:seq>
            <p:seq concurrent="1" nextAc="seek">
              <p:cTn id="82" restart="whenNotActive" fill="hold" evtFilter="cancelBubble" nodeType="interactiveSeq">
                <p:stCondLst>
                  <p:cond evt="onClick" delay="0">
                    <p:tgtEl>
                      <p:spTgt spid="129"/>
                    </p:tgtEl>
                  </p:cond>
                </p:stCondLst>
                <p:endSync evt="end" delay="0">
                  <p:rtn val="all"/>
                </p:endSync>
                <p:childTnLst>
                  <p:par>
                    <p:cTn id="83" fill="hold">
                      <p:stCondLst>
                        <p:cond delay="0"/>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96"/>
                                        </p:tgtEl>
                                        <p:attrNameLst>
                                          <p:attrName>style.visibility</p:attrName>
                                        </p:attrNameLst>
                                      </p:cBhvr>
                                      <p:to>
                                        <p:strVal val="visible"/>
                                      </p:to>
                                    </p:set>
                                  </p:childTnLst>
                                </p:cTn>
                              </p:par>
                            </p:childTnLst>
                          </p:cTn>
                        </p:par>
                      </p:childTnLst>
                    </p:cTn>
                  </p:par>
                </p:childTnLst>
              </p:cTn>
              <p:nextCondLst>
                <p:cond evt="onClick" delay="0">
                  <p:tgtEl>
                    <p:spTgt spid="129"/>
                  </p:tgtEl>
                </p:cond>
              </p:nextCondLst>
            </p:seq>
            <p:seq concurrent="1" nextAc="seek">
              <p:cTn id="87" restart="whenNotActive" fill="hold" evtFilter="cancelBubble" nodeType="interactiveSeq">
                <p:stCondLst>
                  <p:cond evt="onClick" delay="0">
                    <p:tgtEl>
                      <p:spTgt spid="96"/>
                    </p:tgtEl>
                  </p:cond>
                </p:stCondLst>
                <p:endSync evt="end" delay="0">
                  <p:rtn val="all"/>
                </p:endSync>
                <p:childTnLst>
                  <p:par>
                    <p:cTn id="88" fill="hold">
                      <p:stCondLst>
                        <p:cond delay="0"/>
                      </p:stCondLst>
                      <p:childTnLst>
                        <p:par>
                          <p:cTn id="89" fill="hold">
                            <p:stCondLst>
                              <p:cond delay="0"/>
                            </p:stCondLst>
                            <p:childTnLst>
                              <p:par>
                                <p:cTn id="90" presetID="1" presetClass="exit" presetSubtype="0" fill="hold" nodeType="clickEffect">
                                  <p:stCondLst>
                                    <p:cond delay="0"/>
                                  </p:stCondLst>
                                  <p:childTnLst>
                                    <p:set>
                                      <p:cBhvr>
                                        <p:cTn id="91" dur="1" fill="hold">
                                          <p:stCondLst>
                                            <p:cond delay="0"/>
                                          </p:stCondLst>
                                        </p:cTn>
                                        <p:tgtEl>
                                          <p:spTgt spid="96"/>
                                        </p:tgtEl>
                                        <p:attrNameLst>
                                          <p:attrName>style.visibility</p:attrName>
                                        </p:attrNameLst>
                                      </p:cBhvr>
                                      <p:to>
                                        <p:strVal val="hidden"/>
                                      </p:to>
                                    </p:set>
                                  </p:childTnLst>
                                </p:cTn>
                              </p:par>
                            </p:childTnLst>
                          </p:cTn>
                        </p:par>
                      </p:childTnLst>
                    </p:cTn>
                  </p:par>
                </p:childTnLst>
              </p:cTn>
              <p:nextCondLst>
                <p:cond evt="onClick" delay="0">
                  <p:tgtEl>
                    <p:spTgt spid="96"/>
                  </p:tgtEl>
                </p:cond>
              </p:nextCondLst>
            </p:seq>
            <p:seq concurrent="1" nextAc="seek">
              <p:cTn id="92" restart="whenNotActive" fill="hold" evtFilter="cancelBubble" nodeType="interactiveSeq">
                <p:stCondLst>
                  <p:cond evt="onClick" delay="0">
                    <p:tgtEl>
                      <p:spTgt spid="119"/>
                    </p:tgtEl>
                  </p:cond>
                </p:stCondLst>
                <p:endSync evt="end" delay="0">
                  <p:rtn val="all"/>
                </p:endSync>
                <p:childTnLst>
                  <p:par>
                    <p:cTn id="93" fill="hold">
                      <p:stCondLst>
                        <p:cond delay="0"/>
                      </p:stCondLst>
                      <p:childTnLst>
                        <p:par>
                          <p:cTn id="94" fill="hold">
                            <p:stCondLst>
                              <p:cond delay="0"/>
                            </p:stCondLst>
                            <p:childTnLst>
                              <p:par>
                                <p:cTn id="95" presetID="1" presetClass="entr" presetSubtype="0" fill="hold" nodeType="clickEffect">
                                  <p:stCondLst>
                                    <p:cond delay="0"/>
                                  </p:stCondLst>
                                  <p:childTnLst>
                                    <p:set>
                                      <p:cBhvr>
                                        <p:cTn id="96" dur="1" fill="hold">
                                          <p:stCondLst>
                                            <p:cond delay="0"/>
                                          </p:stCondLst>
                                        </p:cTn>
                                        <p:tgtEl>
                                          <p:spTgt spid="123"/>
                                        </p:tgtEl>
                                        <p:attrNameLst>
                                          <p:attrName>style.visibility</p:attrName>
                                        </p:attrNameLst>
                                      </p:cBhvr>
                                      <p:to>
                                        <p:strVal val="visible"/>
                                      </p:to>
                                    </p:set>
                                  </p:childTnLst>
                                </p:cTn>
                              </p:par>
                            </p:childTnLst>
                          </p:cTn>
                        </p:par>
                      </p:childTnLst>
                    </p:cTn>
                  </p:par>
                </p:childTnLst>
              </p:cTn>
              <p:nextCondLst>
                <p:cond evt="onClick" delay="0">
                  <p:tgtEl>
                    <p:spTgt spid="119"/>
                  </p:tgtEl>
                </p:cond>
              </p:nextCondLst>
            </p:seq>
            <p:seq concurrent="1" nextAc="seek">
              <p:cTn id="97" restart="whenNotActive" fill="hold" evtFilter="cancelBubble" nodeType="interactiveSeq">
                <p:stCondLst>
                  <p:cond evt="onClick" delay="0">
                    <p:tgtEl>
                      <p:spTgt spid="123"/>
                    </p:tgtEl>
                  </p:cond>
                </p:stCondLst>
                <p:endSync evt="end" delay="0">
                  <p:rtn val="all"/>
                </p:endSync>
                <p:childTnLst>
                  <p:par>
                    <p:cTn id="98" fill="hold">
                      <p:stCondLst>
                        <p:cond delay="0"/>
                      </p:stCondLst>
                      <p:childTnLst>
                        <p:par>
                          <p:cTn id="99" fill="hold">
                            <p:stCondLst>
                              <p:cond delay="0"/>
                            </p:stCondLst>
                            <p:childTnLst>
                              <p:par>
                                <p:cTn id="100" presetID="1" presetClass="exit" presetSubtype="0" fill="hold" nodeType="clickEffect">
                                  <p:stCondLst>
                                    <p:cond delay="0"/>
                                  </p:stCondLst>
                                  <p:childTnLst>
                                    <p:set>
                                      <p:cBhvr>
                                        <p:cTn id="101" dur="1" fill="hold">
                                          <p:stCondLst>
                                            <p:cond delay="0"/>
                                          </p:stCondLst>
                                        </p:cTn>
                                        <p:tgtEl>
                                          <p:spTgt spid="123"/>
                                        </p:tgtEl>
                                        <p:attrNameLst>
                                          <p:attrName>style.visibility</p:attrName>
                                        </p:attrNameLst>
                                      </p:cBhvr>
                                      <p:to>
                                        <p:strVal val="hidden"/>
                                      </p:to>
                                    </p:set>
                                  </p:childTnLst>
                                </p:cTn>
                              </p:par>
                            </p:childTnLst>
                          </p:cTn>
                        </p:par>
                      </p:childTnLst>
                    </p:cTn>
                  </p:par>
                </p:childTnLst>
              </p:cTn>
              <p:nextCondLst>
                <p:cond evt="onClick" delay="0">
                  <p:tgtEl>
                    <p:spTgt spid="123"/>
                  </p:tgtEl>
                </p:cond>
              </p:nextCondLst>
            </p:seq>
            <p:seq concurrent="1" nextAc="seek">
              <p:cTn id="102" restart="whenNotActive" fill="hold" evtFilter="cancelBubble" nodeType="interactiveSeq">
                <p:stCondLst>
                  <p:cond evt="onClick" delay="0">
                    <p:tgtEl>
                      <p:spTgt spid="172"/>
                    </p:tgtEl>
                  </p:cond>
                </p:stCondLst>
                <p:endSync evt="end" delay="0">
                  <p:rtn val="all"/>
                </p:endSync>
                <p:childTnLst>
                  <p:par>
                    <p:cTn id="103" fill="hold">
                      <p:stCondLst>
                        <p:cond delay="0"/>
                      </p:stCondLst>
                      <p:childTnLst>
                        <p:par>
                          <p:cTn id="104" fill="hold">
                            <p:stCondLst>
                              <p:cond delay="0"/>
                            </p:stCondLst>
                            <p:childTnLst>
                              <p:par>
                                <p:cTn id="105" presetID="1" presetClass="entr" presetSubtype="0" fill="hold" nodeType="clickEffect">
                                  <p:stCondLst>
                                    <p:cond delay="0"/>
                                  </p:stCondLst>
                                  <p:childTnLst>
                                    <p:set>
                                      <p:cBhvr>
                                        <p:cTn id="106" dur="1" fill="hold">
                                          <p:stCondLst>
                                            <p:cond delay="0"/>
                                          </p:stCondLst>
                                        </p:cTn>
                                        <p:tgtEl>
                                          <p:spTgt spid="177"/>
                                        </p:tgtEl>
                                        <p:attrNameLst>
                                          <p:attrName>style.visibility</p:attrName>
                                        </p:attrNameLst>
                                      </p:cBhvr>
                                      <p:to>
                                        <p:strVal val="visible"/>
                                      </p:to>
                                    </p:set>
                                  </p:childTnLst>
                                </p:cTn>
                              </p:par>
                            </p:childTnLst>
                          </p:cTn>
                        </p:par>
                      </p:childTnLst>
                    </p:cTn>
                  </p:par>
                </p:childTnLst>
              </p:cTn>
              <p:nextCondLst>
                <p:cond evt="onClick" delay="0">
                  <p:tgtEl>
                    <p:spTgt spid="172"/>
                  </p:tgtEl>
                </p:cond>
              </p:nextCondLst>
            </p:seq>
            <p:seq concurrent="1" nextAc="seek">
              <p:cTn id="107" restart="whenNotActive" fill="hold" evtFilter="cancelBubble" nodeType="interactiveSeq">
                <p:stCondLst>
                  <p:cond evt="onClick" delay="0">
                    <p:tgtEl>
                      <p:spTgt spid="177"/>
                    </p:tgtEl>
                  </p:cond>
                </p:stCondLst>
                <p:endSync evt="end" delay="0">
                  <p:rtn val="all"/>
                </p:endSync>
                <p:childTnLst>
                  <p:par>
                    <p:cTn id="108" fill="hold">
                      <p:stCondLst>
                        <p:cond delay="0"/>
                      </p:stCondLst>
                      <p:childTnLst>
                        <p:par>
                          <p:cTn id="109" fill="hold">
                            <p:stCondLst>
                              <p:cond delay="0"/>
                            </p:stCondLst>
                            <p:childTnLst>
                              <p:par>
                                <p:cTn id="110" presetID="1" presetClass="exit" presetSubtype="0" fill="hold" nodeType="clickEffect">
                                  <p:stCondLst>
                                    <p:cond delay="0"/>
                                  </p:stCondLst>
                                  <p:childTnLst>
                                    <p:set>
                                      <p:cBhvr>
                                        <p:cTn id="111" dur="1" fill="hold">
                                          <p:stCondLst>
                                            <p:cond delay="0"/>
                                          </p:stCondLst>
                                        </p:cTn>
                                        <p:tgtEl>
                                          <p:spTgt spid="177"/>
                                        </p:tgtEl>
                                        <p:attrNameLst>
                                          <p:attrName>style.visibility</p:attrName>
                                        </p:attrNameLst>
                                      </p:cBhvr>
                                      <p:to>
                                        <p:strVal val="hidden"/>
                                      </p:to>
                                    </p:set>
                                  </p:childTnLst>
                                </p:cTn>
                              </p:par>
                            </p:childTnLst>
                          </p:cTn>
                        </p:par>
                      </p:childTnLst>
                    </p:cTn>
                  </p:par>
                </p:childTnLst>
              </p:cTn>
              <p:nextCondLst>
                <p:cond evt="onClick" delay="0">
                  <p:tgtEl>
                    <p:spTgt spid="177"/>
                  </p:tgtEl>
                </p:cond>
              </p:nextCondLst>
            </p:seq>
            <p:seq concurrent="1" nextAc="seek">
              <p:cTn id="112" restart="whenNotActive" fill="hold" evtFilter="cancelBubble" nodeType="interactiveSeq">
                <p:stCondLst>
                  <p:cond evt="onClick" delay="0">
                    <p:tgtEl>
                      <p:spTgt spid="209"/>
                    </p:tgtEl>
                  </p:cond>
                </p:stCondLst>
                <p:endSync evt="end" delay="0">
                  <p:rtn val="all"/>
                </p:endSync>
                <p:childTnLst>
                  <p:par>
                    <p:cTn id="113" fill="hold">
                      <p:stCondLst>
                        <p:cond delay="0"/>
                      </p:stCondLst>
                      <p:childTnLst>
                        <p:par>
                          <p:cTn id="114" fill="hold">
                            <p:stCondLst>
                              <p:cond delay="0"/>
                            </p:stCondLst>
                            <p:childTnLst>
                              <p:par>
                                <p:cTn id="115" presetID="1" presetClass="entr" presetSubtype="0" fill="hold" nodeType="clickEffect">
                                  <p:stCondLst>
                                    <p:cond delay="0"/>
                                  </p:stCondLst>
                                  <p:childTnLst>
                                    <p:set>
                                      <p:cBhvr>
                                        <p:cTn id="116" dur="1" fill="hold">
                                          <p:stCondLst>
                                            <p:cond delay="0"/>
                                          </p:stCondLst>
                                        </p:cTn>
                                        <p:tgtEl>
                                          <p:spTgt spid="99"/>
                                        </p:tgtEl>
                                        <p:attrNameLst>
                                          <p:attrName>style.visibility</p:attrName>
                                        </p:attrNameLst>
                                      </p:cBhvr>
                                      <p:to>
                                        <p:strVal val="visible"/>
                                      </p:to>
                                    </p:set>
                                  </p:childTnLst>
                                </p:cTn>
                              </p:par>
                            </p:childTnLst>
                          </p:cTn>
                        </p:par>
                      </p:childTnLst>
                    </p:cTn>
                  </p:par>
                </p:childTnLst>
              </p:cTn>
              <p:nextCondLst>
                <p:cond evt="onClick" delay="0">
                  <p:tgtEl>
                    <p:spTgt spid="209"/>
                  </p:tgtEl>
                </p:cond>
              </p:nextCondLst>
            </p:seq>
            <p:seq concurrent="1" nextAc="seek">
              <p:cTn id="117" restart="whenNotActive" fill="hold" evtFilter="cancelBubble" nodeType="interactiveSeq">
                <p:stCondLst>
                  <p:cond evt="onClick" delay="0">
                    <p:tgtEl>
                      <p:spTgt spid="99"/>
                    </p:tgtEl>
                  </p:cond>
                </p:stCondLst>
                <p:endSync evt="end" delay="0">
                  <p:rtn val="all"/>
                </p:endSync>
                <p:childTnLst>
                  <p:par>
                    <p:cTn id="118" fill="hold">
                      <p:stCondLst>
                        <p:cond delay="0"/>
                      </p:stCondLst>
                      <p:childTnLst>
                        <p:par>
                          <p:cTn id="119" fill="hold">
                            <p:stCondLst>
                              <p:cond delay="0"/>
                            </p:stCondLst>
                            <p:childTnLst>
                              <p:par>
                                <p:cTn id="120" presetID="1" presetClass="exit" presetSubtype="0" fill="hold" nodeType="clickEffect">
                                  <p:stCondLst>
                                    <p:cond delay="0"/>
                                  </p:stCondLst>
                                  <p:childTnLst>
                                    <p:set>
                                      <p:cBhvr>
                                        <p:cTn id="121" dur="1" fill="hold">
                                          <p:stCondLst>
                                            <p:cond delay="0"/>
                                          </p:stCondLst>
                                        </p:cTn>
                                        <p:tgtEl>
                                          <p:spTgt spid="99"/>
                                        </p:tgtEl>
                                        <p:attrNameLst>
                                          <p:attrName>style.visibility</p:attrName>
                                        </p:attrNameLst>
                                      </p:cBhvr>
                                      <p:to>
                                        <p:strVal val="hidden"/>
                                      </p:to>
                                    </p:set>
                                  </p:childTnLst>
                                </p:cTn>
                              </p:par>
                            </p:childTnLst>
                          </p:cTn>
                        </p:par>
                      </p:childTnLst>
                    </p:cTn>
                  </p:par>
                </p:childTnLst>
              </p:cTn>
              <p:nextCondLst>
                <p:cond evt="onClick" delay="0">
                  <p:tgtEl>
                    <p:spTgt spid="99"/>
                  </p:tgtEl>
                </p:cond>
              </p:nextCondLst>
            </p:seq>
            <p:seq concurrent="1" nextAc="seek">
              <p:cTn id="122" restart="whenNotActive" fill="hold" evtFilter="cancelBubble" nodeType="interactiveSeq">
                <p:stCondLst>
                  <p:cond evt="onClick" delay="0">
                    <p:tgtEl>
                      <p:spTgt spid="168"/>
                    </p:tgtEl>
                  </p:cond>
                </p:stCondLst>
                <p:endSync evt="end" delay="0">
                  <p:rtn val="all"/>
                </p:endSync>
                <p:childTnLst>
                  <p:par>
                    <p:cTn id="123" fill="hold">
                      <p:stCondLst>
                        <p:cond delay="0"/>
                      </p:stCondLst>
                      <p:childTnLst>
                        <p:par>
                          <p:cTn id="124" fill="hold">
                            <p:stCondLst>
                              <p:cond delay="0"/>
                            </p:stCondLst>
                            <p:childTnLst>
                              <p:par>
                                <p:cTn id="125" presetID="1" presetClass="entr" presetSubtype="0" fill="hold" nodeType="clickEffect">
                                  <p:stCondLst>
                                    <p:cond delay="0"/>
                                  </p:stCondLst>
                                  <p:childTnLst>
                                    <p:set>
                                      <p:cBhvr>
                                        <p:cTn id="126" dur="1" fill="hold">
                                          <p:stCondLst>
                                            <p:cond delay="0"/>
                                          </p:stCondLst>
                                        </p:cTn>
                                        <p:tgtEl>
                                          <p:spTgt spid="165"/>
                                        </p:tgtEl>
                                        <p:attrNameLst>
                                          <p:attrName>style.visibility</p:attrName>
                                        </p:attrNameLst>
                                      </p:cBhvr>
                                      <p:to>
                                        <p:strVal val="visible"/>
                                      </p:to>
                                    </p:set>
                                  </p:childTnLst>
                                </p:cTn>
                              </p:par>
                            </p:childTnLst>
                          </p:cTn>
                        </p:par>
                      </p:childTnLst>
                    </p:cTn>
                  </p:par>
                </p:childTnLst>
              </p:cTn>
              <p:nextCondLst>
                <p:cond evt="onClick" delay="0">
                  <p:tgtEl>
                    <p:spTgt spid="168"/>
                  </p:tgtEl>
                </p:cond>
              </p:nextCondLst>
            </p:seq>
            <p:seq concurrent="1" nextAc="seek">
              <p:cTn id="127" restart="whenNotActive" fill="hold" evtFilter="cancelBubble" nodeType="interactiveSeq">
                <p:stCondLst>
                  <p:cond evt="onClick" delay="0">
                    <p:tgtEl>
                      <p:spTgt spid="165"/>
                    </p:tgtEl>
                  </p:cond>
                </p:stCondLst>
                <p:endSync evt="end" delay="0">
                  <p:rtn val="all"/>
                </p:endSync>
                <p:childTnLst>
                  <p:par>
                    <p:cTn id="128" fill="hold">
                      <p:stCondLst>
                        <p:cond delay="0"/>
                      </p:stCondLst>
                      <p:childTnLst>
                        <p:par>
                          <p:cTn id="129" fill="hold">
                            <p:stCondLst>
                              <p:cond delay="0"/>
                            </p:stCondLst>
                            <p:childTnLst>
                              <p:par>
                                <p:cTn id="130" presetID="1" presetClass="exit" presetSubtype="0" fill="hold" nodeType="clickEffect">
                                  <p:stCondLst>
                                    <p:cond delay="0"/>
                                  </p:stCondLst>
                                  <p:childTnLst>
                                    <p:set>
                                      <p:cBhvr>
                                        <p:cTn id="131" dur="1" fill="hold">
                                          <p:stCondLst>
                                            <p:cond delay="0"/>
                                          </p:stCondLst>
                                        </p:cTn>
                                        <p:tgtEl>
                                          <p:spTgt spid="165"/>
                                        </p:tgtEl>
                                        <p:attrNameLst>
                                          <p:attrName>style.visibility</p:attrName>
                                        </p:attrNameLst>
                                      </p:cBhvr>
                                      <p:to>
                                        <p:strVal val="hidden"/>
                                      </p:to>
                                    </p:set>
                                  </p:childTnLst>
                                </p:cTn>
                              </p:par>
                            </p:childTnLst>
                          </p:cTn>
                        </p:par>
                      </p:childTnLst>
                    </p:cTn>
                  </p:par>
                </p:childTnLst>
              </p:cTn>
              <p:nextCondLst>
                <p:cond evt="onClick" delay="0">
                  <p:tgtEl>
                    <p:spTgt spid="165"/>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Footer Placeholder 2">
            <a:extLst>
              <a:ext uri="{FF2B5EF4-FFF2-40B4-BE49-F238E27FC236}">
                <a16:creationId xmlns:a16="http://schemas.microsoft.com/office/drawing/2014/main" id="{F14E786C-E4AB-2E4E-990F-75A5562B29A3}"/>
              </a:ext>
            </a:extLst>
          </p:cNvPr>
          <p:cNvSpPr txBox="1">
            <a:spLocks/>
          </p:cNvSpPr>
          <p:nvPr/>
        </p:nvSpPr>
        <p:spPr>
          <a:xfrm>
            <a:off x="131426" y="6399550"/>
            <a:ext cx="4409661" cy="365125"/>
          </a:xfrm>
          <a:prstGeom prst="rect">
            <a:avLst/>
          </a:prstGeom>
        </p:spPr>
        <p:txBody>
          <a:bodyPr/>
          <a:lstStyle>
            <a:defPPr>
              <a:defRPr lang="en-US"/>
            </a:defPPr>
            <a:lvl1pPr marL="0" algn="l" defTabSz="914400" rtl="0" eaLnBrk="1" latinLnBrk="0" hangingPunct="1">
              <a:defRPr sz="1800" kern="1200">
                <a:solidFill>
                  <a:schemeClr val="accent4"/>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dirty="0" err="1">
                <a:solidFill>
                  <a:schemeClr val="tx2"/>
                </a:solidFill>
              </a:rPr>
              <a:t>agrodiv.org</a:t>
            </a:r>
            <a:r>
              <a:rPr lang="en-US" sz="1100" b="1" dirty="0">
                <a:solidFill>
                  <a:schemeClr val="tx2"/>
                </a:solidFill>
              </a:rPr>
              <a:t>  </a:t>
            </a:r>
            <a:r>
              <a:rPr lang="en-US" sz="1100" dirty="0">
                <a:solidFill>
                  <a:schemeClr val="tx2"/>
                </a:solidFill>
              </a:rPr>
              <a:t>|  AGRO is a division of the American Chemical Society</a:t>
            </a:r>
          </a:p>
        </p:txBody>
      </p:sp>
      <p:sp>
        <p:nvSpPr>
          <p:cNvPr id="15" name="overview button">
            <a:hlinkClick r:id="rId3" action="ppaction://hlinksldjump"/>
            <a:extLst>
              <a:ext uri="{FF2B5EF4-FFF2-40B4-BE49-F238E27FC236}">
                <a16:creationId xmlns:a16="http://schemas.microsoft.com/office/drawing/2014/main" id="{128DFDA2-9AC5-D14E-B61D-41F66B254136}"/>
              </a:ext>
            </a:extLst>
          </p:cNvPr>
          <p:cNvSpPr/>
          <p:nvPr/>
        </p:nvSpPr>
        <p:spPr>
          <a:xfrm>
            <a:off x="9140545" y="6384880"/>
            <a:ext cx="1066800" cy="276225"/>
          </a:xfrm>
          <a:prstGeom prst="roundRect">
            <a:avLst/>
          </a:prstGeom>
          <a:solidFill>
            <a:schemeClr val="bg1">
              <a:lumMod val="65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OVERVIEW</a:t>
            </a:r>
          </a:p>
        </p:txBody>
      </p:sp>
      <p:sp>
        <p:nvSpPr>
          <p:cNvPr id="116" name="next text">
            <a:extLst>
              <a:ext uri="{FF2B5EF4-FFF2-40B4-BE49-F238E27FC236}">
                <a16:creationId xmlns:a16="http://schemas.microsoft.com/office/drawing/2014/main" id="{DDE1F8F0-5201-C343-9D9A-FB52AEBBD69F}"/>
              </a:ext>
            </a:extLst>
          </p:cNvPr>
          <p:cNvSpPr txBox="1"/>
          <p:nvPr/>
        </p:nvSpPr>
        <p:spPr>
          <a:xfrm>
            <a:off x="6109051" y="6373907"/>
            <a:ext cx="600635" cy="307777"/>
          </a:xfrm>
          <a:prstGeom prst="rect">
            <a:avLst/>
          </a:prstGeom>
          <a:noFill/>
        </p:spPr>
        <p:txBody>
          <a:bodyPr wrap="square" rtlCol="0">
            <a:spAutoFit/>
          </a:bodyPr>
          <a:lstStyle/>
          <a:p>
            <a:pPr algn="ctr"/>
            <a:r>
              <a:rPr lang="en-US" sz="1400" b="1" dirty="0">
                <a:solidFill>
                  <a:schemeClr val="tx1">
                    <a:lumMod val="50000"/>
                    <a:lumOff val="50000"/>
                  </a:schemeClr>
                </a:solidFill>
              </a:rPr>
              <a:t>NEXT</a:t>
            </a:r>
          </a:p>
        </p:txBody>
      </p:sp>
      <p:sp>
        <p:nvSpPr>
          <p:cNvPr id="13" name="back text">
            <a:extLst>
              <a:ext uri="{FF2B5EF4-FFF2-40B4-BE49-F238E27FC236}">
                <a16:creationId xmlns:a16="http://schemas.microsoft.com/office/drawing/2014/main" id="{08415AFA-2831-3349-AE9E-17531B284D20}"/>
              </a:ext>
            </a:extLst>
          </p:cNvPr>
          <p:cNvSpPr txBox="1"/>
          <p:nvPr/>
        </p:nvSpPr>
        <p:spPr>
          <a:xfrm>
            <a:off x="5482220" y="6373907"/>
            <a:ext cx="600635" cy="307777"/>
          </a:xfrm>
          <a:prstGeom prst="rect">
            <a:avLst/>
          </a:prstGeom>
          <a:noFill/>
        </p:spPr>
        <p:txBody>
          <a:bodyPr wrap="square" rtlCol="0">
            <a:spAutoFit/>
          </a:bodyPr>
          <a:lstStyle/>
          <a:p>
            <a:pPr algn="ctr"/>
            <a:r>
              <a:rPr lang="en-US" sz="1400" b="1" dirty="0">
                <a:solidFill>
                  <a:schemeClr val="tx1">
                    <a:lumMod val="50000"/>
                    <a:lumOff val="50000"/>
                  </a:schemeClr>
                </a:solidFill>
              </a:rPr>
              <a:t>BACK</a:t>
            </a:r>
          </a:p>
        </p:txBody>
      </p:sp>
      <p:sp>
        <p:nvSpPr>
          <p:cNvPr id="21" name="Action Button: Back or Previous 20">
            <a:hlinkClick r:id="" action="ppaction://hlinkshowjump?jump=previousslide" highlightClick="1"/>
            <a:extLst>
              <a:ext uri="{FF2B5EF4-FFF2-40B4-BE49-F238E27FC236}">
                <a16:creationId xmlns:a16="http://schemas.microsoft.com/office/drawing/2014/main" id="{C13068D7-B52D-B642-B74B-DA84E68D93E8}"/>
              </a:ext>
            </a:extLst>
          </p:cNvPr>
          <p:cNvSpPr/>
          <p:nvPr/>
        </p:nvSpPr>
        <p:spPr>
          <a:xfrm>
            <a:off x="5177418" y="6364941"/>
            <a:ext cx="313765" cy="313765"/>
          </a:xfrm>
          <a:prstGeom prst="actionButtonBackPrevious">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ction Button: Forward or Next 21">
            <a:hlinkClick r:id="" action="ppaction://hlinkshowjump?jump=nextslide" highlightClick="1"/>
            <a:extLst>
              <a:ext uri="{FF2B5EF4-FFF2-40B4-BE49-F238E27FC236}">
                <a16:creationId xmlns:a16="http://schemas.microsoft.com/office/drawing/2014/main" id="{ADB8E94E-507F-944A-8EE0-CC00030BFBF4}"/>
              </a:ext>
            </a:extLst>
          </p:cNvPr>
          <p:cNvSpPr/>
          <p:nvPr/>
        </p:nvSpPr>
        <p:spPr>
          <a:xfrm>
            <a:off x="6705601" y="6363547"/>
            <a:ext cx="318347" cy="318347"/>
          </a:xfrm>
          <a:prstGeom prst="actionButtonForwardNex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background">
            <a:extLst>
              <a:ext uri="{FF2B5EF4-FFF2-40B4-BE49-F238E27FC236}">
                <a16:creationId xmlns:a16="http://schemas.microsoft.com/office/drawing/2014/main" id="{902701EB-259E-DA46-8327-52E0724AB0F7}"/>
              </a:ext>
            </a:extLst>
          </p:cNvPr>
          <p:cNvSpPr/>
          <p:nvPr/>
        </p:nvSpPr>
        <p:spPr>
          <a:xfrm>
            <a:off x="0" y="1000518"/>
            <a:ext cx="12192000" cy="4409682"/>
          </a:xfrm>
          <a:prstGeom prst="rect">
            <a:avLst/>
          </a:prstGeom>
          <a:solidFill>
            <a:schemeClr val="accent1">
              <a:lumMod val="20000"/>
              <a:lumOff val="8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vertical lines">
            <a:extLst>
              <a:ext uri="{FF2B5EF4-FFF2-40B4-BE49-F238E27FC236}">
                <a16:creationId xmlns:a16="http://schemas.microsoft.com/office/drawing/2014/main" id="{4A2F9796-4256-BA40-8C1F-BEA06EF4CED8}"/>
              </a:ext>
            </a:extLst>
          </p:cNvPr>
          <p:cNvGrpSpPr/>
          <p:nvPr/>
        </p:nvGrpSpPr>
        <p:grpSpPr>
          <a:xfrm>
            <a:off x="1186777" y="852055"/>
            <a:ext cx="9160260" cy="4672445"/>
            <a:chOff x="1389977" y="852055"/>
            <a:chExt cx="9160260" cy="4672445"/>
          </a:xfrm>
        </p:grpSpPr>
        <p:cxnSp>
          <p:nvCxnSpPr>
            <p:cNvPr id="32" name="Straight Connector 31">
              <a:extLst>
                <a:ext uri="{FF2B5EF4-FFF2-40B4-BE49-F238E27FC236}">
                  <a16:creationId xmlns:a16="http://schemas.microsoft.com/office/drawing/2014/main" id="{77D1CFB5-23E4-EC48-A8FE-54DD46D2A168}"/>
                </a:ext>
              </a:extLst>
            </p:cNvPr>
            <p:cNvCxnSpPr/>
            <p:nvPr/>
          </p:nvCxnSpPr>
          <p:spPr>
            <a:xfrm>
              <a:off x="1389977" y="872101"/>
              <a:ext cx="0" cy="4652399"/>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A9DBB8F9-FE3B-A04D-9EAE-E4344AECA7BD}"/>
                </a:ext>
              </a:extLst>
            </p:cNvPr>
            <p:cNvCxnSpPr/>
            <p:nvPr/>
          </p:nvCxnSpPr>
          <p:spPr>
            <a:xfrm>
              <a:off x="3222029" y="872101"/>
              <a:ext cx="0" cy="4652399"/>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C1340D65-830C-2248-88F5-BE038E5075B5}"/>
                </a:ext>
              </a:extLst>
            </p:cNvPr>
            <p:cNvCxnSpPr/>
            <p:nvPr/>
          </p:nvCxnSpPr>
          <p:spPr>
            <a:xfrm>
              <a:off x="5054081" y="872101"/>
              <a:ext cx="0" cy="4652399"/>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63BA75DE-5294-6D46-895E-184AC4EE87F6}"/>
                </a:ext>
              </a:extLst>
            </p:cNvPr>
            <p:cNvCxnSpPr>
              <a:cxnSpLocks/>
            </p:cNvCxnSpPr>
            <p:nvPr/>
          </p:nvCxnSpPr>
          <p:spPr>
            <a:xfrm>
              <a:off x="6886133" y="872101"/>
              <a:ext cx="0" cy="4652399"/>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5F0BB644-032B-9141-BF77-D83F0E4937AC}"/>
                </a:ext>
              </a:extLst>
            </p:cNvPr>
            <p:cNvCxnSpPr>
              <a:cxnSpLocks/>
            </p:cNvCxnSpPr>
            <p:nvPr/>
          </p:nvCxnSpPr>
          <p:spPr>
            <a:xfrm>
              <a:off x="8718185" y="852055"/>
              <a:ext cx="0" cy="4672445"/>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5FBDF92B-A78A-FD41-95A1-1E65125F918E}"/>
                </a:ext>
              </a:extLst>
            </p:cNvPr>
            <p:cNvCxnSpPr>
              <a:cxnSpLocks/>
            </p:cNvCxnSpPr>
            <p:nvPr/>
          </p:nvCxnSpPr>
          <p:spPr>
            <a:xfrm>
              <a:off x="10550237" y="852055"/>
              <a:ext cx="0" cy="4672445"/>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0" name="dates">
            <a:extLst>
              <a:ext uri="{FF2B5EF4-FFF2-40B4-BE49-F238E27FC236}">
                <a16:creationId xmlns:a16="http://schemas.microsoft.com/office/drawing/2014/main" id="{A31F02A9-C8DB-544C-913F-9891548FEB62}"/>
              </a:ext>
            </a:extLst>
          </p:cNvPr>
          <p:cNvGrpSpPr/>
          <p:nvPr/>
        </p:nvGrpSpPr>
        <p:grpSpPr>
          <a:xfrm>
            <a:off x="846197" y="539234"/>
            <a:ext cx="9831203" cy="369332"/>
            <a:chOff x="1049397" y="539234"/>
            <a:chExt cx="9831203" cy="369332"/>
          </a:xfrm>
        </p:grpSpPr>
        <p:sp>
          <p:nvSpPr>
            <p:cNvPr id="41" name="1985">
              <a:extLst>
                <a:ext uri="{FF2B5EF4-FFF2-40B4-BE49-F238E27FC236}">
                  <a16:creationId xmlns:a16="http://schemas.microsoft.com/office/drawing/2014/main" id="{01592235-71EE-D541-9691-CE8EADC5BF87}"/>
                </a:ext>
              </a:extLst>
            </p:cNvPr>
            <p:cNvSpPr txBox="1"/>
            <p:nvPr/>
          </p:nvSpPr>
          <p:spPr>
            <a:xfrm>
              <a:off x="1049397" y="539234"/>
              <a:ext cx="652743" cy="369332"/>
            </a:xfrm>
            <a:prstGeom prst="rect">
              <a:avLst/>
            </a:prstGeom>
            <a:noFill/>
          </p:spPr>
          <p:txBody>
            <a:bodyPr wrap="none" rtlCol="0">
              <a:spAutoFit/>
            </a:bodyPr>
            <a:lstStyle/>
            <a:p>
              <a:r>
                <a:rPr lang="en-US" dirty="0"/>
                <a:t>1975</a:t>
              </a:r>
            </a:p>
          </p:txBody>
        </p:sp>
        <p:sp>
          <p:nvSpPr>
            <p:cNvPr id="42" name="1986">
              <a:extLst>
                <a:ext uri="{FF2B5EF4-FFF2-40B4-BE49-F238E27FC236}">
                  <a16:creationId xmlns:a16="http://schemas.microsoft.com/office/drawing/2014/main" id="{615D93FE-5593-F74F-BA18-995EA25BE4B7}"/>
                </a:ext>
              </a:extLst>
            </p:cNvPr>
            <p:cNvSpPr txBox="1"/>
            <p:nvPr/>
          </p:nvSpPr>
          <p:spPr>
            <a:xfrm>
              <a:off x="2884125" y="539234"/>
              <a:ext cx="652743" cy="369332"/>
            </a:xfrm>
            <a:prstGeom prst="rect">
              <a:avLst/>
            </a:prstGeom>
            <a:noFill/>
          </p:spPr>
          <p:txBody>
            <a:bodyPr wrap="none" rtlCol="0">
              <a:spAutoFit/>
            </a:bodyPr>
            <a:lstStyle/>
            <a:p>
              <a:r>
                <a:rPr lang="en-US" dirty="0"/>
                <a:t>1976</a:t>
              </a:r>
            </a:p>
          </p:txBody>
        </p:sp>
        <p:sp>
          <p:nvSpPr>
            <p:cNvPr id="43" name="1987">
              <a:extLst>
                <a:ext uri="{FF2B5EF4-FFF2-40B4-BE49-F238E27FC236}">
                  <a16:creationId xmlns:a16="http://schemas.microsoft.com/office/drawing/2014/main" id="{1C136E6D-81CC-5145-9995-1F9DD6F21D8C}"/>
                </a:ext>
              </a:extLst>
            </p:cNvPr>
            <p:cNvSpPr txBox="1"/>
            <p:nvPr/>
          </p:nvSpPr>
          <p:spPr>
            <a:xfrm>
              <a:off x="4733074" y="539234"/>
              <a:ext cx="652743" cy="369332"/>
            </a:xfrm>
            <a:prstGeom prst="rect">
              <a:avLst/>
            </a:prstGeom>
            <a:noFill/>
          </p:spPr>
          <p:txBody>
            <a:bodyPr wrap="none" rtlCol="0">
              <a:spAutoFit/>
            </a:bodyPr>
            <a:lstStyle/>
            <a:p>
              <a:r>
                <a:rPr lang="en-US" dirty="0"/>
                <a:t>1977</a:t>
              </a:r>
            </a:p>
          </p:txBody>
        </p:sp>
        <p:sp>
          <p:nvSpPr>
            <p:cNvPr id="44" name="1988">
              <a:extLst>
                <a:ext uri="{FF2B5EF4-FFF2-40B4-BE49-F238E27FC236}">
                  <a16:creationId xmlns:a16="http://schemas.microsoft.com/office/drawing/2014/main" id="{24650943-84F1-1B42-B4E4-C1BBA6D4CC28}"/>
                </a:ext>
              </a:extLst>
            </p:cNvPr>
            <p:cNvSpPr txBox="1"/>
            <p:nvPr/>
          </p:nvSpPr>
          <p:spPr>
            <a:xfrm>
              <a:off x="6566347" y="539234"/>
              <a:ext cx="652743" cy="369332"/>
            </a:xfrm>
            <a:prstGeom prst="rect">
              <a:avLst/>
            </a:prstGeom>
            <a:noFill/>
          </p:spPr>
          <p:txBody>
            <a:bodyPr wrap="none" rtlCol="0">
              <a:spAutoFit/>
            </a:bodyPr>
            <a:lstStyle/>
            <a:p>
              <a:r>
                <a:rPr lang="en-US" dirty="0"/>
                <a:t>1978</a:t>
              </a:r>
            </a:p>
          </p:txBody>
        </p:sp>
        <p:sp>
          <p:nvSpPr>
            <p:cNvPr id="45" name="1989">
              <a:extLst>
                <a:ext uri="{FF2B5EF4-FFF2-40B4-BE49-F238E27FC236}">
                  <a16:creationId xmlns:a16="http://schemas.microsoft.com/office/drawing/2014/main" id="{CF1C7843-5A8A-424A-8C88-E436CDF67B4A}"/>
                </a:ext>
              </a:extLst>
            </p:cNvPr>
            <p:cNvSpPr txBox="1"/>
            <p:nvPr/>
          </p:nvSpPr>
          <p:spPr>
            <a:xfrm>
              <a:off x="8389704" y="539234"/>
              <a:ext cx="652743" cy="369332"/>
            </a:xfrm>
            <a:prstGeom prst="rect">
              <a:avLst/>
            </a:prstGeom>
            <a:noFill/>
          </p:spPr>
          <p:txBody>
            <a:bodyPr wrap="none" rtlCol="0">
              <a:spAutoFit/>
            </a:bodyPr>
            <a:lstStyle/>
            <a:p>
              <a:r>
                <a:rPr lang="en-US" dirty="0"/>
                <a:t>1979</a:t>
              </a:r>
            </a:p>
          </p:txBody>
        </p:sp>
        <p:sp>
          <p:nvSpPr>
            <p:cNvPr id="46" name="1990">
              <a:extLst>
                <a:ext uri="{FF2B5EF4-FFF2-40B4-BE49-F238E27FC236}">
                  <a16:creationId xmlns:a16="http://schemas.microsoft.com/office/drawing/2014/main" id="{C556A74C-EE90-7948-8A5E-64E7EA41AB29}"/>
                </a:ext>
              </a:extLst>
            </p:cNvPr>
            <p:cNvSpPr txBox="1"/>
            <p:nvPr/>
          </p:nvSpPr>
          <p:spPr>
            <a:xfrm>
              <a:off x="10227857" y="539234"/>
              <a:ext cx="652743" cy="369332"/>
            </a:xfrm>
            <a:prstGeom prst="rect">
              <a:avLst/>
            </a:prstGeom>
            <a:noFill/>
          </p:spPr>
          <p:txBody>
            <a:bodyPr wrap="none" rtlCol="0">
              <a:spAutoFit/>
            </a:bodyPr>
            <a:lstStyle/>
            <a:p>
              <a:r>
                <a:rPr lang="en-US" dirty="0"/>
                <a:t>1980</a:t>
              </a:r>
            </a:p>
          </p:txBody>
        </p:sp>
      </p:grpSp>
      <p:grpSp>
        <p:nvGrpSpPr>
          <p:cNvPr id="146" name="1980 gold">
            <a:extLst>
              <a:ext uri="{FF2B5EF4-FFF2-40B4-BE49-F238E27FC236}">
                <a16:creationId xmlns:a16="http://schemas.microsoft.com/office/drawing/2014/main" id="{C40B280F-B814-3D41-855E-F78CAA374008}"/>
              </a:ext>
            </a:extLst>
          </p:cNvPr>
          <p:cNvGrpSpPr/>
          <p:nvPr/>
        </p:nvGrpSpPr>
        <p:grpSpPr>
          <a:xfrm>
            <a:off x="10269168" y="3027462"/>
            <a:ext cx="1626078" cy="553998"/>
            <a:chOff x="3801979" y="2662872"/>
            <a:chExt cx="1626078" cy="553998"/>
          </a:xfrm>
        </p:grpSpPr>
        <p:sp>
          <p:nvSpPr>
            <p:cNvPr id="147" name="Oval 146">
              <a:extLst>
                <a:ext uri="{FF2B5EF4-FFF2-40B4-BE49-F238E27FC236}">
                  <a16:creationId xmlns:a16="http://schemas.microsoft.com/office/drawing/2014/main" id="{D8BF34F4-6F89-424F-942E-BDCB95506EF0}"/>
                </a:ext>
              </a:extLst>
            </p:cNvPr>
            <p:cNvSpPr/>
            <p:nvPr/>
          </p:nvSpPr>
          <p:spPr>
            <a:xfrm>
              <a:off x="3801979" y="2695875"/>
              <a:ext cx="163630" cy="16363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solidFill>
              </a:endParaRPr>
            </a:p>
          </p:txBody>
        </p:sp>
        <p:sp>
          <p:nvSpPr>
            <p:cNvPr id="148" name="TextBox 147">
              <a:extLst>
                <a:ext uri="{FF2B5EF4-FFF2-40B4-BE49-F238E27FC236}">
                  <a16:creationId xmlns:a16="http://schemas.microsoft.com/office/drawing/2014/main" id="{A31D3030-DADB-114B-A392-3360AD9ED42B}"/>
                </a:ext>
              </a:extLst>
            </p:cNvPr>
            <p:cNvSpPr txBox="1"/>
            <p:nvPr/>
          </p:nvSpPr>
          <p:spPr>
            <a:xfrm>
              <a:off x="3891053" y="2662872"/>
              <a:ext cx="1537004" cy="553998"/>
            </a:xfrm>
            <a:prstGeom prst="rect">
              <a:avLst/>
            </a:prstGeom>
            <a:noFill/>
          </p:spPr>
          <p:txBody>
            <a:bodyPr wrap="square" lIns="182880" rtlCol="0">
              <a:spAutoFit/>
            </a:bodyPr>
            <a:lstStyle/>
            <a:p>
              <a:r>
                <a:rPr lang="en-US" sz="1000" dirty="0"/>
                <a:t>Our Division holds Special Spring Conference</a:t>
              </a:r>
            </a:p>
          </p:txBody>
        </p:sp>
        <p:cxnSp>
          <p:nvCxnSpPr>
            <p:cNvPr id="149" name="Straight Connector 148">
              <a:extLst>
                <a:ext uri="{FF2B5EF4-FFF2-40B4-BE49-F238E27FC236}">
                  <a16:creationId xmlns:a16="http://schemas.microsoft.com/office/drawing/2014/main" id="{784FE2D3-0369-4841-A9E3-36C2B0AEE660}"/>
                </a:ext>
              </a:extLst>
            </p:cNvPr>
            <p:cNvCxnSpPr>
              <a:cxnSpLocks/>
            </p:cNvCxnSpPr>
            <p:nvPr/>
          </p:nvCxnSpPr>
          <p:spPr>
            <a:xfrm>
              <a:off x="3930650" y="2784475"/>
              <a:ext cx="92075"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51" name="1979 orange">
            <a:extLst>
              <a:ext uri="{FF2B5EF4-FFF2-40B4-BE49-F238E27FC236}">
                <a16:creationId xmlns:a16="http://schemas.microsoft.com/office/drawing/2014/main" id="{29258B4E-A1EC-6040-B561-1BE368E8722E}"/>
              </a:ext>
            </a:extLst>
          </p:cNvPr>
          <p:cNvGrpSpPr/>
          <p:nvPr/>
        </p:nvGrpSpPr>
        <p:grpSpPr>
          <a:xfrm>
            <a:off x="8440948" y="2676796"/>
            <a:ext cx="1565694" cy="553998"/>
            <a:chOff x="3801979" y="2662872"/>
            <a:chExt cx="1565694" cy="553998"/>
          </a:xfrm>
        </p:grpSpPr>
        <p:sp>
          <p:nvSpPr>
            <p:cNvPr id="52" name="Oval 51">
              <a:extLst>
                <a:ext uri="{FF2B5EF4-FFF2-40B4-BE49-F238E27FC236}">
                  <a16:creationId xmlns:a16="http://schemas.microsoft.com/office/drawing/2014/main" id="{B1FD8098-14F2-DD40-A8E1-D4B7E462D9E7}"/>
                </a:ext>
              </a:extLst>
            </p:cNvPr>
            <p:cNvSpPr/>
            <p:nvPr/>
          </p:nvSpPr>
          <p:spPr>
            <a:xfrm>
              <a:off x="3801979" y="2695875"/>
              <a:ext cx="163630" cy="16363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solidFill>
              </a:endParaRPr>
            </a:p>
          </p:txBody>
        </p:sp>
        <p:sp>
          <p:nvSpPr>
            <p:cNvPr id="53" name="TextBox 52">
              <a:extLst>
                <a:ext uri="{FF2B5EF4-FFF2-40B4-BE49-F238E27FC236}">
                  <a16:creationId xmlns:a16="http://schemas.microsoft.com/office/drawing/2014/main" id="{6968CD3E-86AB-874B-89DE-902B65DB470F}"/>
                </a:ext>
              </a:extLst>
            </p:cNvPr>
            <p:cNvSpPr txBox="1"/>
            <p:nvPr/>
          </p:nvSpPr>
          <p:spPr>
            <a:xfrm>
              <a:off x="3891053" y="2662872"/>
              <a:ext cx="1476620" cy="553998"/>
            </a:xfrm>
            <a:prstGeom prst="rect">
              <a:avLst/>
            </a:prstGeom>
            <a:noFill/>
          </p:spPr>
          <p:txBody>
            <a:bodyPr wrap="square" lIns="182880" rtlCol="0">
              <a:spAutoFit/>
            </a:bodyPr>
            <a:lstStyle/>
            <a:p>
              <a:r>
                <a:rPr lang="en-US" sz="1000" dirty="0"/>
                <a:t>Good Laboratory Practice Regulations – USFDA</a:t>
              </a:r>
            </a:p>
          </p:txBody>
        </p:sp>
        <p:cxnSp>
          <p:nvCxnSpPr>
            <p:cNvPr id="54" name="Straight Connector 53">
              <a:extLst>
                <a:ext uri="{FF2B5EF4-FFF2-40B4-BE49-F238E27FC236}">
                  <a16:creationId xmlns:a16="http://schemas.microsoft.com/office/drawing/2014/main" id="{3D2110C0-7814-694F-ADFC-34F02FE8A04A}"/>
                </a:ext>
              </a:extLst>
            </p:cNvPr>
            <p:cNvCxnSpPr>
              <a:cxnSpLocks/>
            </p:cNvCxnSpPr>
            <p:nvPr/>
          </p:nvCxnSpPr>
          <p:spPr>
            <a:xfrm>
              <a:off x="3930650" y="2784475"/>
              <a:ext cx="92075"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117" name="1979 blue">
            <a:extLst>
              <a:ext uri="{FF2B5EF4-FFF2-40B4-BE49-F238E27FC236}">
                <a16:creationId xmlns:a16="http://schemas.microsoft.com/office/drawing/2014/main" id="{BFBDBCBF-1007-CD45-8B60-FF2FEB647815}"/>
              </a:ext>
            </a:extLst>
          </p:cNvPr>
          <p:cNvGrpSpPr/>
          <p:nvPr/>
        </p:nvGrpSpPr>
        <p:grpSpPr>
          <a:xfrm>
            <a:off x="8436520" y="4714461"/>
            <a:ext cx="1850480" cy="515526"/>
            <a:chOff x="5191225" y="2672397"/>
            <a:chExt cx="1850480" cy="515526"/>
          </a:xfrm>
        </p:grpSpPr>
        <p:sp>
          <p:nvSpPr>
            <p:cNvPr id="118" name="Oval 117">
              <a:extLst>
                <a:ext uri="{FF2B5EF4-FFF2-40B4-BE49-F238E27FC236}">
                  <a16:creationId xmlns:a16="http://schemas.microsoft.com/office/drawing/2014/main" id="{2F57293C-97CA-DD4D-82D2-066C038B8D18}"/>
                </a:ext>
              </a:extLst>
            </p:cNvPr>
            <p:cNvSpPr/>
            <p:nvPr/>
          </p:nvSpPr>
          <p:spPr>
            <a:xfrm>
              <a:off x="5191225" y="2695875"/>
              <a:ext cx="163630" cy="16363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9" name="TextBox 118">
              <a:extLst>
                <a:ext uri="{FF2B5EF4-FFF2-40B4-BE49-F238E27FC236}">
                  <a16:creationId xmlns:a16="http://schemas.microsoft.com/office/drawing/2014/main" id="{A3D5143F-2979-1C49-9350-04ABF95CE70C}"/>
                </a:ext>
              </a:extLst>
            </p:cNvPr>
            <p:cNvSpPr txBox="1"/>
            <p:nvPr/>
          </p:nvSpPr>
          <p:spPr>
            <a:xfrm>
              <a:off x="5285505" y="2672397"/>
              <a:ext cx="1756200" cy="515526"/>
            </a:xfrm>
            <a:prstGeom prst="rect">
              <a:avLst/>
            </a:prstGeom>
            <a:noFill/>
          </p:spPr>
          <p:txBody>
            <a:bodyPr wrap="square" lIns="182880" rtlCol="0">
              <a:spAutoFit/>
            </a:bodyPr>
            <a:lstStyle/>
            <a:p>
              <a:pPr>
                <a:lnSpc>
                  <a:spcPts val="1050"/>
                </a:lnSpc>
              </a:pPr>
              <a:r>
                <a:rPr lang="en-US" sz="1000" dirty="0"/>
                <a:t>Soil fumigants identified as potential ground water contamination</a:t>
              </a:r>
              <a:endParaRPr lang="en-US" sz="1000" i="1" dirty="0"/>
            </a:p>
          </p:txBody>
        </p:sp>
        <p:cxnSp>
          <p:nvCxnSpPr>
            <p:cNvPr id="120" name="Straight Connector 119">
              <a:extLst>
                <a:ext uri="{FF2B5EF4-FFF2-40B4-BE49-F238E27FC236}">
                  <a16:creationId xmlns:a16="http://schemas.microsoft.com/office/drawing/2014/main" id="{C094D368-4BF6-6246-B79C-879FA0F56C5A}"/>
                </a:ext>
              </a:extLst>
            </p:cNvPr>
            <p:cNvCxnSpPr>
              <a:cxnSpLocks/>
            </p:cNvCxnSpPr>
            <p:nvPr/>
          </p:nvCxnSpPr>
          <p:spPr>
            <a:xfrm>
              <a:off x="5316285" y="2778125"/>
              <a:ext cx="92075" cy="0"/>
            </a:xfrm>
            <a:prstGeom prst="line">
              <a:avLst/>
            </a:prstGeom>
            <a:ln w="12700">
              <a:solidFill>
                <a:srgbClr val="7030A0"/>
              </a:solidFill>
            </a:ln>
          </p:spPr>
          <p:style>
            <a:lnRef idx="1">
              <a:schemeClr val="accent1"/>
            </a:lnRef>
            <a:fillRef idx="0">
              <a:schemeClr val="accent1"/>
            </a:fillRef>
            <a:effectRef idx="0">
              <a:schemeClr val="accent1"/>
            </a:effectRef>
            <a:fontRef idx="minor">
              <a:schemeClr val="tx1"/>
            </a:fontRef>
          </p:style>
        </p:cxnSp>
      </p:grpSp>
      <p:grpSp>
        <p:nvGrpSpPr>
          <p:cNvPr id="109" name="1978 teal ">
            <a:extLst>
              <a:ext uri="{FF2B5EF4-FFF2-40B4-BE49-F238E27FC236}">
                <a16:creationId xmlns:a16="http://schemas.microsoft.com/office/drawing/2014/main" id="{4EB642C1-C3F2-EB4F-A300-0F239BB6CB40}"/>
              </a:ext>
            </a:extLst>
          </p:cNvPr>
          <p:cNvGrpSpPr/>
          <p:nvPr/>
        </p:nvGrpSpPr>
        <p:grpSpPr>
          <a:xfrm>
            <a:off x="6607884" y="4198429"/>
            <a:ext cx="1600561" cy="515526"/>
            <a:chOff x="5191225" y="2672397"/>
            <a:chExt cx="1600561" cy="515526"/>
          </a:xfrm>
        </p:grpSpPr>
        <p:sp>
          <p:nvSpPr>
            <p:cNvPr id="110" name="Oval 109">
              <a:extLst>
                <a:ext uri="{FF2B5EF4-FFF2-40B4-BE49-F238E27FC236}">
                  <a16:creationId xmlns:a16="http://schemas.microsoft.com/office/drawing/2014/main" id="{B9EFDFEE-6132-D247-B70D-CD787362E168}"/>
                </a:ext>
              </a:extLst>
            </p:cNvPr>
            <p:cNvSpPr/>
            <p:nvPr/>
          </p:nvSpPr>
          <p:spPr>
            <a:xfrm>
              <a:off x="5191225" y="2695875"/>
              <a:ext cx="163630" cy="16363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1" name="TextBox 110">
              <a:extLst>
                <a:ext uri="{FF2B5EF4-FFF2-40B4-BE49-F238E27FC236}">
                  <a16:creationId xmlns:a16="http://schemas.microsoft.com/office/drawing/2014/main" id="{587BF3BB-D5AC-AB4E-895B-F87E0613A16F}"/>
                </a:ext>
              </a:extLst>
            </p:cNvPr>
            <p:cNvSpPr txBox="1"/>
            <p:nvPr/>
          </p:nvSpPr>
          <p:spPr>
            <a:xfrm>
              <a:off x="5285506" y="2672397"/>
              <a:ext cx="1506280" cy="515526"/>
            </a:xfrm>
            <a:prstGeom prst="rect">
              <a:avLst/>
            </a:prstGeom>
            <a:noFill/>
          </p:spPr>
          <p:txBody>
            <a:bodyPr wrap="square" lIns="182880" rtlCol="0">
              <a:spAutoFit/>
            </a:bodyPr>
            <a:lstStyle/>
            <a:p>
              <a:pPr>
                <a:lnSpc>
                  <a:spcPts val="1050"/>
                </a:lnSpc>
              </a:pPr>
              <a:r>
                <a:rPr lang="en-US" sz="1000" dirty="0"/>
                <a:t>HPLC-Triple quadrupole Mass Spectrometry initial developments</a:t>
              </a:r>
              <a:endParaRPr lang="en-US" sz="1000" i="1" dirty="0"/>
            </a:p>
          </p:txBody>
        </p:sp>
        <p:cxnSp>
          <p:nvCxnSpPr>
            <p:cNvPr id="112" name="Straight Connector 111">
              <a:extLst>
                <a:ext uri="{FF2B5EF4-FFF2-40B4-BE49-F238E27FC236}">
                  <a16:creationId xmlns:a16="http://schemas.microsoft.com/office/drawing/2014/main" id="{A821E251-6739-4F42-9978-11B17D68AC51}"/>
                </a:ext>
              </a:extLst>
            </p:cNvPr>
            <p:cNvCxnSpPr>
              <a:cxnSpLocks/>
            </p:cNvCxnSpPr>
            <p:nvPr/>
          </p:nvCxnSpPr>
          <p:spPr>
            <a:xfrm>
              <a:off x="5316285" y="2778125"/>
              <a:ext cx="92075" cy="0"/>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grpSp>
      <p:grpSp>
        <p:nvGrpSpPr>
          <p:cNvPr id="121" name="1978 blue">
            <a:extLst>
              <a:ext uri="{FF2B5EF4-FFF2-40B4-BE49-F238E27FC236}">
                <a16:creationId xmlns:a16="http://schemas.microsoft.com/office/drawing/2014/main" id="{8C201B22-E91E-3049-8BC2-3D07356C45F5}"/>
              </a:ext>
            </a:extLst>
          </p:cNvPr>
          <p:cNvGrpSpPr/>
          <p:nvPr/>
        </p:nvGrpSpPr>
        <p:grpSpPr>
          <a:xfrm>
            <a:off x="6602895" y="4714461"/>
            <a:ext cx="1850480" cy="374461"/>
            <a:chOff x="5191225" y="2672397"/>
            <a:chExt cx="1850480" cy="374461"/>
          </a:xfrm>
        </p:grpSpPr>
        <p:sp>
          <p:nvSpPr>
            <p:cNvPr id="122" name="Oval 121">
              <a:extLst>
                <a:ext uri="{FF2B5EF4-FFF2-40B4-BE49-F238E27FC236}">
                  <a16:creationId xmlns:a16="http://schemas.microsoft.com/office/drawing/2014/main" id="{FCF86919-4EC4-5F43-9743-A2C543A085D4}"/>
                </a:ext>
              </a:extLst>
            </p:cNvPr>
            <p:cNvSpPr/>
            <p:nvPr/>
          </p:nvSpPr>
          <p:spPr>
            <a:xfrm>
              <a:off x="5191225" y="2695875"/>
              <a:ext cx="163630" cy="16363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3" name="TextBox 122">
              <a:extLst>
                <a:ext uri="{FF2B5EF4-FFF2-40B4-BE49-F238E27FC236}">
                  <a16:creationId xmlns:a16="http://schemas.microsoft.com/office/drawing/2014/main" id="{B9BF3890-555B-904B-9279-5007B6229ABD}"/>
                </a:ext>
              </a:extLst>
            </p:cNvPr>
            <p:cNvSpPr txBox="1"/>
            <p:nvPr/>
          </p:nvSpPr>
          <p:spPr>
            <a:xfrm>
              <a:off x="5285505" y="2672397"/>
              <a:ext cx="1756200" cy="374461"/>
            </a:xfrm>
            <a:prstGeom prst="rect">
              <a:avLst/>
            </a:prstGeom>
            <a:noFill/>
          </p:spPr>
          <p:txBody>
            <a:bodyPr wrap="square" lIns="182880" rtlCol="0">
              <a:spAutoFit/>
            </a:bodyPr>
            <a:lstStyle/>
            <a:p>
              <a:pPr>
                <a:lnSpc>
                  <a:spcPts val="1050"/>
                </a:lnSpc>
              </a:pPr>
              <a:r>
                <a:rPr lang="en-US" sz="1000" dirty="0" err="1"/>
                <a:t>Ridomil</a:t>
              </a:r>
              <a:r>
                <a:rPr lang="en-US" sz="1000" dirty="0"/>
                <a:t>, a systemic fungicide introduced</a:t>
              </a:r>
              <a:endParaRPr lang="en-US" sz="1000" i="1" dirty="0"/>
            </a:p>
          </p:txBody>
        </p:sp>
        <p:cxnSp>
          <p:nvCxnSpPr>
            <p:cNvPr id="124" name="Straight Connector 123">
              <a:extLst>
                <a:ext uri="{FF2B5EF4-FFF2-40B4-BE49-F238E27FC236}">
                  <a16:creationId xmlns:a16="http://schemas.microsoft.com/office/drawing/2014/main" id="{70E8EF11-698D-8145-B7DE-BFABCF5F88B3}"/>
                </a:ext>
              </a:extLst>
            </p:cNvPr>
            <p:cNvCxnSpPr>
              <a:cxnSpLocks/>
            </p:cNvCxnSpPr>
            <p:nvPr/>
          </p:nvCxnSpPr>
          <p:spPr>
            <a:xfrm>
              <a:off x="5316285" y="2778125"/>
              <a:ext cx="92075" cy="0"/>
            </a:xfrm>
            <a:prstGeom prst="line">
              <a:avLst/>
            </a:prstGeom>
            <a:ln w="12700">
              <a:solidFill>
                <a:srgbClr val="7030A0"/>
              </a:solidFill>
            </a:ln>
          </p:spPr>
          <p:style>
            <a:lnRef idx="1">
              <a:schemeClr val="accent1"/>
            </a:lnRef>
            <a:fillRef idx="0">
              <a:schemeClr val="accent1"/>
            </a:fillRef>
            <a:effectRef idx="0">
              <a:schemeClr val="accent1"/>
            </a:effectRef>
            <a:fontRef idx="minor">
              <a:schemeClr val="tx1"/>
            </a:fontRef>
          </p:style>
        </p:cxnSp>
      </p:grpSp>
      <p:grpSp>
        <p:nvGrpSpPr>
          <p:cNvPr id="55" name="1977 orange">
            <a:extLst>
              <a:ext uri="{FF2B5EF4-FFF2-40B4-BE49-F238E27FC236}">
                <a16:creationId xmlns:a16="http://schemas.microsoft.com/office/drawing/2014/main" id="{E18AEAA0-AC16-B349-BA6F-D5B646512F15}"/>
              </a:ext>
            </a:extLst>
          </p:cNvPr>
          <p:cNvGrpSpPr/>
          <p:nvPr/>
        </p:nvGrpSpPr>
        <p:grpSpPr>
          <a:xfrm>
            <a:off x="4774722" y="2676796"/>
            <a:ext cx="1651956" cy="553998"/>
            <a:chOff x="3801979" y="2662872"/>
            <a:chExt cx="1651956" cy="553998"/>
          </a:xfrm>
        </p:grpSpPr>
        <p:sp>
          <p:nvSpPr>
            <p:cNvPr id="56" name="Oval 55">
              <a:extLst>
                <a:ext uri="{FF2B5EF4-FFF2-40B4-BE49-F238E27FC236}">
                  <a16:creationId xmlns:a16="http://schemas.microsoft.com/office/drawing/2014/main" id="{7708F3CA-1EDA-2043-B344-BA69845D7ACE}"/>
                </a:ext>
              </a:extLst>
            </p:cNvPr>
            <p:cNvSpPr/>
            <p:nvPr/>
          </p:nvSpPr>
          <p:spPr>
            <a:xfrm>
              <a:off x="3801979" y="2695875"/>
              <a:ext cx="163630" cy="16363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solidFill>
              </a:endParaRPr>
            </a:p>
          </p:txBody>
        </p:sp>
        <p:sp>
          <p:nvSpPr>
            <p:cNvPr id="57" name="TextBox 56">
              <a:extLst>
                <a:ext uri="{FF2B5EF4-FFF2-40B4-BE49-F238E27FC236}">
                  <a16:creationId xmlns:a16="http://schemas.microsoft.com/office/drawing/2014/main" id="{BCF5B093-3819-3F46-9747-73BF263CBEE2}"/>
                </a:ext>
              </a:extLst>
            </p:cNvPr>
            <p:cNvSpPr txBox="1"/>
            <p:nvPr/>
          </p:nvSpPr>
          <p:spPr>
            <a:xfrm>
              <a:off x="3891052" y="2662872"/>
              <a:ext cx="1562883" cy="553998"/>
            </a:xfrm>
            <a:prstGeom prst="rect">
              <a:avLst/>
            </a:prstGeom>
            <a:noFill/>
          </p:spPr>
          <p:txBody>
            <a:bodyPr wrap="square" lIns="182880" rtlCol="0">
              <a:spAutoFit/>
            </a:bodyPr>
            <a:lstStyle/>
            <a:p>
              <a:r>
                <a:rPr lang="en-US" sz="1000" dirty="0"/>
                <a:t>Soil and Water Resources Conservation Act enacted</a:t>
              </a:r>
            </a:p>
          </p:txBody>
        </p:sp>
        <p:cxnSp>
          <p:nvCxnSpPr>
            <p:cNvPr id="58" name="Straight Connector 57">
              <a:extLst>
                <a:ext uri="{FF2B5EF4-FFF2-40B4-BE49-F238E27FC236}">
                  <a16:creationId xmlns:a16="http://schemas.microsoft.com/office/drawing/2014/main" id="{44654520-6E17-364E-9D47-A8E10E786D50}"/>
                </a:ext>
              </a:extLst>
            </p:cNvPr>
            <p:cNvCxnSpPr>
              <a:cxnSpLocks/>
            </p:cNvCxnSpPr>
            <p:nvPr/>
          </p:nvCxnSpPr>
          <p:spPr>
            <a:xfrm>
              <a:off x="3930650" y="2784475"/>
              <a:ext cx="92075"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134" name="1977 blue">
            <a:extLst>
              <a:ext uri="{FF2B5EF4-FFF2-40B4-BE49-F238E27FC236}">
                <a16:creationId xmlns:a16="http://schemas.microsoft.com/office/drawing/2014/main" id="{6863AFEE-6414-F942-B551-7880FB08690A}"/>
              </a:ext>
            </a:extLst>
          </p:cNvPr>
          <p:cNvGrpSpPr/>
          <p:nvPr/>
        </p:nvGrpSpPr>
        <p:grpSpPr>
          <a:xfrm>
            <a:off x="4780722" y="4714461"/>
            <a:ext cx="1850480" cy="515526"/>
            <a:chOff x="5191225" y="2672397"/>
            <a:chExt cx="1850480" cy="515526"/>
          </a:xfrm>
        </p:grpSpPr>
        <p:sp>
          <p:nvSpPr>
            <p:cNvPr id="135" name="Oval 134">
              <a:extLst>
                <a:ext uri="{FF2B5EF4-FFF2-40B4-BE49-F238E27FC236}">
                  <a16:creationId xmlns:a16="http://schemas.microsoft.com/office/drawing/2014/main" id="{4DB7F944-2FBC-DE43-BA48-AE6EA3AD14C0}"/>
                </a:ext>
              </a:extLst>
            </p:cNvPr>
            <p:cNvSpPr/>
            <p:nvPr/>
          </p:nvSpPr>
          <p:spPr>
            <a:xfrm>
              <a:off x="5191225" y="2695875"/>
              <a:ext cx="163630" cy="16363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6" name="TextBox 135">
              <a:extLst>
                <a:ext uri="{FF2B5EF4-FFF2-40B4-BE49-F238E27FC236}">
                  <a16:creationId xmlns:a16="http://schemas.microsoft.com/office/drawing/2014/main" id="{468FEAFF-01DF-A74D-A010-B3013F71D4FE}"/>
                </a:ext>
              </a:extLst>
            </p:cNvPr>
            <p:cNvSpPr txBox="1"/>
            <p:nvPr/>
          </p:nvSpPr>
          <p:spPr>
            <a:xfrm>
              <a:off x="5285505" y="2672397"/>
              <a:ext cx="1756200" cy="515526"/>
            </a:xfrm>
            <a:prstGeom prst="rect">
              <a:avLst/>
            </a:prstGeom>
            <a:noFill/>
          </p:spPr>
          <p:txBody>
            <a:bodyPr wrap="square" lIns="182880" rtlCol="0">
              <a:spAutoFit/>
            </a:bodyPr>
            <a:lstStyle/>
            <a:p>
              <a:pPr>
                <a:lnSpc>
                  <a:spcPts val="1050"/>
                </a:lnSpc>
              </a:pPr>
              <a:r>
                <a:rPr lang="en-US" sz="1000" dirty="0"/>
                <a:t>Herbicidal activity discovered in </a:t>
              </a:r>
              <a:br>
                <a:rPr lang="en-US" sz="1000" dirty="0"/>
              </a:br>
              <a:r>
                <a:rPr lang="en-US" sz="1000" dirty="0"/>
                <a:t>callistemon plants</a:t>
              </a:r>
              <a:endParaRPr lang="en-US" sz="1000" i="1" dirty="0"/>
            </a:p>
          </p:txBody>
        </p:sp>
        <p:cxnSp>
          <p:nvCxnSpPr>
            <p:cNvPr id="137" name="Straight Connector 136">
              <a:extLst>
                <a:ext uri="{FF2B5EF4-FFF2-40B4-BE49-F238E27FC236}">
                  <a16:creationId xmlns:a16="http://schemas.microsoft.com/office/drawing/2014/main" id="{7300DDBC-2E9F-5144-9124-8E1C5D2A7C83}"/>
                </a:ext>
              </a:extLst>
            </p:cNvPr>
            <p:cNvCxnSpPr>
              <a:cxnSpLocks/>
            </p:cNvCxnSpPr>
            <p:nvPr/>
          </p:nvCxnSpPr>
          <p:spPr>
            <a:xfrm>
              <a:off x="5316285" y="2778125"/>
              <a:ext cx="92075" cy="0"/>
            </a:xfrm>
            <a:prstGeom prst="line">
              <a:avLst/>
            </a:prstGeom>
            <a:ln w="12700">
              <a:solidFill>
                <a:srgbClr val="7030A0"/>
              </a:solidFill>
            </a:ln>
          </p:spPr>
          <p:style>
            <a:lnRef idx="1">
              <a:schemeClr val="accent1"/>
            </a:lnRef>
            <a:fillRef idx="0">
              <a:schemeClr val="accent1"/>
            </a:fillRef>
            <a:effectRef idx="0">
              <a:schemeClr val="accent1"/>
            </a:effectRef>
            <a:fontRef idx="minor">
              <a:schemeClr val="tx1"/>
            </a:fontRef>
          </p:style>
        </p:cxnSp>
      </p:grpSp>
      <p:grpSp>
        <p:nvGrpSpPr>
          <p:cNvPr id="128" name="1976 gold 1">
            <a:extLst>
              <a:ext uri="{FF2B5EF4-FFF2-40B4-BE49-F238E27FC236}">
                <a16:creationId xmlns:a16="http://schemas.microsoft.com/office/drawing/2014/main" id="{8C992B6A-952E-6344-BE47-A23D6CF17A8B}"/>
              </a:ext>
            </a:extLst>
          </p:cNvPr>
          <p:cNvGrpSpPr/>
          <p:nvPr/>
        </p:nvGrpSpPr>
        <p:grpSpPr>
          <a:xfrm>
            <a:off x="2937296" y="3052862"/>
            <a:ext cx="1626078" cy="553998"/>
            <a:chOff x="3801979" y="2662872"/>
            <a:chExt cx="1626078" cy="553998"/>
          </a:xfrm>
        </p:grpSpPr>
        <p:sp>
          <p:nvSpPr>
            <p:cNvPr id="129" name="Oval 128">
              <a:extLst>
                <a:ext uri="{FF2B5EF4-FFF2-40B4-BE49-F238E27FC236}">
                  <a16:creationId xmlns:a16="http://schemas.microsoft.com/office/drawing/2014/main" id="{3A770367-9B9D-8843-A5EA-A2A0857D9588}"/>
                </a:ext>
              </a:extLst>
            </p:cNvPr>
            <p:cNvSpPr/>
            <p:nvPr/>
          </p:nvSpPr>
          <p:spPr>
            <a:xfrm>
              <a:off x="3801979" y="2695875"/>
              <a:ext cx="163630" cy="16363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solidFill>
              </a:endParaRPr>
            </a:p>
          </p:txBody>
        </p:sp>
        <p:sp>
          <p:nvSpPr>
            <p:cNvPr id="130" name="TextBox 129">
              <a:extLst>
                <a:ext uri="{FF2B5EF4-FFF2-40B4-BE49-F238E27FC236}">
                  <a16:creationId xmlns:a16="http://schemas.microsoft.com/office/drawing/2014/main" id="{26C490D4-6010-654E-91F2-30F8112799E2}"/>
                </a:ext>
              </a:extLst>
            </p:cNvPr>
            <p:cNvSpPr txBox="1"/>
            <p:nvPr/>
          </p:nvSpPr>
          <p:spPr>
            <a:xfrm>
              <a:off x="3891053" y="2662872"/>
              <a:ext cx="1537004" cy="553998"/>
            </a:xfrm>
            <a:prstGeom prst="rect">
              <a:avLst/>
            </a:prstGeom>
            <a:noFill/>
          </p:spPr>
          <p:txBody>
            <a:bodyPr wrap="square" lIns="182880" rtlCol="0">
              <a:spAutoFit/>
            </a:bodyPr>
            <a:lstStyle/>
            <a:p>
              <a:r>
                <a:rPr lang="en-US" sz="1000" dirty="0"/>
                <a:t>American Chemical Society (ACS) celebrates 100-year anniversary</a:t>
              </a:r>
            </a:p>
          </p:txBody>
        </p:sp>
        <p:cxnSp>
          <p:nvCxnSpPr>
            <p:cNvPr id="141" name="Straight Connector 140">
              <a:extLst>
                <a:ext uri="{FF2B5EF4-FFF2-40B4-BE49-F238E27FC236}">
                  <a16:creationId xmlns:a16="http://schemas.microsoft.com/office/drawing/2014/main" id="{2165A447-1174-6443-A3C9-A96C3F1D792F}"/>
                </a:ext>
              </a:extLst>
            </p:cNvPr>
            <p:cNvCxnSpPr>
              <a:cxnSpLocks/>
            </p:cNvCxnSpPr>
            <p:nvPr/>
          </p:nvCxnSpPr>
          <p:spPr>
            <a:xfrm>
              <a:off x="3930650" y="2784475"/>
              <a:ext cx="92075"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59" name="1976 gold 2">
            <a:extLst>
              <a:ext uri="{FF2B5EF4-FFF2-40B4-BE49-F238E27FC236}">
                <a16:creationId xmlns:a16="http://schemas.microsoft.com/office/drawing/2014/main" id="{06D953F8-5264-F44B-AC60-37FD9571A1D6}"/>
              </a:ext>
            </a:extLst>
          </p:cNvPr>
          <p:cNvGrpSpPr/>
          <p:nvPr/>
        </p:nvGrpSpPr>
        <p:grpSpPr>
          <a:xfrm>
            <a:off x="2937296" y="3650549"/>
            <a:ext cx="1626078" cy="400110"/>
            <a:chOff x="3801979" y="2662872"/>
            <a:chExt cx="1626078" cy="400110"/>
          </a:xfrm>
        </p:grpSpPr>
        <p:sp>
          <p:nvSpPr>
            <p:cNvPr id="60" name="Oval 59">
              <a:extLst>
                <a:ext uri="{FF2B5EF4-FFF2-40B4-BE49-F238E27FC236}">
                  <a16:creationId xmlns:a16="http://schemas.microsoft.com/office/drawing/2014/main" id="{EB0965A3-8B17-E342-9AF2-EBF9A6FFD8A0}"/>
                </a:ext>
              </a:extLst>
            </p:cNvPr>
            <p:cNvSpPr/>
            <p:nvPr/>
          </p:nvSpPr>
          <p:spPr>
            <a:xfrm>
              <a:off x="3801979" y="2695875"/>
              <a:ext cx="163630" cy="16363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solidFill>
              </a:endParaRPr>
            </a:p>
          </p:txBody>
        </p:sp>
        <p:sp>
          <p:nvSpPr>
            <p:cNvPr id="61" name="TextBox 60">
              <a:extLst>
                <a:ext uri="{FF2B5EF4-FFF2-40B4-BE49-F238E27FC236}">
                  <a16:creationId xmlns:a16="http://schemas.microsoft.com/office/drawing/2014/main" id="{64E84FEB-894A-734A-89EE-BB93A60CDD20}"/>
                </a:ext>
              </a:extLst>
            </p:cNvPr>
            <p:cNvSpPr txBox="1"/>
            <p:nvPr/>
          </p:nvSpPr>
          <p:spPr>
            <a:xfrm>
              <a:off x="3891053" y="2662872"/>
              <a:ext cx="1537004" cy="400110"/>
            </a:xfrm>
            <a:prstGeom prst="rect">
              <a:avLst/>
            </a:prstGeom>
            <a:noFill/>
          </p:spPr>
          <p:txBody>
            <a:bodyPr wrap="square" lIns="182880" rtlCol="0">
              <a:spAutoFit/>
            </a:bodyPr>
            <a:lstStyle/>
            <a:p>
              <a:r>
                <a:rPr lang="en-US" sz="1000" dirty="0"/>
                <a:t>Governing Structure &amp; Bylaws strengthened</a:t>
              </a:r>
            </a:p>
          </p:txBody>
        </p:sp>
        <p:cxnSp>
          <p:nvCxnSpPr>
            <p:cNvPr id="62" name="Straight Connector 61">
              <a:extLst>
                <a:ext uri="{FF2B5EF4-FFF2-40B4-BE49-F238E27FC236}">
                  <a16:creationId xmlns:a16="http://schemas.microsoft.com/office/drawing/2014/main" id="{5CD5369E-4C11-8A46-B292-09A379E6A02F}"/>
                </a:ext>
              </a:extLst>
            </p:cNvPr>
            <p:cNvCxnSpPr>
              <a:cxnSpLocks/>
            </p:cNvCxnSpPr>
            <p:nvPr/>
          </p:nvCxnSpPr>
          <p:spPr>
            <a:xfrm>
              <a:off x="3930650" y="2784475"/>
              <a:ext cx="92075"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67" name="1976 gold 3">
            <a:extLst>
              <a:ext uri="{FF2B5EF4-FFF2-40B4-BE49-F238E27FC236}">
                <a16:creationId xmlns:a16="http://schemas.microsoft.com/office/drawing/2014/main" id="{681D9565-2769-9449-AE5C-697F1E20C579}"/>
              </a:ext>
            </a:extLst>
          </p:cNvPr>
          <p:cNvGrpSpPr/>
          <p:nvPr/>
        </p:nvGrpSpPr>
        <p:grpSpPr>
          <a:xfrm>
            <a:off x="2937296" y="4116489"/>
            <a:ext cx="1626078" cy="553998"/>
            <a:chOff x="3801979" y="2662872"/>
            <a:chExt cx="1626078" cy="553998"/>
          </a:xfrm>
        </p:grpSpPr>
        <p:sp>
          <p:nvSpPr>
            <p:cNvPr id="68" name="Oval 67">
              <a:extLst>
                <a:ext uri="{FF2B5EF4-FFF2-40B4-BE49-F238E27FC236}">
                  <a16:creationId xmlns:a16="http://schemas.microsoft.com/office/drawing/2014/main" id="{BF243B1D-E117-1640-ABC4-5D3F86467CBC}"/>
                </a:ext>
              </a:extLst>
            </p:cNvPr>
            <p:cNvSpPr/>
            <p:nvPr/>
          </p:nvSpPr>
          <p:spPr>
            <a:xfrm>
              <a:off x="3801979" y="2695875"/>
              <a:ext cx="163630" cy="16363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solidFill>
              </a:endParaRPr>
            </a:p>
          </p:txBody>
        </p:sp>
        <p:sp>
          <p:nvSpPr>
            <p:cNvPr id="69" name="TextBox 68">
              <a:extLst>
                <a:ext uri="{FF2B5EF4-FFF2-40B4-BE49-F238E27FC236}">
                  <a16:creationId xmlns:a16="http://schemas.microsoft.com/office/drawing/2014/main" id="{BF5EA70E-C17D-844E-9329-17936EFC9469}"/>
                </a:ext>
              </a:extLst>
            </p:cNvPr>
            <p:cNvSpPr txBox="1"/>
            <p:nvPr/>
          </p:nvSpPr>
          <p:spPr>
            <a:xfrm>
              <a:off x="3891053" y="2662872"/>
              <a:ext cx="1537004" cy="553998"/>
            </a:xfrm>
            <a:prstGeom prst="rect">
              <a:avLst/>
            </a:prstGeom>
            <a:noFill/>
          </p:spPr>
          <p:txBody>
            <a:bodyPr wrap="square" lIns="182880" rtlCol="0">
              <a:spAutoFit/>
            </a:bodyPr>
            <a:lstStyle/>
            <a:p>
              <a:r>
                <a:rPr lang="en-US" sz="1000" dirty="0"/>
                <a:t>Our Division  focuses efforts for ACS National Meetings</a:t>
              </a:r>
            </a:p>
          </p:txBody>
        </p:sp>
        <p:cxnSp>
          <p:nvCxnSpPr>
            <p:cNvPr id="70" name="Straight Connector 69">
              <a:extLst>
                <a:ext uri="{FF2B5EF4-FFF2-40B4-BE49-F238E27FC236}">
                  <a16:creationId xmlns:a16="http://schemas.microsoft.com/office/drawing/2014/main" id="{056C3E01-36D7-EA42-B840-987F4962D468}"/>
                </a:ext>
              </a:extLst>
            </p:cNvPr>
            <p:cNvCxnSpPr>
              <a:cxnSpLocks/>
            </p:cNvCxnSpPr>
            <p:nvPr/>
          </p:nvCxnSpPr>
          <p:spPr>
            <a:xfrm>
              <a:off x="3930650" y="2784475"/>
              <a:ext cx="92075"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63" name="1976 gold 4">
            <a:extLst>
              <a:ext uri="{FF2B5EF4-FFF2-40B4-BE49-F238E27FC236}">
                <a16:creationId xmlns:a16="http://schemas.microsoft.com/office/drawing/2014/main" id="{522CD43B-DBBE-5F42-8A4D-5D1A80D2FAD6}"/>
              </a:ext>
            </a:extLst>
          </p:cNvPr>
          <p:cNvGrpSpPr/>
          <p:nvPr/>
        </p:nvGrpSpPr>
        <p:grpSpPr>
          <a:xfrm>
            <a:off x="2937296" y="4714461"/>
            <a:ext cx="1626078" cy="400110"/>
            <a:chOff x="3801979" y="2662872"/>
            <a:chExt cx="1626078" cy="400110"/>
          </a:xfrm>
        </p:grpSpPr>
        <p:sp>
          <p:nvSpPr>
            <p:cNvPr id="64" name="Oval 63">
              <a:extLst>
                <a:ext uri="{FF2B5EF4-FFF2-40B4-BE49-F238E27FC236}">
                  <a16:creationId xmlns:a16="http://schemas.microsoft.com/office/drawing/2014/main" id="{533CACE0-A120-5843-8235-103BE47B9A86}"/>
                </a:ext>
              </a:extLst>
            </p:cNvPr>
            <p:cNvSpPr/>
            <p:nvPr/>
          </p:nvSpPr>
          <p:spPr>
            <a:xfrm>
              <a:off x="3801979" y="2695875"/>
              <a:ext cx="163630" cy="16363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solidFill>
              </a:endParaRPr>
            </a:p>
          </p:txBody>
        </p:sp>
        <p:sp>
          <p:nvSpPr>
            <p:cNvPr id="65" name="TextBox 64">
              <a:extLst>
                <a:ext uri="{FF2B5EF4-FFF2-40B4-BE49-F238E27FC236}">
                  <a16:creationId xmlns:a16="http://schemas.microsoft.com/office/drawing/2014/main" id="{51CC4DC4-1DC4-AB4E-861C-6D52675605FE}"/>
                </a:ext>
              </a:extLst>
            </p:cNvPr>
            <p:cNvSpPr txBox="1"/>
            <p:nvPr/>
          </p:nvSpPr>
          <p:spPr>
            <a:xfrm>
              <a:off x="3891053" y="2662872"/>
              <a:ext cx="1537004" cy="400110"/>
            </a:xfrm>
            <a:prstGeom prst="rect">
              <a:avLst/>
            </a:prstGeom>
            <a:noFill/>
          </p:spPr>
          <p:txBody>
            <a:bodyPr wrap="square" lIns="182880" rtlCol="0">
              <a:spAutoFit/>
            </a:bodyPr>
            <a:lstStyle/>
            <a:p>
              <a:r>
                <a:rPr lang="en-US" sz="1000" dirty="0"/>
                <a:t>Our Division membership is ~ 1000</a:t>
              </a:r>
            </a:p>
          </p:txBody>
        </p:sp>
        <p:cxnSp>
          <p:nvCxnSpPr>
            <p:cNvPr id="66" name="Straight Connector 65">
              <a:extLst>
                <a:ext uri="{FF2B5EF4-FFF2-40B4-BE49-F238E27FC236}">
                  <a16:creationId xmlns:a16="http://schemas.microsoft.com/office/drawing/2014/main" id="{FEA3FD4B-96C4-5E4E-9E45-AD56F105F613}"/>
                </a:ext>
              </a:extLst>
            </p:cNvPr>
            <p:cNvCxnSpPr>
              <a:cxnSpLocks/>
            </p:cNvCxnSpPr>
            <p:nvPr/>
          </p:nvCxnSpPr>
          <p:spPr>
            <a:xfrm>
              <a:off x="3930650" y="2784475"/>
              <a:ext cx="92075"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102" name="1975 teal ">
            <a:extLst>
              <a:ext uri="{FF2B5EF4-FFF2-40B4-BE49-F238E27FC236}">
                <a16:creationId xmlns:a16="http://schemas.microsoft.com/office/drawing/2014/main" id="{25AB9661-5119-204B-869C-19249F3E6B81}"/>
              </a:ext>
            </a:extLst>
          </p:cNvPr>
          <p:cNvGrpSpPr/>
          <p:nvPr/>
        </p:nvGrpSpPr>
        <p:grpSpPr>
          <a:xfrm>
            <a:off x="1110728" y="4198429"/>
            <a:ext cx="1600561" cy="515526"/>
            <a:chOff x="5191225" y="2672397"/>
            <a:chExt cx="1600561" cy="515526"/>
          </a:xfrm>
        </p:grpSpPr>
        <p:sp>
          <p:nvSpPr>
            <p:cNvPr id="103" name="Oval 102">
              <a:extLst>
                <a:ext uri="{FF2B5EF4-FFF2-40B4-BE49-F238E27FC236}">
                  <a16:creationId xmlns:a16="http://schemas.microsoft.com/office/drawing/2014/main" id="{52AE396B-9782-7747-AE4C-1AC07504CB6E}"/>
                </a:ext>
              </a:extLst>
            </p:cNvPr>
            <p:cNvSpPr/>
            <p:nvPr/>
          </p:nvSpPr>
          <p:spPr>
            <a:xfrm>
              <a:off x="5191225" y="2695875"/>
              <a:ext cx="163630" cy="16363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4" name="TextBox 103">
              <a:extLst>
                <a:ext uri="{FF2B5EF4-FFF2-40B4-BE49-F238E27FC236}">
                  <a16:creationId xmlns:a16="http://schemas.microsoft.com/office/drawing/2014/main" id="{59425717-149B-0F41-A7CB-29B4A869C698}"/>
                </a:ext>
              </a:extLst>
            </p:cNvPr>
            <p:cNvSpPr txBox="1"/>
            <p:nvPr/>
          </p:nvSpPr>
          <p:spPr>
            <a:xfrm>
              <a:off x="5285506" y="2672397"/>
              <a:ext cx="1506280" cy="515526"/>
            </a:xfrm>
            <a:prstGeom prst="rect">
              <a:avLst/>
            </a:prstGeom>
            <a:noFill/>
          </p:spPr>
          <p:txBody>
            <a:bodyPr wrap="square" lIns="182880" rtlCol="0">
              <a:spAutoFit/>
            </a:bodyPr>
            <a:lstStyle/>
            <a:p>
              <a:pPr>
                <a:lnSpc>
                  <a:spcPts val="1050"/>
                </a:lnSpc>
              </a:pPr>
              <a:r>
                <a:rPr lang="en-US" sz="1000" dirty="0"/>
                <a:t>Gas Chromatography becomes workhorse in analytical labs</a:t>
              </a:r>
              <a:endParaRPr lang="en-US" sz="1000" i="1" dirty="0"/>
            </a:p>
          </p:txBody>
        </p:sp>
        <p:cxnSp>
          <p:nvCxnSpPr>
            <p:cNvPr id="105" name="Straight Connector 104">
              <a:extLst>
                <a:ext uri="{FF2B5EF4-FFF2-40B4-BE49-F238E27FC236}">
                  <a16:creationId xmlns:a16="http://schemas.microsoft.com/office/drawing/2014/main" id="{B2810A48-DBD0-3149-A758-330585D7C996}"/>
                </a:ext>
              </a:extLst>
            </p:cNvPr>
            <p:cNvCxnSpPr>
              <a:cxnSpLocks/>
            </p:cNvCxnSpPr>
            <p:nvPr/>
          </p:nvCxnSpPr>
          <p:spPr>
            <a:xfrm>
              <a:off x="5316285" y="2778125"/>
              <a:ext cx="92075" cy="0"/>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grpSp>
      <p:grpSp>
        <p:nvGrpSpPr>
          <p:cNvPr id="47" name="1975 green">
            <a:extLst>
              <a:ext uri="{FF2B5EF4-FFF2-40B4-BE49-F238E27FC236}">
                <a16:creationId xmlns:a16="http://schemas.microsoft.com/office/drawing/2014/main" id="{A76DC076-788A-8D40-9D29-31C7864FA171}"/>
              </a:ext>
            </a:extLst>
          </p:cNvPr>
          <p:cNvGrpSpPr/>
          <p:nvPr/>
        </p:nvGrpSpPr>
        <p:grpSpPr>
          <a:xfrm>
            <a:off x="1107269" y="1154973"/>
            <a:ext cx="1459703" cy="707886"/>
            <a:chOff x="3801979" y="2662872"/>
            <a:chExt cx="1459703" cy="707886"/>
          </a:xfrm>
        </p:grpSpPr>
        <p:sp>
          <p:nvSpPr>
            <p:cNvPr id="48" name="Oval 47">
              <a:extLst>
                <a:ext uri="{FF2B5EF4-FFF2-40B4-BE49-F238E27FC236}">
                  <a16:creationId xmlns:a16="http://schemas.microsoft.com/office/drawing/2014/main" id="{7E045B7E-D333-8649-B333-489CA2606DBD}"/>
                </a:ext>
              </a:extLst>
            </p:cNvPr>
            <p:cNvSpPr/>
            <p:nvPr/>
          </p:nvSpPr>
          <p:spPr>
            <a:xfrm>
              <a:off x="3801979" y="2695875"/>
              <a:ext cx="163630" cy="16363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solidFill>
              </a:endParaRPr>
            </a:p>
          </p:txBody>
        </p:sp>
        <p:sp>
          <p:nvSpPr>
            <p:cNvPr id="49" name="TextBox 48">
              <a:extLst>
                <a:ext uri="{FF2B5EF4-FFF2-40B4-BE49-F238E27FC236}">
                  <a16:creationId xmlns:a16="http://schemas.microsoft.com/office/drawing/2014/main" id="{C006FAB5-328A-5041-B1CE-7B7031722148}"/>
                </a:ext>
              </a:extLst>
            </p:cNvPr>
            <p:cNvSpPr txBox="1"/>
            <p:nvPr/>
          </p:nvSpPr>
          <p:spPr>
            <a:xfrm>
              <a:off x="3891053" y="2662872"/>
              <a:ext cx="1370629" cy="707886"/>
            </a:xfrm>
            <a:prstGeom prst="rect">
              <a:avLst/>
            </a:prstGeom>
            <a:noFill/>
          </p:spPr>
          <p:txBody>
            <a:bodyPr wrap="square" lIns="182880" rtlCol="0">
              <a:spAutoFit/>
            </a:bodyPr>
            <a:lstStyle/>
            <a:p>
              <a:r>
                <a:rPr lang="en-US" sz="1000" dirty="0"/>
                <a:t>First sulfonyl urea discovered by George Levitt of DuPont</a:t>
              </a:r>
            </a:p>
          </p:txBody>
        </p:sp>
        <p:cxnSp>
          <p:nvCxnSpPr>
            <p:cNvPr id="50" name="Straight Connector 49">
              <a:extLst>
                <a:ext uri="{FF2B5EF4-FFF2-40B4-BE49-F238E27FC236}">
                  <a16:creationId xmlns:a16="http://schemas.microsoft.com/office/drawing/2014/main" id="{E60902B6-5AA0-9E4B-95EC-3F48C3C1B319}"/>
                </a:ext>
              </a:extLst>
            </p:cNvPr>
            <p:cNvCxnSpPr>
              <a:cxnSpLocks/>
            </p:cNvCxnSpPr>
            <p:nvPr/>
          </p:nvCxnSpPr>
          <p:spPr>
            <a:xfrm>
              <a:off x="3930650" y="2784475"/>
              <a:ext cx="92075"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25" name="1975 Green Box">
            <a:extLst>
              <a:ext uri="{FF2B5EF4-FFF2-40B4-BE49-F238E27FC236}">
                <a16:creationId xmlns:a16="http://schemas.microsoft.com/office/drawing/2014/main" id="{015EF2E6-A022-104A-955A-991A70E901D0}"/>
              </a:ext>
            </a:extLst>
          </p:cNvPr>
          <p:cNvGrpSpPr/>
          <p:nvPr/>
        </p:nvGrpSpPr>
        <p:grpSpPr>
          <a:xfrm>
            <a:off x="8365064" y="1075267"/>
            <a:ext cx="3386667" cy="4222045"/>
            <a:chOff x="8365064" y="1075267"/>
            <a:chExt cx="3386667" cy="4222045"/>
          </a:xfrm>
        </p:grpSpPr>
        <p:sp>
          <p:nvSpPr>
            <p:cNvPr id="23" name="1985 Orange Box">
              <a:extLst>
                <a:ext uri="{FF2B5EF4-FFF2-40B4-BE49-F238E27FC236}">
                  <a16:creationId xmlns:a16="http://schemas.microsoft.com/office/drawing/2014/main" id="{8B80D11C-B0F4-674D-A7F9-BF7574BD715C}"/>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A broad class of herbicides invented which dramatically reduced the amounts of pesticides applied.</a:t>
              </a:r>
            </a:p>
            <a:p>
              <a:pPr>
                <a:spcAft>
                  <a:spcPts val="600"/>
                </a:spcAft>
              </a:pPr>
              <a:r>
                <a:rPr lang="en-US" sz="1050" b="1">
                  <a:solidFill>
                    <a:schemeClr val="tx1">
                      <a:lumMod val="75000"/>
                      <a:lumOff val="25000"/>
                    </a:schemeClr>
                  </a:solidFill>
                </a:rPr>
                <a:t>Source: </a:t>
              </a:r>
              <a:br>
                <a:rPr lang="en-US" sz="1050" b="1">
                  <a:solidFill>
                    <a:schemeClr val="tx1">
                      <a:lumMod val="75000"/>
                      <a:lumOff val="25000"/>
                    </a:schemeClr>
                  </a:solidFill>
                </a:rPr>
              </a:br>
              <a:r>
                <a:rPr lang="en-US" sz="1050">
                  <a:solidFill>
                    <a:schemeClr val="tx1">
                      <a:lumMod val="75000"/>
                      <a:lumOff val="25000"/>
                    </a:schemeClr>
                  </a:solidFill>
                  <a:hlinkClick r:id="rId4"/>
                </a:rPr>
                <a:t>https://www.stanfordchem.com/what-are-sulfonylureas-herbicides.html</a:t>
              </a:r>
              <a:r>
                <a:rPr lang="en-US" sz="1050">
                  <a:solidFill>
                    <a:schemeClr val="tx1">
                      <a:lumMod val="75000"/>
                      <a:lumOff val="25000"/>
                    </a:schemeClr>
                  </a:solidFill>
                </a:rPr>
                <a:t> </a:t>
              </a:r>
              <a:endParaRPr lang="en-US" sz="1400" dirty="0"/>
            </a:p>
          </p:txBody>
        </p:sp>
        <p:sp>
          <p:nvSpPr>
            <p:cNvPr id="288" name="done">
              <a:extLst>
                <a:ext uri="{FF2B5EF4-FFF2-40B4-BE49-F238E27FC236}">
                  <a16:creationId xmlns:a16="http://schemas.microsoft.com/office/drawing/2014/main" id="{236DA90C-2BB3-F54A-A181-BD0D7E8029FD}"/>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06" name="1975 Teal Box">
            <a:extLst>
              <a:ext uri="{FF2B5EF4-FFF2-40B4-BE49-F238E27FC236}">
                <a16:creationId xmlns:a16="http://schemas.microsoft.com/office/drawing/2014/main" id="{E38C49AF-4528-724C-8340-AD6B805E65BE}"/>
              </a:ext>
            </a:extLst>
          </p:cNvPr>
          <p:cNvGrpSpPr/>
          <p:nvPr/>
        </p:nvGrpSpPr>
        <p:grpSpPr>
          <a:xfrm>
            <a:off x="8365064" y="1075267"/>
            <a:ext cx="3386667" cy="4222045"/>
            <a:chOff x="8365064" y="1075267"/>
            <a:chExt cx="3386667" cy="4222045"/>
          </a:xfrm>
        </p:grpSpPr>
        <p:sp>
          <p:nvSpPr>
            <p:cNvPr id="107" name="Box">
              <a:extLst>
                <a:ext uri="{FF2B5EF4-FFF2-40B4-BE49-F238E27FC236}">
                  <a16:creationId xmlns:a16="http://schemas.microsoft.com/office/drawing/2014/main" id="{908CC9FE-E760-F149-BB5E-CBEEE8E15859}"/>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GC becomes a standard technique </a:t>
              </a:r>
              <a:br>
                <a:rPr lang="en-US" sz="1400" dirty="0">
                  <a:solidFill>
                    <a:schemeClr val="tx1">
                      <a:lumMod val="75000"/>
                      <a:lumOff val="25000"/>
                    </a:schemeClr>
                  </a:solidFill>
                </a:rPr>
              </a:br>
              <a:r>
                <a:rPr lang="en-US" sz="1400" dirty="0">
                  <a:solidFill>
                    <a:schemeClr val="tx1">
                      <a:lumMod val="75000"/>
                      <a:lumOff val="25000"/>
                    </a:schemeClr>
                  </a:solidFill>
                </a:rPr>
                <a:t>for detection of residues as well as characterization of actives with ever improving detectors of electron capture, flame ionization and nitrogen/phosphorus detection (1970s) to mass spectrometers (1980s).</a:t>
              </a:r>
            </a:p>
            <a:p>
              <a:r>
                <a:rPr lang="en-US" sz="1050" b="1" dirty="0">
                  <a:solidFill>
                    <a:schemeClr val="tx1">
                      <a:lumMod val="75000"/>
                      <a:lumOff val="25000"/>
                    </a:schemeClr>
                  </a:solidFill>
                </a:rPr>
                <a:t>Source: </a:t>
              </a:r>
            </a:p>
            <a:p>
              <a:r>
                <a:rPr lang="en-US" sz="1050" dirty="0">
                  <a:solidFill>
                    <a:schemeClr val="tx1">
                      <a:lumMod val="75000"/>
                      <a:lumOff val="25000"/>
                    </a:schemeClr>
                  </a:solidFill>
                  <a:hlinkClick r:id="rId5"/>
                </a:rPr>
                <a:t>https://www.researchgate.net/publication/242269315_History_of_gas_chromatography#:~:text=Modern%20gas%20chromatography%20(GC)%20was,analytical%20techniques%20in%20modern%20chemistry</a:t>
              </a:r>
              <a:endParaRPr lang="en-US" sz="1050" dirty="0">
                <a:solidFill>
                  <a:schemeClr val="tx1">
                    <a:lumMod val="75000"/>
                    <a:lumOff val="25000"/>
                  </a:schemeClr>
                </a:solidFill>
              </a:endParaRPr>
            </a:p>
            <a:p>
              <a:endParaRPr lang="en-US" dirty="0"/>
            </a:p>
          </p:txBody>
        </p:sp>
        <p:sp>
          <p:nvSpPr>
            <p:cNvPr id="108" name="done">
              <a:extLst>
                <a:ext uri="{FF2B5EF4-FFF2-40B4-BE49-F238E27FC236}">
                  <a16:creationId xmlns:a16="http://schemas.microsoft.com/office/drawing/2014/main" id="{0B30ECAC-6430-204F-A34D-A093350AD776}"/>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42" name="1976 Gold Box 1">
            <a:extLst>
              <a:ext uri="{FF2B5EF4-FFF2-40B4-BE49-F238E27FC236}">
                <a16:creationId xmlns:a16="http://schemas.microsoft.com/office/drawing/2014/main" id="{00A1EC65-253F-7F42-965D-75E3ECD72B57}"/>
              </a:ext>
            </a:extLst>
          </p:cNvPr>
          <p:cNvGrpSpPr/>
          <p:nvPr/>
        </p:nvGrpSpPr>
        <p:grpSpPr>
          <a:xfrm>
            <a:off x="8365064" y="1075267"/>
            <a:ext cx="3386667" cy="4222045"/>
            <a:chOff x="8365064" y="1075267"/>
            <a:chExt cx="3386667" cy="4222045"/>
          </a:xfrm>
        </p:grpSpPr>
        <p:sp>
          <p:nvSpPr>
            <p:cNvPr id="143" name="1985 Orange Box">
              <a:extLst>
                <a:ext uri="{FF2B5EF4-FFF2-40B4-BE49-F238E27FC236}">
                  <a16:creationId xmlns:a16="http://schemas.microsoft.com/office/drawing/2014/main" id="{B962EA8A-5572-9C46-9D2C-C56F09503DEE}"/>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solidFill>
                </a:rPr>
                <a:t>ACS celebrates its centennial year in 1976. On April 6, 1876, thirty-five chemists met at the College of Pharmacy of the City of New York  to found the American Chemical Society. ACS began publishing its flagship journal, the Journal of the American Chemical Society (JACS), in April, 1879. On August 25, 1937, President Franklin D. Roosevelt signed Public Act No. 358, incorporating the society under federal charter. </a:t>
              </a:r>
            </a:p>
            <a:p>
              <a:pPr>
                <a:spcAft>
                  <a:spcPts val="600"/>
                </a:spcAft>
              </a:pPr>
              <a:r>
                <a:rPr lang="en-US" sz="1050" b="1" dirty="0">
                  <a:solidFill>
                    <a:schemeClr val="tx1">
                      <a:lumMod val="75000"/>
                      <a:lumOff val="25000"/>
                    </a:schemeClr>
                  </a:solidFill>
                </a:rPr>
                <a:t>Source: </a:t>
              </a:r>
            </a:p>
            <a:p>
              <a:r>
                <a:rPr lang="en-US" sz="1050" dirty="0">
                  <a:solidFill>
                    <a:schemeClr val="tx1">
                      <a:lumMod val="75000"/>
                      <a:lumOff val="25000"/>
                    </a:schemeClr>
                  </a:solidFill>
                  <a:hlinkClick r:id="rId6"/>
                </a:rPr>
                <a:t>https://www.acs.org/content/acs/en/about/history.html</a:t>
              </a:r>
              <a:r>
                <a:rPr lang="en-US" sz="1050" dirty="0">
                  <a:solidFill>
                    <a:schemeClr val="tx1">
                      <a:lumMod val="75000"/>
                      <a:lumOff val="25000"/>
                    </a:schemeClr>
                  </a:solidFill>
                </a:rPr>
                <a:t> </a:t>
              </a:r>
            </a:p>
          </p:txBody>
        </p:sp>
        <p:sp>
          <p:nvSpPr>
            <p:cNvPr id="144" name="done">
              <a:extLst>
                <a:ext uri="{FF2B5EF4-FFF2-40B4-BE49-F238E27FC236}">
                  <a16:creationId xmlns:a16="http://schemas.microsoft.com/office/drawing/2014/main" id="{01DF0587-FEA4-A548-93A3-E3E0109F5DF5}"/>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71" name="1976 Gold Box 2">
            <a:extLst>
              <a:ext uri="{FF2B5EF4-FFF2-40B4-BE49-F238E27FC236}">
                <a16:creationId xmlns:a16="http://schemas.microsoft.com/office/drawing/2014/main" id="{5783FFC2-6DDA-2A4B-AA83-486B042B6CAD}"/>
              </a:ext>
            </a:extLst>
          </p:cNvPr>
          <p:cNvGrpSpPr/>
          <p:nvPr/>
        </p:nvGrpSpPr>
        <p:grpSpPr>
          <a:xfrm>
            <a:off x="8365064" y="1075267"/>
            <a:ext cx="3386667" cy="4222045"/>
            <a:chOff x="8365064" y="1075267"/>
            <a:chExt cx="3386667" cy="4222045"/>
          </a:xfrm>
        </p:grpSpPr>
        <p:sp>
          <p:nvSpPr>
            <p:cNvPr id="72" name="1985 Orange Box">
              <a:extLst>
                <a:ext uri="{FF2B5EF4-FFF2-40B4-BE49-F238E27FC236}">
                  <a16:creationId xmlns:a16="http://schemas.microsoft.com/office/drawing/2014/main" id="{C83DD696-3A7A-B84D-80CE-3B582972DAD0}"/>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Elected Officers included Chair, Chair-elect, Secretary and Treasurer.</a:t>
              </a:r>
            </a:p>
            <a:p>
              <a:r>
                <a:rPr lang="en-US" sz="1050" b="1" dirty="0">
                  <a:solidFill>
                    <a:schemeClr val="tx1">
                      <a:lumMod val="75000"/>
                      <a:lumOff val="25000"/>
                    </a:schemeClr>
                  </a:solidFill>
                </a:rPr>
                <a:t>Source: </a:t>
              </a:r>
            </a:p>
            <a:p>
              <a:r>
                <a:rPr lang="en-US" sz="1050" dirty="0">
                  <a:solidFill>
                    <a:schemeClr val="tx1">
                      <a:lumMod val="75000"/>
                      <a:lumOff val="25000"/>
                    </a:schemeClr>
                  </a:solidFill>
                </a:rPr>
                <a:t>AGRO History Document  1976-2001; </a:t>
              </a:r>
              <a:r>
                <a:rPr lang="en-US" sz="1050" dirty="0">
                  <a:solidFill>
                    <a:schemeClr val="tx1">
                      <a:lumMod val="75000"/>
                      <a:lumOff val="25000"/>
                    </a:schemeClr>
                  </a:solidFill>
                  <a:hlinkClick r:id="rId7"/>
                </a:rPr>
                <a:t>https://pubs.acs.org/doi/pdf/10.1021/jf0115286</a:t>
              </a:r>
              <a:r>
                <a:rPr lang="en-US" sz="1050" dirty="0">
                  <a:solidFill>
                    <a:schemeClr val="tx1">
                      <a:lumMod val="75000"/>
                      <a:lumOff val="25000"/>
                    </a:schemeClr>
                  </a:solidFill>
                </a:rPr>
                <a:t> </a:t>
              </a:r>
              <a:endParaRPr lang="en-US" dirty="0"/>
            </a:p>
          </p:txBody>
        </p:sp>
        <p:sp>
          <p:nvSpPr>
            <p:cNvPr id="73" name="done">
              <a:extLst>
                <a:ext uri="{FF2B5EF4-FFF2-40B4-BE49-F238E27FC236}">
                  <a16:creationId xmlns:a16="http://schemas.microsoft.com/office/drawing/2014/main" id="{F7A6FBED-73EE-DA4B-A182-9823D8BA93C3}"/>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74" name="1976 Gold Box 3">
            <a:extLst>
              <a:ext uri="{FF2B5EF4-FFF2-40B4-BE49-F238E27FC236}">
                <a16:creationId xmlns:a16="http://schemas.microsoft.com/office/drawing/2014/main" id="{33B7C2AC-061E-964F-B2D6-2BBDB543729F}"/>
              </a:ext>
            </a:extLst>
          </p:cNvPr>
          <p:cNvGrpSpPr/>
          <p:nvPr/>
        </p:nvGrpSpPr>
        <p:grpSpPr>
          <a:xfrm>
            <a:off x="8365064" y="1075267"/>
            <a:ext cx="3386667" cy="4222045"/>
            <a:chOff x="8365064" y="1075267"/>
            <a:chExt cx="3386667" cy="4222045"/>
          </a:xfrm>
        </p:grpSpPr>
        <p:sp>
          <p:nvSpPr>
            <p:cNvPr id="75" name="1985 Orange Box">
              <a:extLst>
                <a:ext uri="{FF2B5EF4-FFF2-40B4-BE49-F238E27FC236}">
                  <a16:creationId xmlns:a16="http://schemas.microsoft.com/office/drawing/2014/main" id="{5A40E6F0-9334-034D-8D90-D6C545DCED44}"/>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endParaRPr lang="en-US" sz="1400" dirty="0">
                <a:solidFill>
                  <a:srgbClr val="FF0000"/>
                </a:solidFill>
              </a:endParaRPr>
            </a:p>
            <a:p>
              <a:r>
                <a:rPr lang="en-US" sz="1050" b="1" dirty="0">
                  <a:solidFill>
                    <a:schemeClr val="tx1">
                      <a:lumMod val="75000"/>
                      <a:lumOff val="25000"/>
                    </a:schemeClr>
                  </a:solidFill>
                </a:rPr>
                <a:t>Source: </a:t>
              </a:r>
            </a:p>
            <a:p>
              <a:r>
                <a:rPr lang="en-US" sz="1050" dirty="0">
                  <a:solidFill>
                    <a:schemeClr val="tx1">
                      <a:lumMod val="75000"/>
                      <a:lumOff val="25000"/>
                    </a:schemeClr>
                  </a:solidFill>
                </a:rPr>
                <a:t>AGRO History Document  1976-2001; </a:t>
              </a:r>
              <a:r>
                <a:rPr lang="en-US" sz="1050" dirty="0">
                  <a:solidFill>
                    <a:schemeClr val="tx1">
                      <a:lumMod val="75000"/>
                      <a:lumOff val="25000"/>
                    </a:schemeClr>
                  </a:solidFill>
                  <a:hlinkClick r:id="rId7"/>
                </a:rPr>
                <a:t>https://pubs.acs.org/doi/pdf/10.1021/jf0115286</a:t>
              </a:r>
              <a:endParaRPr lang="en-US" sz="1050" dirty="0">
                <a:solidFill>
                  <a:schemeClr val="tx1">
                    <a:lumMod val="75000"/>
                    <a:lumOff val="25000"/>
                  </a:schemeClr>
                </a:solidFill>
              </a:endParaRPr>
            </a:p>
            <a:p>
              <a:endParaRPr lang="en-US" dirty="0"/>
            </a:p>
          </p:txBody>
        </p:sp>
        <p:sp>
          <p:nvSpPr>
            <p:cNvPr id="76" name="done">
              <a:extLst>
                <a:ext uri="{FF2B5EF4-FFF2-40B4-BE49-F238E27FC236}">
                  <a16:creationId xmlns:a16="http://schemas.microsoft.com/office/drawing/2014/main" id="{E86B451F-6DDD-B840-852F-11AAE1D588AA}"/>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77" name="1976 Gold Box 4">
            <a:extLst>
              <a:ext uri="{FF2B5EF4-FFF2-40B4-BE49-F238E27FC236}">
                <a16:creationId xmlns:a16="http://schemas.microsoft.com/office/drawing/2014/main" id="{4B1A4E9E-2359-EA4A-8D07-4D522A518DA5}"/>
              </a:ext>
            </a:extLst>
          </p:cNvPr>
          <p:cNvGrpSpPr/>
          <p:nvPr/>
        </p:nvGrpSpPr>
        <p:grpSpPr>
          <a:xfrm>
            <a:off x="8365064" y="1075267"/>
            <a:ext cx="3386667" cy="4222045"/>
            <a:chOff x="8365064" y="1075267"/>
            <a:chExt cx="3386667" cy="4222045"/>
          </a:xfrm>
        </p:grpSpPr>
        <p:sp>
          <p:nvSpPr>
            <p:cNvPr id="78" name="1985 Orange Box">
              <a:extLst>
                <a:ext uri="{FF2B5EF4-FFF2-40B4-BE49-F238E27FC236}">
                  <a16:creationId xmlns:a16="http://schemas.microsoft.com/office/drawing/2014/main" id="{C92ED193-D8F6-9846-AD99-1C35A03F5005}"/>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endParaRPr lang="en-US" sz="1400" dirty="0">
                <a:solidFill>
                  <a:srgbClr val="FF0000"/>
                </a:solidFill>
              </a:endParaRPr>
            </a:p>
            <a:p>
              <a:r>
                <a:rPr lang="en-US" sz="1050" b="1" dirty="0">
                  <a:solidFill>
                    <a:schemeClr val="tx1">
                      <a:lumMod val="75000"/>
                      <a:lumOff val="25000"/>
                    </a:schemeClr>
                  </a:solidFill>
                </a:rPr>
                <a:t>Source: </a:t>
              </a:r>
            </a:p>
            <a:p>
              <a:r>
                <a:rPr lang="en-US" sz="1050" dirty="0">
                  <a:solidFill>
                    <a:schemeClr val="tx1">
                      <a:lumMod val="75000"/>
                      <a:lumOff val="25000"/>
                    </a:schemeClr>
                  </a:solidFill>
                </a:rPr>
                <a:t>AGRO History Document  1976-2001; </a:t>
              </a:r>
              <a:r>
                <a:rPr lang="en-US" sz="1050" dirty="0">
                  <a:solidFill>
                    <a:schemeClr val="tx1">
                      <a:lumMod val="75000"/>
                      <a:lumOff val="25000"/>
                    </a:schemeClr>
                  </a:solidFill>
                  <a:hlinkClick r:id="rId7"/>
                </a:rPr>
                <a:t>https://pubs.acs.org/doi/pdf/10.1021/jf0115286</a:t>
              </a:r>
              <a:r>
                <a:rPr lang="en-US" sz="1050" dirty="0">
                  <a:solidFill>
                    <a:schemeClr val="tx1">
                      <a:lumMod val="75000"/>
                      <a:lumOff val="25000"/>
                    </a:schemeClr>
                  </a:solidFill>
                </a:rPr>
                <a:t> </a:t>
              </a:r>
              <a:endParaRPr lang="en-US" dirty="0"/>
            </a:p>
          </p:txBody>
        </p:sp>
        <p:sp>
          <p:nvSpPr>
            <p:cNvPr id="79" name="done">
              <a:extLst>
                <a:ext uri="{FF2B5EF4-FFF2-40B4-BE49-F238E27FC236}">
                  <a16:creationId xmlns:a16="http://schemas.microsoft.com/office/drawing/2014/main" id="{901DAEA8-77CC-C347-B211-DD8104F533C6}"/>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80" name="1977 Orange Box">
            <a:extLst>
              <a:ext uri="{FF2B5EF4-FFF2-40B4-BE49-F238E27FC236}">
                <a16:creationId xmlns:a16="http://schemas.microsoft.com/office/drawing/2014/main" id="{A324AB8E-F0E5-9245-8EA6-FB0800260B10}"/>
              </a:ext>
            </a:extLst>
          </p:cNvPr>
          <p:cNvGrpSpPr/>
          <p:nvPr/>
        </p:nvGrpSpPr>
        <p:grpSpPr>
          <a:xfrm>
            <a:off x="8365064" y="1075267"/>
            <a:ext cx="3386667" cy="4222045"/>
            <a:chOff x="8365064" y="1075267"/>
            <a:chExt cx="3386667" cy="4222045"/>
          </a:xfrm>
        </p:grpSpPr>
        <p:sp>
          <p:nvSpPr>
            <p:cNvPr id="81" name="1985 Orange Box">
              <a:extLst>
                <a:ext uri="{FF2B5EF4-FFF2-40B4-BE49-F238E27FC236}">
                  <a16:creationId xmlns:a16="http://schemas.microsoft.com/office/drawing/2014/main" id="{09FB5A13-DDA9-EA47-95EB-DFFC36E1469C}"/>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Required USDA to assess and report to Congress the condition of US soil and water resources and to develop a national conservation program.</a:t>
              </a:r>
            </a:p>
            <a:p>
              <a:r>
                <a:rPr lang="en-US" sz="1050" b="1" dirty="0">
                  <a:solidFill>
                    <a:schemeClr val="tx1">
                      <a:lumMod val="75000"/>
                      <a:lumOff val="25000"/>
                    </a:schemeClr>
                  </a:solidFill>
                </a:rPr>
                <a:t>Source: </a:t>
              </a:r>
            </a:p>
            <a:p>
              <a:r>
                <a:rPr lang="en-US" sz="1050" dirty="0">
                  <a:solidFill>
                    <a:schemeClr val="tx1">
                      <a:lumMod val="75000"/>
                      <a:lumOff val="25000"/>
                    </a:schemeClr>
                  </a:solidFill>
                  <a:hlinkClick r:id="rId8"/>
                </a:rPr>
                <a:t>https://www.nrcs.usda.gov/wps/portal/nrcs/main/national/technical/nra/rca/</a:t>
              </a:r>
              <a:r>
                <a:rPr lang="en-US" sz="1050" dirty="0">
                  <a:solidFill>
                    <a:schemeClr val="tx1">
                      <a:lumMod val="75000"/>
                      <a:lumOff val="25000"/>
                    </a:schemeClr>
                  </a:solidFill>
                </a:rPr>
                <a:t> </a:t>
              </a:r>
              <a:endParaRPr lang="en-US" dirty="0"/>
            </a:p>
          </p:txBody>
        </p:sp>
        <p:sp>
          <p:nvSpPr>
            <p:cNvPr id="82" name="done">
              <a:extLst>
                <a:ext uri="{FF2B5EF4-FFF2-40B4-BE49-F238E27FC236}">
                  <a16:creationId xmlns:a16="http://schemas.microsoft.com/office/drawing/2014/main" id="{67EDF703-F5DD-B444-B7B7-02048B79B981}"/>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38" name="1977 Blue Box">
            <a:extLst>
              <a:ext uri="{FF2B5EF4-FFF2-40B4-BE49-F238E27FC236}">
                <a16:creationId xmlns:a16="http://schemas.microsoft.com/office/drawing/2014/main" id="{DC4DA3F7-5A54-9744-A548-BB260C7BBD37}"/>
              </a:ext>
            </a:extLst>
          </p:cNvPr>
          <p:cNvGrpSpPr/>
          <p:nvPr/>
        </p:nvGrpSpPr>
        <p:grpSpPr>
          <a:xfrm>
            <a:off x="8365064" y="1075267"/>
            <a:ext cx="3386667" cy="4222045"/>
            <a:chOff x="8365064" y="1075267"/>
            <a:chExt cx="3386667" cy="4222045"/>
          </a:xfrm>
        </p:grpSpPr>
        <p:sp>
          <p:nvSpPr>
            <p:cNvPr id="139" name="1985 Orange Box">
              <a:extLst>
                <a:ext uri="{FF2B5EF4-FFF2-40B4-BE49-F238E27FC236}">
                  <a16:creationId xmlns:a16="http://schemas.microsoft.com/office/drawing/2014/main" id="{00AF4462-05C9-6042-932A-091BFAE13EE5}"/>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The allelopathic compound was identified as </a:t>
              </a:r>
              <a:r>
                <a:rPr lang="en-US" sz="1400" dirty="0" err="1">
                  <a:solidFill>
                    <a:schemeClr val="tx1">
                      <a:lumMod val="75000"/>
                      <a:lumOff val="25000"/>
                    </a:schemeClr>
                  </a:solidFill>
                </a:rPr>
                <a:t>leptospermone</a:t>
              </a:r>
              <a:r>
                <a:rPr lang="en-US" sz="1400" dirty="0">
                  <a:solidFill>
                    <a:schemeClr val="tx1">
                      <a:lumMod val="75000"/>
                      <a:lumOff val="25000"/>
                    </a:schemeClr>
                  </a:solidFill>
                </a:rPr>
                <a:t> by Stauffer scientists. The discovery lead to family of herbicide products based on the naturally occurring compound produced by the bottlebrush plant (Callistemon </a:t>
              </a:r>
              <a:r>
                <a:rPr lang="en-US" sz="1400" dirty="0" err="1">
                  <a:solidFill>
                    <a:schemeClr val="tx1">
                      <a:lumMod val="75000"/>
                      <a:lumOff val="25000"/>
                    </a:schemeClr>
                  </a:solidFill>
                </a:rPr>
                <a:t>citrinus</a:t>
              </a:r>
              <a:r>
                <a:rPr lang="en-US" sz="1400" dirty="0">
                  <a:solidFill>
                    <a:schemeClr val="tx1">
                      <a:lumMod val="75000"/>
                      <a:lumOff val="25000"/>
                    </a:schemeClr>
                  </a:solidFill>
                </a:rPr>
                <a:t>). </a:t>
              </a:r>
              <a:r>
                <a:rPr lang="en-US" sz="1400" dirty="0" err="1">
                  <a:solidFill>
                    <a:schemeClr val="tx1">
                      <a:lumMod val="75000"/>
                      <a:lumOff val="25000"/>
                    </a:schemeClr>
                  </a:solidFill>
                </a:rPr>
                <a:t>Mesotrione</a:t>
              </a:r>
              <a:r>
                <a:rPr lang="en-US" sz="1400" dirty="0">
                  <a:solidFill>
                    <a:schemeClr val="tx1">
                      <a:lumMod val="75000"/>
                      <a:lumOff val="25000"/>
                    </a:schemeClr>
                  </a:solidFill>
                </a:rPr>
                <a:t> was chosen for initial development due to its selectivity for broadleaf weeds that compete with maize.</a:t>
              </a:r>
            </a:p>
            <a:p>
              <a:r>
                <a:rPr lang="en-US" sz="1050" b="1" dirty="0">
                  <a:solidFill>
                    <a:schemeClr val="tx1">
                      <a:lumMod val="75000"/>
                      <a:lumOff val="25000"/>
                    </a:schemeClr>
                  </a:solidFill>
                </a:rPr>
                <a:t>Source: </a:t>
              </a:r>
            </a:p>
            <a:p>
              <a:r>
                <a:rPr lang="en-US" sz="1050" dirty="0">
                  <a:solidFill>
                    <a:schemeClr val="tx1">
                      <a:lumMod val="75000"/>
                      <a:lumOff val="25000"/>
                    </a:schemeClr>
                  </a:solidFill>
                  <a:hlinkClick r:id="rId9"/>
                </a:rPr>
                <a:t>http://</a:t>
              </a:r>
              <a:r>
                <a:rPr lang="en-US" sz="1050" dirty="0" err="1">
                  <a:solidFill>
                    <a:schemeClr val="tx1">
                      <a:lumMod val="75000"/>
                      <a:lumOff val="25000"/>
                    </a:schemeClr>
                  </a:solidFill>
                  <a:hlinkClick r:id="rId9"/>
                </a:rPr>
                <a:t>www.plantphysiol.org</a:t>
              </a:r>
              <a:r>
                <a:rPr lang="en-US" sz="1050" dirty="0">
                  <a:solidFill>
                    <a:schemeClr val="tx1">
                      <a:lumMod val="75000"/>
                      <a:lumOff val="25000"/>
                    </a:schemeClr>
                  </a:solidFill>
                  <a:hlinkClick r:id="rId9"/>
                </a:rPr>
                <a:t>/content</a:t>
              </a:r>
              <a:r>
                <a:rPr lang="en-US" sz="1050">
                  <a:solidFill>
                    <a:schemeClr val="tx1">
                      <a:lumMod val="75000"/>
                      <a:lumOff val="25000"/>
                    </a:schemeClr>
                  </a:solidFill>
                  <a:hlinkClick r:id="rId9"/>
                </a:rPr>
                <a:t>/166/3/1090</a:t>
              </a:r>
              <a:r>
                <a:rPr lang="en-US" sz="1050">
                  <a:solidFill>
                    <a:schemeClr val="tx1">
                      <a:lumMod val="75000"/>
                      <a:lumOff val="25000"/>
                    </a:schemeClr>
                  </a:solidFill>
                </a:rPr>
                <a:t> </a:t>
              </a:r>
              <a:endParaRPr lang="en-US" dirty="0"/>
            </a:p>
          </p:txBody>
        </p:sp>
        <p:sp>
          <p:nvSpPr>
            <p:cNvPr id="140" name="done">
              <a:extLst>
                <a:ext uri="{FF2B5EF4-FFF2-40B4-BE49-F238E27FC236}">
                  <a16:creationId xmlns:a16="http://schemas.microsoft.com/office/drawing/2014/main" id="{57C5948B-E6F8-6545-9014-3A55578E8CAD}"/>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31" name="1978 Blue Box">
            <a:extLst>
              <a:ext uri="{FF2B5EF4-FFF2-40B4-BE49-F238E27FC236}">
                <a16:creationId xmlns:a16="http://schemas.microsoft.com/office/drawing/2014/main" id="{452CC656-2690-FE42-8D53-DE41CB5DC24E}"/>
              </a:ext>
            </a:extLst>
          </p:cNvPr>
          <p:cNvGrpSpPr/>
          <p:nvPr/>
        </p:nvGrpSpPr>
        <p:grpSpPr>
          <a:xfrm>
            <a:off x="8365064" y="1075267"/>
            <a:ext cx="3386667" cy="4222045"/>
            <a:chOff x="8365064" y="1075267"/>
            <a:chExt cx="3386667" cy="4222045"/>
          </a:xfrm>
        </p:grpSpPr>
        <p:sp>
          <p:nvSpPr>
            <p:cNvPr id="132" name="1985 Orange Box">
              <a:extLst>
                <a:ext uri="{FF2B5EF4-FFF2-40B4-BE49-F238E27FC236}">
                  <a16:creationId xmlns:a16="http://schemas.microsoft.com/office/drawing/2014/main" id="{62656860-A5A4-CB4B-80EA-5A93EB5FCD07}"/>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Ciba-Geigy introduces </a:t>
              </a:r>
              <a:r>
                <a:rPr lang="en-US" sz="1400" dirty="0" err="1">
                  <a:solidFill>
                    <a:schemeClr val="tx1">
                      <a:lumMod val="75000"/>
                      <a:lumOff val="25000"/>
                    </a:schemeClr>
                  </a:solidFill>
                </a:rPr>
                <a:t>Ridomil</a:t>
              </a:r>
              <a:r>
                <a:rPr lang="en-US" sz="1400" dirty="0">
                  <a:solidFill>
                    <a:schemeClr val="tx1">
                      <a:lumMod val="75000"/>
                      <a:lumOff val="25000"/>
                    </a:schemeClr>
                  </a:solidFill>
                </a:rPr>
                <a:t>, trade name for </a:t>
              </a:r>
              <a:r>
                <a:rPr lang="en-US" sz="1400" dirty="0" err="1">
                  <a:solidFill>
                    <a:schemeClr val="tx1">
                      <a:lumMod val="75000"/>
                      <a:lumOff val="25000"/>
                    </a:schemeClr>
                  </a:solidFill>
                </a:rPr>
                <a:t>metalaxyl</a:t>
              </a:r>
              <a:r>
                <a:rPr lang="en-US" sz="1400" dirty="0">
                  <a:solidFill>
                    <a:schemeClr val="tx1">
                      <a:lumMod val="75000"/>
                      <a:lumOff val="25000"/>
                    </a:schemeClr>
                  </a:solidFill>
                </a:rPr>
                <a:t> which is an </a:t>
              </a:r>
              <a:r>
                <a:rPr lang="en-US" sz="1400" dirty="0" err="1">
                  <a:solidFill>
                    <a:schemeClr val="tx1">
                      <a:lumMod val="75000"/>
                      <a:lumOff val="25000"/>
                    </a:schemeClr>
                  </a:solidFill>
                </a:rPr>
                <a:t>acylalanine</a:t>
              </a:r>
              <a:r>
                <a:rPr lang="en-US" sz="1400" dirty="0">
                  <a:solidFill>
                    <a:schemeClr val="tx1">
                      <a:lumMod val="75000"/>
                      <a:lumOff val="25000"/>
                    </a:schemeClr>
                  </a:solidFill>
                </a:rPr>
                <a:t> fungicide.</a:t>
              </a:r>
            </a:p>
            <a:p>
              <a:r>
                <a:rPr lang="en-US" sz="1050" b="1" dirty="0">
                  <a:solidFill>
                    <a:schemeClr val="tx1">
                      <a:lumMod val="75000"/>
                      <a:lumOff val="25000"/>
                    </a:schemeClr>
                  </a:solidFill>
                </a:rPr>
                <a:t>Source: </a:t>
              </a:r>
            </a:p>
            <a:p>
              <a:r>
                <a:rPr lang="en-US" sz="1050" dirty="0">
                  <a:solidFill>
                    <a:schemeClr val="tx1">
                      <a:lumMod val="75000"/>
                      <a:lumOff val="25000"/>
                    </a:schemeClr>
                  </a:solidFill>
                  <a:hlinkClick r:id="rId10"/>
                </a:rPr>
                <a:t>https://books.google.com/books?id=S9LyCAAAQBAJ&amp;pg=PA79&amp;lpg=PA79&amp;dq=Ciba-</a:t>
              </a:r>
              <a:r>
                <a:rPr lang="en-US" sz="1050" dirty="0">
                  <a:solidFill>
                    <a:schemeClr val="tx1">
                      <a:lumMod val="75000"/>
                      <a:lumOff val="25000"/>
                    </a:schemeClr>
                  </a:solidFill>
                </a:rPr>
                <a:t> </a:t>
              </a:r>
              <a:endParaRPr lang="en-US" dirty="0"/>
            </a:p>
          </p:txBody>
        </p:sp>
        <p:sp>
          <p:nvSpPr>
            <p:cNvPr id="133" name="done">
              <a:extLst>
                <a:ext uri="{FF2B5EF4-FFF2-40B4-BE49-F238E27FC236}">
                  <a16:creationId xmlns:a16="http://schemas.microsoft.com/office/drawing/2014/main" id="{742AA4A1-27A9-9F4D-8D3E-83CDE1DB00B1}"/>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13" name="1978 Teal Box">
            <a:extLst>
              <a:ext uri="{FF2B5EF4-FFF2-40B4-BE49-F238E27FC236}">
                <a16:creationId xmlns:a16="http://schemas.microsoft.com/office/drawing/2014/main" id="{87A3195D-859F-A740-9BC5-AD2BE336BF48}"/>
              </a:ext>
            </a:extLst>
          </p:cNvPr>
          <p:cNvGrpSpPr/>
          <p:nvPr/>
        </p:nvGrpSpPr>
        <p:grpSpPr>
          <a:xfrm>
            <a:off x="8365064" y="1075267"/>
            <a:ext cx="3386667" cy="4222045"/>
            <a:chOff x="8365064" y="1075267"/>
            <a:chExt cx="3386667" cy="4222045"/>
          </a:xfrm>
        </p:grpSpPr>
        <p:sp>
          <p:nvSpPr>
            <p:cNvPr id="114" name="1985 Orange Box">
              <a:extLst>
                <a:ext uri="{FF2B5EF4-FFF2-40B4-BE49-F238E27FC236}">
                  <a16:creationId xmlns:a16="http://schemas.microsoft.com/office/drawing/2014/main" id="{526BF7CD-4726-F54D-9550-BE857C24B485}"/>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100" dirty="0">
                  <a:solidFill>
                    <a:schemeClr val="tx1">
                      <a:lumMod val="75000"/>
                      <a:lumOff val="25000"/>
                    </a:schemeClr>
                  </a:solidFill>
                </a:rPr>
                <a:t>The technique provides sensitivity and selectivity to assay a wide variety of samples for non-volatile organic compounds including large biomolecules.  Tandem quadrupole LC-MS/MS  quantifies more pesticides and tests for more drugs-of-abuse than perhaps any other analytical technique. Mass spectrometry was commercialized by Finnigan in the late 1960s and some of the LC-MS/MS techniques were developed by Yost and </a:t>
              </a:r>
              <a:r>
                <a:rPr lang="en-US" sz="1100" dirty="0" err="1">
                  <a:solidFill>
                    <a:schemeClr val="tx1">
                      <a:lumMod val="75000"/>
                      <a:lumOff val="25000"/>
                    </a:schemeClr>
                  </a:solidFill>
                </a:rPr>
                <a:t>Enke</a:t>
              </a:r>
              <a:r>
                <a:rPr lang="en-US" sz="1100" dirty="0">
                  <a:solidFill>
                    <a:schemeClr val="tx1">
                      <a:lumMod val="75000"/>
                      <a:lumOff val="25000"/>
                    </a:schemeClr>
                  </a:solidFill>
                </a:rPr>
                <a:t> in 1978. Interfacing the LC to the MS provided the most challenges and went through a series of interactions from direct injection and moving belt interfaces to the techniques of atmospheric pressure chemical ionization and electrospray ionization. </a:t>
              </a:r>
            </a:p>
            <a:p>
              <a:r>
                <a:rPr lang="en-US" sz="1050" b="1" dirty="0">
                  <a:solidFill>
                    <a:schemeClr val="tx1">
                      <a:lumMod val="75000"/>
                      <a:lumOff val="25000"/>
                    </a:schemeClr>
                  </a:solidFill>
                </a:rPr>
                <a:t>Source: </a:t>
              </a:r>
            </a:p>
            <a:p>
              <a:r>
                <a:rPr lang="en-US" sz="1050" dirty="0">
                  <a:solidFill>
                    <a:schemeClr val="tx1">
                      <a:lumMod val="75000"/>
                      <a:lumOff val="25000"/>
                    </a:schemeClr>
                  </a:solidFill>
                  <a:hlinkClick r:id="rId11"/>
                </a:rPr>
                <a:t>https://analyteguru.com/life-begins-at-40-a-brief-history-of-lc-msms/</a:t>
              </a:r>
              <a:r>
                <a:rPr lang="en-US" sz="1050" dirty="0">
                  <a:solidFill>
                    <a:schemeClr val="tx1">
                      <a:lumMod val="75000"/>
                      <a:lumOff val="25000"/>
                    </a:schemeClr>
                  </a:solidFill>
                </a:rPr>
                <a:t> </a:t>
              </a:r>
              <a:endParaRPr lang="en-US" dirty="0"/>
            </a:p>
          </p:txBody>
        </p:sp>
        <p:sp>
          <p:nvSpPr>
            <p:cNvPr id="115" name="done">
              <a:extLst>
                <a:ext uri="{FF2B5EF4-FFF2-40B4-BE49-F238E27FC236}">
                  <a16:creationId xmlns:a16="http://schemas.microsoft.com/office/drawing/2014/main" id="{0E560B9C-AEE4-064A-9928-6FE925CDB675}"/>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84" name="1979 Orange Box">
            <a:extLst>
              <a:ext uri="{FF2B5EF4-FFF2-40B4-BE49-F238E27FC236}">
                <a16:creationId xmlns:a16="http://schemas.microsoft.com/office/drawing/2014/main" id="{D84DE9AA-E1AC-0544-AAFE-20BFF007C924}"/>
              </a:ext>
            </a:extLst>
          </p:cNvPr>
          <p:cNvGrpSpPr/>
          <p:nvPr/>
        </p:nvGrpSpPr>
        <p:grpSpPr>
          <a:xfrm>
            <a:off x="8365064" y="1075267"/>
            <a:ext cx="3386667" cy="4222045"/>
            <a:chOff x="8365064" y="1075267"/>
            <a:chExt cx="3386667" cy="4222045"/>
          </a:xfrm>
        </p:grpSpPr>
        <p:sp>
          <p:nvSpPr>
            <p:cNvPr id="85" name="1985 Orange Box">
              <a:extLst>
                <a:ext uri="{FF2B5EF4-FFF2-40B4-BE49-F238E27FC236}">
                  <a16:creationId xmlns:a16="http://schemas.microsoft.com/office/drawing/2014/main" id="{55976061-877E-054C-9D74-699E7ECA2CF3}"/>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Toxicology labs are first affected.</a:t>
              </a:r>
            </a:p>
            <a:p>
              <a:r>
                <a:rPr lang="en-US" sz="1050" b="1" dirty="0">
                  <a:solidFill>
                    <a:schemeClr val="tx1">
                      <a:lumMod val="75000"/>
                      <a:lumOff val="25000"/>
                    </a:schemeClr>
                  </a:solidFill>
                </a:rPr>
                <a:t>Source: </a:t>
              </a:r>
            </a:p>
            <a:p>
              <a:r>
                <a:rPr lang="en-US" sz="1050" dirty="0">
                  <a:solidFill>
                    <a:schemeClr val="tx1">
                      <a:lumMod val="75000"/>
                      <a:lumOff val="25000"/>
                    </a:schemeClr>
                  </a:solidFill>
                  <a:hlinkClick r:id="rId12"/>
                </a:rPr>
                <a:t>https://www.fda.gov/media/75866/download</a:t>
              </a:r>
              <a:r>
                <a:rPr lang="en-US" sz="1050" dirty="0">
                  <a:solidFill>
                    <a:schemeClr val="tx1">
                      <a:lumMod val="75000"/>
                      <a:lumOff val="25000"/>
                    </a:schemeClr>
                  </a:solidFill>
                </a:rPr>
                <a:t> </a:t>
              </a:r>
              <a:endParaRPr lang="en-US" dirty="0"/>
            </a:p>
          </p:txBody>
        </p:sp>
        <p:sp>
          <p:nvSpPr>
            <p:cNvPr id="86" name="done">
              <a:extLst>
                <a:ext uri="{FF2B5EF4-FFF2-40B4-BE49-F238E27FC236}">
                  <a16:creationId xmlns:a16="http://schemas.microsoft.com/office/drawing/2014/main" id="{AC79B051-E156-8740-A540-ED53F3E71C9F}"/>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25" name="1979 Blue Box">
            <a:extLst>
              <a:ext uri="{FF2B5EF4-FFF2-40B4-BE49-F238E27FC236}">
                <a16:creationId xmlns:a16="http://schemas.microsoft.com/office/drawing/2014/main" id="{E26FD9A3-0F64-F14B-A51E-EC7DAC2C9DF8}"/>
              </a:ext>
            </a:extLst>
          </p:cNvPr>
          <p:cNvGrpSpPr/>
          <p:nvPr/>
        </p:nvGrpSpPr>
        <p:grpSpPr>
          <a:xfrm>
            <a:off x="8365064" y="1075267"/>
            <a:ext cx="3386667" cy="4222045"/>
            <a:chOff x="8365064" y="1075267"/>
            <a:chExt cx="3386667" cy="4222045"/>
          </a:xfrm>
        </p:grpSpPr>
        <p:sp>
          <p:nvSpPr>
            <p:cNvPr id="126" name="1985 Orange Box">
              <a:extLst>
                <a:ext uri="{FF2B5EF4-FFF2-40B4-BE49-F238E27FC236}">
                  <a16:creationId xmlns:a16="http://schemas.microsoft.com/office/drawing/2014/main" id="{97C7F331-4108-F14E-8DF0-D36161A58953}"/>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200" dirty="0">
                  <a:solidFill>
                    <a:schemeClr val="tx1">
                      <a:lumMod val="75000"/>
                      <a:lumOff val="25000"/>
                    </a:schemeClr>
                  </a:solidFill>
                </a:rPr>
                <a:t>Soil borne pathogens like nematodes are a major ag problem and have been attacked by soil fumigation starting with carbon disulfide to control grape </a:t>
              </a:r>
              <a:r>
                <a:rPr lang="en-US" sz="1200" dirty="0" err="1">
                  <a:solidFill>
                    <a:schemeClr val="tx1">
                      <a:lumMod val="75000"/>
                      <a:lumOff val="25000"/>
                    </a:schemeClr>
                  </a:solidFill>
                </a:rPr>
                <a:t>phylloxera</a:t>
              </a:r>
              <a:r>
                <a:rPr lang="en-US" sz="1200" dirty="0">
                  <a:solidFill>
                    <a:schemeClr val="tx1">
                      <a:lumMod val="75000"/>
                      <a:lumOff val="25000"/>
                    </a:schemeClr>
                  </a:solidFill>
                </a:rPr>
                <a:t> in 1869.  However, 1,2 - dibromo-3- chloropropane was identified as a concern for  ground water contamination in 1979, leading to its withdrawal from use. Subsequently ethylene dibromide and other fumigants were removed from use or drastically reduced in usage.  Soil fumigants remain highly regulated to minimize non-target exposures.</a:t>
              </a:r>
            </a:p>
            <a:p>
              <a:r>
                <a:rPr lang="en-US" sz="1050" b="1" dirty="0">
                  <a:solidFill>
                    <a:schemeClr val="tx1">
                      <a:lumMod val="75000"/>
                      <a:lumOff val="25000"/>
                    </a:schemeClr>
                  </a:solidFill>
                </a:rPr>
                <a:t>Source: </a:t>
              </a:r>
            </a:p>
            <a:p>
              <a:r>
                <a:rPr lang="en-US" sz="1050" dirty="0">
                  <a:solidFill>
                    <a:schemeClr val="tx1">
                      <a:lumMod val="75000"/>
                      <a:lumOff val="25000"/>
                    </a:schemeClr>
                  </a:solidFill>
                  <a:hlinkClick r:id="rId13"/>
                </a:rPr>
                <a:t>https://www.ncbi.nlm.nih.gov/pmc/articles/PMC2619113/pdf/632.pdf</a:t>
              </a:r>
              <a:endParaRPr lang="en-US" sz="1050" dirty="0">
                <a:solidFill>
                  <a:schemeClr val="tx1">
                    <a:lumMod val="75000"/>
                    <a:lumOff val="25000"/>
                  </a:schemeClr>
                </a:solidFill>
              </a:endParaRPr>
            </a:p>
            <a:p>
              <a:endParaRPr lang="en-US" dirty="0"/>
            </a:p>
          </p:txBody>
        </p:sp>
        <p:sp>
          <p:nvSpPr>
            <p:cNvPr id="127" name="done">
              <a:extLst>
                <a:ext uri="{FF2B5EF4-FFF2-40B4-BE49-F238E27FC236}">
                  <a16:creationId xmlns:a16="http://schemas.microsoft.com/office/drawing/2014/main" id="{41A5F886-A951-8845-A6D3-4F9B8634BCB9}"/>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45" name="1980 Gold Box">
            <a:extLst>
              <a:ext uri="{FF2B5EF4-FFF2-40B4-BE49-F238E27FC236}">
                <a16:creationId xmlns:a16="http://schemas.microsoft.com/office/drawing/2014/main" id="{0875B107-B4C2-2A40-9BF9-502624DF2A25}"/>
              </a:ext>
            </a:extLst>
          </p:cNvPr>
          <p:cNvGrpSpPr/>
          <p:nvPr/>
        </p:nvGrpSpPr>
        <p:grpSpPr>
          <a:xfrm>
            <a:off x="8365064" y="1075267"/>
            <a:ext cx="3386667" cy="4222045"/>
            <a:chOff x="8365064" y="1075267"/>
            <a:chExt cx="3386667" cy="4222045"/>
          </a:xfrm>
        </p:grpSpPr>
        <p:sp>
          <p:nvSpPr>
            <p:cNvPr id="150" name="1985 Orange Box">
              <a:extLst>
                <a:ext uri="{FF2B5EF4-FFF2-40B4-BE49-F238E27FC236}">
                  <a16:creationId xmlns:a16="http://schemas.microsoft.com/office/drawing/2014/main" id="{7AE19EE6-C32F-6342-8DE5-DDC24F554845}"/>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The 1980 Division Conference was in </a:t>
              </a:r>
              <a:br>
                <a:rPr lang="en-US" sz="1400" dirty="0">
                  <a:solidFill>
                    <a:schemeClr val="tx1">
                      <a:lumMod val="75000"/>
                      <a:lumOff val="25000"/>
                    </a:schemeClr>
                  </a:solidFill>
                </a:rPr>
              </a:br>
              <a:r>
                <a:rPr lang="en-US" sz="1400" dirty="0">
                  <a:solidFill>
                    <a:schemeClr val="tx1">
                      <a:lumMod val="75000"/>
                      <a:lumOff val="25000"/>
                    </a:schemeClr>
                  </a:solidFill>
                </a:rPr>
                <a:t>lieu of the ACS National Meeting.  It was entitled “The Pesticide Chemist and Modern Toxicology" in </a:t>
              </a:r>
              <a:r>
                <a:rPr lang="en-US" sz="1400" dirty="0" err="1">
                  <a:solidFill>
                    <a:schemeClr val="tx1">
                      <a:lumMod val="75000"/>
                      <a:lumOff val="25000"/>
                    </a:schemeClr>
                  </a:solidFill>
                </a:rPr>
                <a:t>Downington</a:t>
              </a:r>
              <a:r>
                <a:rPr lang="en-US" sz="1400" dirty="0">
                  <a:solidFill>
                    <a:schemeClr val="tx1">
                      <a:lumMod val="75000"/>
                      <a:lumOff val="25000"/>
                    </a:schemeClr>
                  </a:solidFill>
                </a:rPr>
                <a:t>, PA.</a:t>
              </a:r>
            </a:p>
            <a:p>
              <a:r>
                <a:rPr lang="en-US" sz="1050" b="1" dirty="0">
                  <a:solidFill>
                    <a:schemeClr val="tx1">
                      <a:lumMod val="75000"/>
                      <a:lumOff val="25000"/>
                    </a:schemeClr>
                  </a:solidFill>
                </a:rPr>
                <a:t>Source: </a:t>
              </a:r>
            </a:p>
            <a:p>
              <a:r>
                <a:rPr lang="en-US" sz="1050" dirty="0">
                  <a:solidFill>
                    <a:schemeClr val="tx1">
                      <a:lumMod val="75000"/>
                      <a:lumOff val="25000"/>
                    </a:schemeClr>
                  </a:solidFill>
                  <a:hlinkClick r:id="rId7"/>
                </a:rPr>
                <a:t>https://pubs.acs.org/doi/pdf/10.1021/jf0115286</a:t>
              </a:r>
              <a:endParaRPr lang="en-US" sz="1050" dirty="0">
                <a:solidFill>
                  <a:schemeClr val="tx1">
                    <a:lumMod val="75000"/>
                    <a:lumOff val="25000"/>
                  </a:schemeClr>
                </a:solidFill>
              </a:endParaRPr>
            </a:p>
            <a:p>
              <a:endParaRPr lang="en-US" dirty="0"/>
            </a:p>
          </p:txBody>
        </p:sp>
        <p:sp>
          <p:nvSpPr>
            <p:cNvPr id="151" name="done">
              <a:extLst>
                <a:ext uri="{FF2B5EF4-FFF2-40B4-BE49-F238E27FC236}">
                  <a16:creationId xmlns:a16="http://schemas.microsoft.com/office/drawing/2014/main" id="{EBFBCE8F-3997-0F4D-9333-A81812D3858B}"/>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83" name="legend">
            <a:extLst>
              <a:ext uri="{FF2B5EF4-FFF2-40B4-BE49-F238E27FC236}">
                <a16:creationId xmlns:a16="http://schemas.microsoft.com/office/drawing/2014/main" id="{54CE9CD7-A369-7042-974E-94014ABC7BC7}"/>
              </a:ext>
            </a:extLst>
          </p:cNvPr>
          <p:cNvGrpSpPr/>
          <p:nvPr/>
        </p:nvGrpSpPr>
        <p:grpSpPr>
          <a:xfrm>
            <a:off x="1077351" y="5745011"/>
            <a:ext cx="8895576" cy="256480"/>
            <a:chOff x="1077351" y="5745011"/>
            <a:chExt cx="8895576" cy="256480"/>
          </a:xfrm>
        </p:grpSpPr>
        <p:grpSp>
          <p:nvGrpSpPr>
            <p:cNvPr id="87" name="legend green">
              <a:extLst>
                <a:ext uri="{FF2B5EF4-FFF2-40B4-BE49-F238E27FC236}">
                  <a16:creationId xmlns:a16="http://schemas.microsoft.com/office/drawing/2014/main" id="{C23CFDE2-147F-0144-8BD3-FDE80E317660}"/>
                </a:ext>
              </a:extLst>
            </p:cNvPr>
            <p:cNvGrpSpPr/>
            <p:nvPr/>
          </p:nvGrpSpPr>
          <p:grpSpPr>
            <a:xfrm>
              <a:off x="1077351" y="5745011"/>
              <a:ext cx="1557565" cy="256480"/>
              <a:chOff x="1280551" y="5745011"/>
              <a:chExt cx="1557565" cy="256480"/>
            </a:xfrm>
          </p:grpSpPr>
          <p:sp>
            <p:nvSpPr>
              <p:cNvPr id="100" name="Oval 99">
                <a:extLst>
                  <a:ext uri="{FF2B5EF4-FFF2-40B4-BE49-F238E27FC236}">
                    <a16:creationId xmlns:a16="http://schemas.microsoft.com/office/drawing/2014/main" id="{0E13AE50-E32E-5746-8C0C-E38CAE2C9BD3}"/>
                  </a:ext>
                </a:extLst>
              </p:cNvPr>
              <p:cNvSpPr/>
              <p:nvPr/>
            </p:nvSpPr>
            <p:spPr>
              <a:xfrm>
                <a:off x="1280551" y="5768476"/>
                <a:ext cx="209550" cy="20955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TextBox 100">
                <a:extLst>
                  <a:ext uri="{FF2B5EF4-FFF2-40B4-BE49-F238E27FC236}">
                    <a16:creationId xmlns:a16="http://schemas.microsoft.com/office/drawing/2014/main" id="{FB35B66F-D947-B343-804D-30919B409CB0}"/>
                  </a:ext>
                </a:extLst>
              </p:cNvPr>
              <p:cNvSpPr txBox="1"/>
              <p:nvPr/>
            </p:nvSpPr>
            <p:spPr>
              <a:xfrm>
                <a:off x="1588980" y="5745011"/>
                <a:ext cx="1249136" cy="256480"/>
              </a:xfrm>
              <a:prstGeom prst="rect">
                <a:avLst/>
              </a:prstGeom>
              <a:noFill/>
            </p:spPr>
            <p:txBody>
              <a:bodyPr wrap="square" lIns="0" tIns="0" rIns="0" bIns="0" rtlCol="0">
                <a:spAutoFit/>
              </a:bodyPr>
              <a:lstStyle/>
              <a:p>
                <a:pPr>
                  <a:lnSpc>
                    <a:spcPts val="980"/>
                  </a:lnSpc>
                </a:pPr>
                <a:r>
                  <a:rPr lang="en-US" sz="900" dirty="0"/>
                  <a:t>Agrichemical Industry </a:t>
                </a:r>
                <a:br>
                  <a:rPr lang="en-US" sz="900" dirty="0"/>
                </a:br>
                <a:r>
                  <a:rPr lang="en-US" sz="900" dirty="0"/>
                  <a:t>Food Production</a:t>
                </a:r>
              </a:p>
            </p:txBody>
          </p:sp>
        </p:grpSp>
        <p:grpSp>
          <p:nvGrpSpPr>
            <p:cNvPr id="88" name="Group 87">
              <a:extLst>
                <a:ext uri="{FF2B5EF4-FFF2-40B4-BE49-F238E27FC236}">
                  <a16:creationId xmlns:a16="http://schemas.microsoft.com/office/drawing/2014/main" id="{EBC1B017-8419-7441-A9AB-5E1A1D706C54}"/>
                </a:ext>
              </a:extLst>
            </p:cNvPr>
            <p:cNvGrpSpPr/>
            <p:nvPr/>
          </p:nvGrpSpPr>
          <p:grpSpPr>
            <a:xfrm>
              <a:off x="2914225" y="5745011"/>
              <a:ext cx="1557565" cy="256480"/>
              <a:chOff x="2914225" y="5745011"/>
              <a:chExt cx="1557565" cy="256480"/>
            </a:xfrm>
          </p:grpSpPr>
          <p:sp>
            <p:nvSpPr>
              <p:cNvPr id="98" name="Oval 97">
                <a:extLst>
                  <a:ext uri="{FF2B5EF4-FFF2-40B4-BE49-F238E27FC236}">
                    <a16:creationId xmlns:a16="http://schemas.microsoft.com/office/drawing/2014/main" id="{253E608E-71C8-F847-90E4-65B4CF367B15}"/>
                  </a:ext>
                </a:extLst>
              </p:cNvPr>
              <p:cNvSpPr/>
              <p:nvPr/>
            </p:nvSpPr>
            <p:spPr>
              <a:xfrm>
                <a:off x="2914225" y="5768476"/>
                <a:ext cx="209550" cy="20955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TextBox 98">
                <a:extLst>
                  <a:ext uri="{FF2B5EF4-FFF2-40B4-BE49-F238E27FC236}">
                    <a16:creationId xmlns:a16="http://schemas.microsoft.com/office/drawing/2014/main" id="{1CAD1F70-2899-934F-B1D1-007B1972FC3E}"/>
                  </a:ext>
                </a:extLst>
              </p:cNvPr>
              <p:cNvSpPr txBox="1"/>
              <p:nvPr/>
            </p:nvSpPr>
            <p:spPr>
              <a:xfrm>
                <a:off x="3222654" y="5745011"/>
                <a:ext cx="1249136" cy="256480"/>
              </a:xfrm>
              <a:prstGeom prst="rect">
                <a:avLst/>
              </a:prstGeom>
              <a:noFill/>
            </p:spPr>
            <p:txBody>
              <a:bodyPr wrap="square" lIns="0" tIns="0" rIns="0" bIns="0" rtlCol="0">
                <a:spAutoFit/>
              </a:bodyPr>
              <a:lstStyle/>
              <a:p>
                <a:pPr>
                  <a:lnSpc>
                    <a:spcPts val="980"/>
                  </a:lnSpc>
                </a:pPr>
                <a:r>
                  <a:rPr lang="en-US" sz="900" dirty="0"/>
                  <a:t>Agrichemical </a:t>
                </a:r>
                <a:br>
                  <a:rPr lang="en-US" sz="900" dirty="0"/>
                </a:br>
                <a:r>
                  <a:rPr lang="en-US" sz="900" dirty="0"/>
                  <a:t>Regulation</a:t>
                </a:r>
              </a:p>
            </p:txBody>
          </p:sp>
        </p:grpSp>
        <p:grpSp>
          <p:nvGrpSpPr>
            <p:cNvPr id="89" name="legend yellow">
              <a:extLst>
                <a:ext uri="{FF2B5EF4-FFF2-40B4-BE49-F238E27FC236}">
                  <a16:creationId xmlns:a16="http://schemas.microsoft.com/office/drawing/2014/main" id="{7AC20951-B709-DA4A-A808-39A78CC2A621}"/>
                </a:ext>
              </a:extLst>
            </p:cNvPr>
            <p:cNvGrpSpPr/>
            <p:nvPr/>
          </p:nvGrpSpPr>
          <p:grpSpPr>
            <a:xfrm>
              <a:off x="4747205" y="5768476"/>
              <a:ext cx="1557565" cy="209550"/>
              <a:chOff x="4950405" y="5768476"/>
              <a:chExt cx="1557565" cy="209550"/>
            </a:xfrm>
          </p:grpSpPr>
          <p:sp>
            <p:nvSpPr>
              <p:cNvPr id="96" name="Oval 95">
                <a:extLst>
                  <a:ext uri="{FF2B5EF4-FFF2-40B4-BE49-F238E27FC236}">
                    <a16:creationId xmlns:a16="http://schemas.microsoft.com/office/drawing/2014/main" id="{147458DD-1B39-FB46-BDCE-85E269E6C63F}"/>
                  </a:ext>
                </a:extLst>
              </p:cNvPr>
              <p:cNvSpPr/>
              <p:nvPr/>
            </p:nvSpPr>
            <p:spPr>
              <a:xfrm>
                <a:off x="4950405" y="5768476"/>
                <a:ext cx="209550" cy="20955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TextBox 96">
                <a:extLst>
                  <a:ext uri="{FF2B5EF4-FFF2-40B4-BE49-F238E27FC236}">
                    <a16:creationId xmlns:a16="http://schemas.microsoft.com/office/drawing/2014/main" id="{12FE01F2-C26D-5744-A4C2-0D610EE34FAC}"/>
                  </a:ext>
                </a:extLst>
              </p:cNvPr>
              <p:cNvSpPr txBox="1"/>
              <p:nvPr/>
            </p:nvSpPr>
            <p:spPr>
              <a:xfrm>
                <a:off x="5258834" y="5809131"/>
                <a:ext cx="1249136" cy="128240"/>
              </a:xfrm>
              <a:prstGeom prst="rect">
                <a:avLst/>
              </a:prstGeom>
              <a:noFill/>
            </p:spPr>
            <p:txBody>
              <a:bodyPr wrap="square" lIns="0" tIns="0" rIns="0" bIns="0" rtlCol="0">
                <a:spAutoFit/>
              </a:bodyPr>
              <a:lstStyle/>
              <a:p>
                <a:pPr>
                  <a:lnSpc>
                    <a:spcPts val="980"/>
                  </a:lnSpc>
                </a:pPr>
                <a:r>
                  <a:rPr lang="en-US" sz="900" dirty="0"/>
                  <a:t>AGRO History</a:t>
                </a:r>
              </a:p>
            </p:txBody>
          </p:sp>
        </p:grpSp>
        <p:grpSp>
          <p:nvGrpSpPr>
            <p:cNvPr id="90" name="Group 89">
              <a:extLst>
                <a:ext uri="{FF2B5EF4-FFF2-40B4-BE49-F238E27FC236}">
                  <a16:creationId xmlns:a16="http://schemas.microsoft.com/office/drawing/2014/main" id="{57DEACB2-0E21-0B4E-8662-9204CFAE7810}"/>
                </a:ext>
              </a:extLst>
            </p:cNvPr>
            <p:cNvGrpSpPr/>
            <p:nvPr/>
          </p:nvGrpSpPr>
          <p:grpSpPr>
            <a:xfrm>
              <a:off x="6587327" y="5745011"/>
              <a:ext cx="1557565" cy="256480"/>
              <a:chOff x="6587327" y="5745011"/>
              <a:chExt cx="1557565" cy="256480"/>
            </a:xfrm>
          </p:grpSpPr>
          <p:sp>
            <p:nvSpPr>
              <p:cNvPr id="94" name="Oval 93">
                <a:extLst>
                  <a:ext uri="{FF2B5EF4-FFF2-40B4-BE49-F238E27FC236}">
                    <a16:creationId xmlns:a16="http://schemas.microsoft.com/office/drawing/2014/main" id="{BB286D93-2BCC-034E-B3E0-F7555A12BC7D}"/>
                  </a:ext>
                </a:extLst>
              </p:cNvPr>
              <p:cNvSpPr/>
              <p:nvPr/>
            </p:nvSpPr>
            <p:spPr>
              <a:xfrm>
                <a:off x="6587327" y="5768476"/>
                <a:ext cx="209550" cy="20955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TextBox 94">
                <a:extLst>
                  <a:ext uri="{FF2B5EF4-FFF2-40B4-BE49-F238E27FC236}">
                    <a16:creationId xmlns:a16="http://schemas.microsoft.com/office/drawing/2014/main" id="{7221967F-241C-9A4F-94FD-A88216E98CAB}"/>
                  </a:ext>
                </a:extLst>
              </p:cNvPr>
              <p:cNvSpPr txBox="1"/>
              <p:nvPr/>
            </p:nvSpPr>
            <p:spPr>
              <a:xfrm>
                <a:off x="6895756" y="5745011"/>
                <a:ext cx="1249136" cy="256480"/>
              </a:xfrm>
              <a:prstGeom prst="rect">
                <a:avLst/>
              </a:prstGeom>
              <a:noFill/>
            </p:spPr>
            <p:txBody>
              <a:bodyPr wrap="square" lIns="0" tIns="0" rIns="0" bIns="0" rtlCol="0">
                <a:spAutoFit/>
              </a:bodyPr>
              <a:lstStyle/>
              <a:p>
                <a:pPr>
                  <a:lnSpc>
                    <a:spcPts val="980"/>
                  </a:lnSpc>
                </a:pPr>
                <a:r>
                  <a:rPr lang="en-US" sz="900" dirty="0"/>
                  <a:t>Technologies and Challenges</a:t>
                </a:r>
              </a:p>
            </p:txBody>
          </p:sp>
        </p:grpSp>
        <p:grpSp>
          <p:nvGrpSpPr>
            <p:cNvPr id="91" name="legend dk blue">
              <a:extLst>
                <a:ext uri="{FF2B5EF4-FFF2-40B4-BE49-F238E27FC236}">
                  <a16:creationId xmlns:a16="http://schemas.microsoft.com/office/drawing/2014/main" id="{62A1B9D0-8E0F-2C4D-9109-4D8BD42E6E07}"/>
                </a:ext>
              </a:extLst>
            </p:cNvPr>
            <p:cNvGrpSpPr/>
            <p:nvPr/>
          </p:nvGrpSpPr>
          <p:grpSpPr>
            <a:xfrm>
              <a:off x="8415362" y="5768476"/>
              <a:ext cx="1557565" cy="209550"/>
              <a:chOff x="8568556" y="5768476"/>
              <a:chExt cx="1557565" cy="209550"/>
            </a:xfrm>
          </p:grpSpPr>
          <p:sp>
            <p:nvSpPr>
              <p:cNvPr id="92" name="Oval 91">
                <a:extLst>
                  <a:ext uri="{FF2B5EF4-FFF2-40B4-BE49-F238E27FC236}">
                    <a16:creationId xmlns:a16="http://schemas.microsoft.com/office/drawing/2014/main" id="{4D3C8EC8-E30D-4B41-B07A-8DB6F414FFC2}"/>
                  </a:ext>
                </a:extLst>
              </p:cNvPr>
              <p:cNvSpPr/>
              <p:nvPr/>
            </p:nvSpPr>
            <p:spPr>
              <a:xfrm>
                <a:off x="8568556" y="5768476"/>
                <a:ext cx="209550" cy="20955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TextBox 92">
                <a:extLst>
                  <a:ext uri="{FF2B5EF4-FFF2-40B4-BE49-F238E27FC236}">
                    <a16:creationId xmlns:a16="http://schemas.microsoft.com/office/drawing/2014/main" id="{64A7E1C1-4DBF-AE42-B13A-F6C3FF95EED7}"/>
                  </a:ext>
                </a:extLst>
              </p:cNvPr>
              <p:cNvSpPr txBox="1"/>
              <p:nvPr/>
            </p:nvSpPr>
            <p:spPr>
              <a:xfrm>
                <a:off x="8876985" y="5809131"/>
                <a:ext cx="1249136" cy="128240"/>
              </a:xfrm>
              <a:prstGeom prst="rect">
                <a:avLst/>
              </a:prstGeom>
              <a:noFill/>
            </p:spPr>
            <p:txBody>
              <a:bodyPr wrap="square" lIns="0" tIns="0" rIns="0" bIns="0" rtlCol="0">
                <a:spAutoFit/>
              </a:bodyPr>
              <a:lstStyle/>
              <a:p>
                <a:pPr>
                  <a:lnSpc>
                    <a:spcPts val="980"/>
                  </a:lnSpc>
                </a:pPr>
                <a:r>
                  <a:rPr lang="en-US" sz="900" dirty="0"/>
                  <a:t>Products</a:t>
                </a:r>
              </a:p>
            </p:txBody>
          </p:sp>
        </p:grpSp>
      </p:grpSp>
    </p:spTree>
    <p:extLst>
      <p:ext uri="{BB962C8B-B14F-4D97-AF65-F5344CB8AC3E}">
        <p14:creationId xmlns:p14="http://schemas.microsoft.com/office/powerpoint/2010/main" val="1219672088"/>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47"/>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childTnLst>
              </p:cTn>
              <p:nextCondLst>
                <p:cond evt="onClick" delay="0">
                  <p:tgtEl>
                    <p:spTgt spid="47"/>
                  </p:tgtEl>
                </p:cond>
              </p:nextCondLst>
            </p:seq>
            <p:seq concurrent="1" nextAc="seek">
              <p:cTn id="7" restart="whenNotActive" fill="hold" evtFilter="cancelBubble" nodeType="interactiveSeq">
                <p:stCondLst>
                  <p:cond evt="onClick" delay="0">
                    <p:tgtEl>
                      <p:spTgt spid="25"/>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nodeType="clickEffect">
                                  <p:stCondLst>
                                    <p:cond delay="0"/>
                                  </p:stCondLst>
                                  <p:childTnLst>
                                    <p:set>
                                      <p:cBhvr>
                                        <p:cTn id="11" dur="1" fill="hold">
                                          <p:stCondLst>
                                            <p:cond delay="0"/>
                                          </p:stCondLst>
                                        </p:cTn>
                                        <p:tgtEl>
                                          <p:spTgt spid="25"/>
                                        </p:tgtEl>
                                        <p:attrNameLst>
                                          <p:attrName>style.visibility</p:attrName>
                                        </p:attrNameLst>
                                      </p:cBhvr>
                                      <p:to>
                                        <p:strVal val="hidden"/>
                                      </p:to>
                                    </p:set>
                                  </p:childTnLst>
                                </p:cTn>
                              </p:par>
                            </p:childTnLst>
                          </p:cTn>
                        </p:par>
                      </p:childTnLst>
                    </p:cTn>
                  </p:par>
                </p:childTnLst>
              </p:cTn>
              <p:nextCondLst>
                <p:cond evt="onClick" delay="0">
                  <p:tgtEl>
                    <p:spTgt spid="25"/>
                  </p:tgtEl>
                </p:cond>
              </p:nextCondLst>
            </p:seq>
            <p:seq concurrent="1" nextAc="seek">
              <p:cTn id="12" restart="whenNotActive" fill="hold" evtFilter="cancelBubble" nodeType="interactiveSeq">
                <p:stCondLst>
                  <p:cond evt="onClick" delay="0">
                    <p:tgtEl>
                      <p:spTgt spid="102"/>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6"/>
                                        </p:tgtEl>
                                        <p:attrNameLst>
                                          <p:attrName>style.visibility</p:attrName>
                                        </p:attrNameLst>
                                      </p:cBhvr>
                                      <p:to>
                                        <p:strVal val="visible"/>
                                      </p:to>
                                    </p:set>
                                  </p:childTnLst>
                                </p:cTn>
                              </p:par>
                            </p:childTnLst>
                          </p:cTn>
                        </p:par>
                      </p:childTnLst>
                    </p:cTn>
                  </p:par>
                </p:childTnLst>
              </p:cTn>
              <p:nextCondLst>
                <p:cond evt="onClick" delay="0">
                  <p:tgtEl>
                    <p:spTgt spid="102"/>
                  </p:tgtEl>
                </p:cond>
              </p:nextCondLst>
            </p:seq>
            <p:seq concurrent="1" nextAc="seek">
              <p:cTn id="17" restart="whenNotActive" fill="hold" evtFilter="cancelBubble" nodeType="interactiveSeq">
                <p:stCondLst>
                  <p:cond evt="onClick" delay="0">
                    <p:tgtEl>
                      <p:spTgt spid="106"/>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nodeType="clickEffect">
                                  <p:stCondLst>
                                    <p:cond delay="0"/>
                                  </p:stCondLst>
                                  <p:childTnLst>
                                    <p:set>
                                      <p:cBhvr>
                                        <p:cTn id="21" dur="1" fill="hold">
                                          <p:stCondLst>
                                            <p:cond delay="0"/>
                                          </p:stCondLst>
                                        </p:cTn>
                                        <p:tgtEl>
                                          <p:spTgt spid="106"/>
                                        </p:tgtEl>
                                        <p:attrNameLst>
                                          <p:attrName>style.visibility</p:attrName>
                                        </p:attrNameLst>
                                      </p:cBhvr>
                                      <p:to>
                                        <p:strVal val="hidden"/>
                                      </p:to>
                                    </p:set>
                                  </p:childTnLst>
                                </p:cTn>
                              </p:par>
                            </p:childTnLst>
                          </p:cTn>
                        </p:par>
                      </p:childTnLst>
                    </p:cTn>
                  </p:par>
                </p:childTnLst>
              </p:cTn>
              <p:nextCondLst>
                <p:cond evt="onClick" delay="0">
                  <p:tgtEl>
                    <p:spTgt spid="106"/>
                  </p:tgtEl>
                </p:cond>
              </p:nextCondLst>
            </p:seq>
            <p:seq concurrent="1" nextAc="seek">
              <p:cTn id="22" restart="whenNotActive" fill="hold" evtFilter="cancelBubble" nodeType="interactiveSeq">
                <p:stCondLst>
                  <p:cond evt="onClick" delay="0">
                    <p:tgtEl>
                      <p:spTgt spid="128"/>
                    </p:tgtEl>
                  </p:cond>
                </p:stCondLst>
                <p:endSync evt="end" delay="0">
                  <p:rtn val="all"/>
                </p:endSync>
                <p:childTnLst>
                  <p:par>
                    <p:cTn id="23" fill="hold">
                      <p:stCondLst>
                        <p:cond delay="0"/>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2"/>
                                        </p:tgtEl>
                                        <p:attrNameLst>
                                          <p:attrName>style.visibility</p:attrName>
                                        </p:attrNameLst>
                                      </p:cBhvr>
                                      <p:to>
                                        <p:strVal val="visible"/>
                                      </p:to>
                                    </p:set>
                                  </p:childTnLst>
                                </p:cTn>
                              </p:par>
                            </p:childTnLst>
                          </p:cTn>
                        </p:par>
                      </p:childTnLst>
                    </p:cTn>
                  </p:par>
                </p:childTnLst>
              </p:cTn>
              <p:nextCondLst>
                <p:cond evt="onClick" delay="0">
                  <p:tgtEl>
                    <p:spTgt spid="128"/>
                  </p:tgtEl>
                </p:cond>
              </p:nextCondLst>
            </p:seq>
            <p:seq concurrent="1" nextAc="seek">
              <p:cTn id="27" restart="whenNotActive" fill="hold" evtFilter="cancelBubble" nodeType="interactiveSeq">
                <p:stCondLst>
                  <p:cond evt="onClick" delay="0">
                    <p:tgtEl>
                      <p:spTgt spid="142"/>
                    </p:tgtEl>
                  </p:cond>
                </p:stCondLst>
                <p:endSync evt="end" delay="0">
                  <p:rtn val="all"/>
                </p:endSync>
                <p:childTnLst>
                  <p:par>
                    <p:cTn id="28" fill="hold">
                      <p:stCondLst>
                        <p:cond delay="0"/>
                      </p:stCondLst>
                      <p:childTnLst>
                        <p:par>
                          <p:cTn id="29" fill="hold">
                            <p:stCondLst>
                              <p:cond delay="0"/>
                            </p:stCondLst>
                            <p:childTnLst>
                              <p:par>
                                <p:cTn id="30" presetID="1" presetClass="exit" presetSubtype="0" fill="hold" nodeType="clickEffect">
                                  <p:stCondLst>
                                    <p:cond delay="0"/>
                                  </p:stCondLst>
                                  <p:childTnLst>
                                    <p:set>
                                      <p:cBhvr>
                                        <p:cTn id="31" dur="1" fill="hold">
                                          <p:stCondLst>
                                            <p:cond delay="0"/>
                                          </p:stCondLst>
                                        </p:cTn>
                                        <p:tgtEl>
                                          <p:spTgt spid="142"/>
                                        </p:tgtEl>
                                        <p:attrNameLst>
                                          <p:attrName>style.visibility</p:attrName>
                                        </p:attrNameLst>
                                      </p:cBhvr>
                                      <p:to>
                                        <p:strVal val="hidden"/>
                                      </p:to>
                                    </p:set>
                                  </p:childTnLst>
                                </p:cTn>
                              </p:par>
                            </p:childTnLst>
                          </p:cTn>
                        </p:par>
                      </p:childTnLst>
                    </p:cTn>
                  </p:par>
                </p:childTnLst>
              </p:cTn>
              <p:nextCondLst>
                <p:cond evt="onClick" delay="0">
                  <p:tgtEl>
                    <p:spTgt spid="142"/>
                  </p:tgtEl>
                </p:cond>
              </p:nextCondLst>
            </p:seq>
            <p:seq concurrent="1" nextAc="seek">
              <p:cTn id="32" restart="whenNotActive" fill="hold" evtFilter="cancelBubble" nodeType="interactiveSeq">
                <p:stCondLst>
                  <p:cond evt="onClick" delay="0">
                    <p:tgtEl>
                      <p:spTgt spid="59"/>
                    </p:tgtEl>
                  </p:cond>
                </p:stCondLst>
                <p:endSync evt="end" delay="0">
                  <p:rtn val="all"/>
                </p:endSync>
                <p:childTnLst>
                  <p:par>
                    <p:cTn id="33" fill="hold">
                      <p:stCondLst>
                        <p:cond delay="0"/>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71"/>
                                        </p:tgtEl>
                                        <p:attrNameLst>
                                          <p:attrName>style.visibility</p:attrName>
                                        </p:attrNameLst>
                                      </p:cBhvr>
                                      <p:to>
                                        <p:strVal val="visible"/>
                                      </p:to>
                                    </p:set>
                                  </p:childTnLst>
                                </p:cTn>
                              </p:par>
                            </p:childTnLst>
                          </p:cTn>
                        </p:par>
                      </p:childTnLst>
                    </p:cTn>
                  </p:par>
                </p:childTnLst>
              </p:cTn>
              <p:nextCondLst>
                <p:cond evt="onClick" delay="0">
                  <p:tgtEl>
                    <p:spTgt spid="59"/>
                  </p:tgtEl>
                </p:cond>
              </p:nextCondLst>
            </p:seq>
            <p:seq concurrent="1" nextAc="seek">
              <p:cTn id="37" restart="whenNotActive" fill="hold" evtFilter="cancelBubble" nodeType="interactiveSeq">
                <p:stCondLst>
                  <p:cond evt="onClick" delay="0">
                    <p:tgtEl>
                      <p:spTgt spid="71"/>
                    </p:tgtEl>
                  </p:cond>
                </p:stCondLst>
                <p:endSync evt="end" delay="0">
                  <p:rtn val="all"/>
                </p:endSync>
                <p:childTnLst>
                  <p:par>
                    <p:cTn id="38" fill="hold">
                      <p:stCondLst>
                        <p:cond delay="0"/>
                      </p:stCondLst>
                      <p:childTnLst>
                        <p:par>
                          <p:cTn id="39" fill="hold">
                            <p:stCondLst>
                              <p:cond delay="0"/>
                            </p:stCondLst>
                            <p:childTnLst>
                              <p:par>
                                <p:cTn id="40" presetID="1" presetClass="exit" presetSubtype="0" fill="hold" nodeType="clickEffect">
                                  <p:stCondLst>
                                    <p:cond delay="0"/>
                                  </p:stCondLst>
                                  <p:childTnLst>
                                    <p:set>
                                      <p:cBhvr>
                                        <p:cTn id="41" dur="1" fill="hold">
                                          <p:stCondLst>
                                            <p:cond delay="0"/>
                                          </p:stCondLst>
                                        </p:cTn>
                                        <p:tgtEl>
                                          <p:spTgt spid="71"/>
                                        </p:tgtEl>
                                        <p:attrNameLst>
                                          <p:attrName>style.visibility</p:attrName>
                                        </p:attrNameLst>
                                      </p:cBhvr>
                                      <p:to>
                                        <p:strVal val="hidden"/>
                                      </p:to>
                                    </p:set>
                                  </p:childTnLst>
                                </p:cTn>
                              </p:par>
                            </p:childTnLst>
                          </p:cTn>
                        </p:par>
                      </p:childTnLst>
                    </p:cTn>
                  </p:par>
                </p:childTnLst>
              </p:cTn>
              <p:nextCondLst>
                <p:cond evt="onClick" delay="0">
                  <p:tgtEl>
                    <p:spTgt spid="71"/>
                  </p:tgtEl>
                </p:cond>
              </p:nextCondLst>
            </p:seq>
            <p:seq concurrent="1" nextAc="seek">
              <p:cTn id="42" restart="whenNotActive" fill="hold" evtFilter="cancelBubble" nodeType="interactiveSeq">
                <p:stCondLst>
                  <p:cond evt="onClick" delay="0">
                    <p:tgtEl>
                      <p:spTgt spid="67"/>
                    </p:tgtEl>
                  </p:cond>
                </p:stCondLst>
                <p:endSync evt="end" delay="0">
                  <p:rtn val="all"/>
                </p:endSync>
                <p:childTnLst>
                  <p:par>
                    <p:cTn id="43" fill="hold">
                      <p:stCondLst>
                        <p:cond delay="0"/>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74"/>
                                        </p:tgtEl>
                                        <p:attrNameLst>
                                          <p:attrName>style.visibility</p:attrName>
                                        </p:attrNameLst>
                                      </p:cBhvr>
                                      <p:to>
                                        <p:strVal val="visible"/>
                                      </p:to>
                                    </p:set>
                                  </p:childTnLst>
                                </p:cTn>
                              </p:par>
                            </p:childTnLst>
                          </p:cTn>
                        </p:par>
                      </p:childTnLst>
                    </p:cTn>
                  </p:par>
                </p:childTnLst>
              </p:cTn>
              <p:nextCondLst>
                <p:cond evt="onClick" delay="0">
                  <p:tgtEl>
                    <p:spTgt spid="67"/>
                  </p:tgtEl>
                </p:cond>
              </p:nextCondLst>
            </p:seq>
            <p:seq concurrent="1" nextAc="seek">
              <p:cTn id="47" restart="whenNotActive" fill="hold" evtFilter="cancelBubble" nodeType="interactiveSeq">
                <p:stCondLst>
                  <p:cond evt="onClick" delay="0">
                    <p:tgtEl>
                      <p:spTgt spid="74"/>
                    </p:tgtEl>
                  </p:cond>
                </p:stCondLst>
                <p:endSync evt="end" delay="0">
                  <p:rtn val="all"/>
                </p:endSync>
                <p:childTnLst>
                  <p:par>
                    <p:cTn id="48" fill="hold">
                      <p:stCondLst>
                        <p:cond delay="0"/>
                      </p:stCondLst>
                      <p:childTnLst>
                        <p:par>
                          <p:cTn id="49" fill="hold">
                            <p:stCondLst>
                              <p:cond delay="0"/>
                            </p:stCondLst>
                            <p:childTnLst>
                              <p:par>
                                <p:cTn id="50" presetID="1" presetClass="exit" presetSubtype="0" fill="hold" nodeType="clickEffect">
                                  <p:stCondLst>
                                    <p:cond delay="0"/>
                                  </p:stCondLst>
                                  <p:childTnLst>
                                    <p:set>
                                      <p:cBhvr>
                                        <p:cTn id="51" dur="1" fill="hold">
                                          <p:stCondLst>
                                            <p:cond delay="0"/>
                                          </p:stCondLst>
                                        </p:cTn>
                                        <p:tgtEl>
                                          <p:spTgt spid="74"/>
                                        </p:tgtEl>
                                        <p:attrNameLst>
                                          <p:attrName>style.visibility</p:attrName>
                                        </p:attrNameLst>
                                      </p:cBhvr>
                                      <p:to>
                                        <p:strVal val="hidden"/>
                                      </p:to>
                                    </p:set>
                                  </p:childTnLst>
                                </p:cTn>
                              </p:par>
                            </p:childTnLst>
                          </p:cTn>
                        </p:par>
                      </p:childTnLst>
                    </p:cTn>
                  </p:par>
                </p:childTnLst>
              </p:cTn>
              <p:nextCondLst>
                <p:cond evt="onClick" delay="0">
                  <p:tgtEl>
                    <p:spTgt spid="74"/>
                  </p:tgtEl>
                </p:cond>
              </p:nextCondLst>
            </p:seq>
            <p:seq concurrent="1" nextAc="seek">
              <p:cTn id="52" restart="whenNotActive" fill="hold" evtFilter="cancelBubble" nodeType="interactiveSeq">
                <p:stCondLst>
                  <p:cond evt="onClick" delay="0">
                    <p:tgtEl>
                      <p:spTgt spid="63"/>
                    </p:tgtEl>
                  </p:cond>
                </p:stCondLst>
                <p:endSync evt="end" delay="0">
                  <p:rtn val="all"/>
                </p:endSync>
                <p:childTnLst>
                  <p:par>
                    <p:cTn id="53" fill="hold">
                      <p:stCondLst>
                        <p:cond delay="0"/>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77"/>
                                        </p:tgtEl>
                                        <p:attrNameLst>
                                          <p:attrName>style.visibility</p:attrName>
                                        </p:attrNameLst>
                                      </p:cBhvr>
                                      <p:to>
                                        <p:strVal val="visible"/>
                                      </p:to>
                                    </p:set>
                                  </p:childTnLst>
                                </p:cTn>
                              </p:par>
                            </p:childTnLst>
                          </p:cTn>
                        </p:par>
                      </p:childTnLst>
                    </p:cTn>
                  </p:par>
                </p:childTnLst>
              </p:cTn>
              <p:nextCondLst>
                <p:cond evt="onClick" delay="0">
                  <p:tgtEl>
                    <p:spTgt spid="63"/>
                  </p:tgtEl>
                </p:cond>
              </p:nextCondLst>
            </p:seq>
            <p:seq concurrent="1" nextAc="seek">
              <p:cTn id="57" restart="whenNotActive" fill="hold" evtFilter="cancelBubble" nodeType="interactiveSeq">
                <p:stCondLst>
                  <p:cond evt="onClick" delay="0">
                    <p:tgtEl>
                      <p:spTgt spid="77"/>
                    </p:tgtEl>
                  </p:cond>
                </p:stCondLst>
                <p:endSync evt="end" delay="0">
                  <p:rtn val="all"/>
                </p:endSync>
                <p:childTnLst>
                  <p:par>
                    <p:cTn id="58" fill="hold">
                      <p:stCondLst>
                        <p:cond delay="0"/>
                      </p:stCondLst>
                      <p:childTnLst>
                        <p:par>
                          <p:cTn id="59" fill="hold">
                            <p:stCondLst>
                              <p:cond delay="0"/>
                            </p:stCondLst>
                            <p:childTnLst>
                              <p:par>
                                <p:cTn id="60" presetID="1" presetClass="exit" presetSubtype="0" fill="hold" nodeType="clickEffect">
                                  <p:stCondLst>
                                    <p:cond delay="0"/>
                                  </p:stCondLst>
                                  <p:childTnLst>
                                    <p:set>
                                      <p:cBhvr>
                                        <p:cTn id="61" dur="1" fill="hold">
                                          <p:stCondLst>
                                            <p:cond delay="0"/>
                                          </p:stCondLst>
                                        </p:cTn>
                                        <p:tgtEl>
                                          <p:spTgt spid="77"/>
                                        </p:tgtEl>
                                        <p:attrNameLst>
                                          <p:attrName>style.visibility</p:attrName>
                                        </p:attrNameLst>
                                      </p:cBhvr>
                                      <p:to>
                                        <p:strVal val="hidden"/>
                                      </p:to>
                                    </p:set>
                                  </p:childTnLst>
                                </p:cTn>
                              </p:par>
                            </p:childTnLst>
                          </p:cTn>
                        </p:par>
                      </p:childTnLst>
                    </p:cTn>
                  </p:par>
                </p:childTnLst>
              </p:cTn>
              <p:nextCondLst>
                <p:cond evt="onClick" delay="0">
                  <p:tgtEl>
                    <p:spTgt spid="77"/>
                  </p:tgtEl>
                </p:cond>
              </p:nextCondLst>
            </p:seq>
            <p:seq concurrent="1" nextAc="seek">
              <p:cTn id="62" restart="whenNotActive" fill="hold" evtFilter="cancelBubble" nodeType="interactiveSeq">
                <p:stCondLst>
                  <p:cond evt="onClick" delay="0">
                    <p:tgtEl>
                      <p:spTgt spid="55"/>
                    </p:tgtEl>
                  </p:cond>
                </p:stCondLst>
                <p:endSync evt="end" delay="0">
                  <p:rtn val="all"/>
                </p:endSync>
                <p:childTnLst>
                  <p:par>
                    <p:cTn id="63" fill="hold">
                      <p:stCondLst>
                        <p:cond delay="0"/>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80"/>
                                        </p:tgtEl>
                                        <p:attrNameLst>
                                          <p:attrName>style.visibility</p:attrName>
                                        </p:attrNameLst>
                                      </p:cBhvr>
                                      <p:to>
                                        <p:strVal val="visible"/>
                                      </p:to>
                                    </p:set>
                                  </p:childTnLst>
                                </p:cTn>
                              </p:par>
                            </p:childTnLst>
                          </p:cTn>
                        </p:par>
                      </p:childTnLst>
                    </p:cTn>
                  </p:par>
                </p:childTnLst>
              </p:cTn>
              <p:nextCondLst>
                <p:cond evt="onClick" delay="0">
                  <p:tgtEl>
                    <p:spTgt spid="55"/>
                  </p:tgtEl>
                </p:cond>
              </p:nextCondLst>
            </p:seq>
            <p:seq concurrent="1" nextAc="seek">
              <p:cTn id="67" restart="whenNotActive" fill="hold" evtFilter="cancelBubble" nodeType="interactiveSeq">
                <p:stCondLst>
                  <p:cond evt="onClick" delay="0">
                    <p:tgtEl>
                      <p:spTgt spid="80"/>
                    </p:tgtEl>
                  </p:cond>
                </p:stCondLst>
                <p:endSync evt="end" delay="0">
                  <p:rtn val="all"/>
                </p:endSync>
                <p:childTnLst>
                  <p:par>
                    <p:cTn id="68" fill="hold">
                      <p:stCondLst>
                        <p:cond delay="0"/>
                      </p:stCondLst>
                      <p:childTnLst>
                        <p:par>
                          <p:cTn id="69" fill="hold">
                            <p:stCondLst>
                              <p:cond delay="0"/>
                            </p:stCondLst>
                            <p:childTnLst>
                              <p:par>
                                <p:cTn id="70" presetID="1" presetClass="exit" presetSubtype="0" fill="hold" nodeType="clickEffect">
                                  <p:stCondLst>
                                    <p:cond delay="0"/>
                                  </p:stCondLst>
                                  <p:childTnLst>
                                    <p:set>
                                      <p:cBhvr>
                                        <p:cTn id="71" dur="1" fill="hold">
                                          <p:stCondLst>
                                            <p:cond delay="0"/>
                                          </p:stCondLst>
                                        </p:cTn>
                                        <p:tgtEl>
                                          <p:spTgt spid="80"/>
                                        </p:tgtEl>
                                        <p:attrNameLst>
                                          <p:attrName>style.visibility</p:attrName>
                                        </p:attrNameLst>
                                      </p:cBhvr>
                                      <p:to>
                                        <p:strVal val="hidden"/>
                                      </p:to>
                                    </p:set>
                                  </p:childTnLst>
                                </p:cTn>
                              </p:par>
                            </p:childTnLst>
                          </p:cTn>
                        </p:par>
                      </p:childTnLst>
                    </p:cTn>
                  </p:par>
                </p:childTnLst>
              </p:cTn>
              <p:nextCondLst>
                <p:cond evt="onClick" delay="0">
                  <p:tgtEl>
                    <p:spTgt spid="80"/>
                  </p:tgtEl>
                </p:cond>
              </p:nextCondLst>
            </p:seq>
            <p:seq concurrent="1" nextAc="seek">
              <p:cTn id="72" restart="whenNotActive" fill="hold" evtFilter="cancelBubble" nodeType="interactiveSeq">
                <p:stCondLst>
                  <p:cond evt="onClick" delay="0">
                    <p:tgtEl>
                      <p:spTgt spid="134"/>
                    </p:tgtEl>
                  </p:cond>
                </p:stCondLst>
                <p:endSync evt="end" delay="0">
                  <p:rtn val="all"/>
                </p:endSync>
                <p:childTnLst>
                  <p:par>
                    <p:cTn id="73" fill="hold">
                      <p:stCondLst>
                        <p:cond delay="0"/>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138"/>
                                        </p:tgtEl>
                                        <p:attrNameLst>
                                          <p:attrName>style.visibility</p:attrName>
                                        </p:attrNameLst>
                                      </p:cBhvr>
                                      <p:to>
                                        <p:strVal val="visible"/>
                                      </p:to>
                                    </p:set>
                                  </p:childTnLst>
                                </p:cTn>
                              </p:par>
                            </p:childTnLst>
                          </p:cTn>
                        </p:par>
                      </p:childTnLst>
                    </p:cTn>
                  </p:par>
                </p:childTnLst>
              </p:cTn>
              <p:nextCondLst>
                <p:cond evt="onClick" delay="0">
                  <p:tgtEl>
                    <p:spTgt spid="134"/>
                  </p:tgtEl>
                </p:cond>
              </p:nextCondLst>
            </p:seq>
            <p:seq concurrent="1" nextAc="seek">
              <p:cTn id="77" restart="whenNotActive" fill="hold" evtFilter="cancelBubble" nodeType="interactiveSeq">
                <p:stCondLst>
                  <p:cond evt="onClick" delay="0">
                    <p:tgtEl>
                      <p:spTgt spid="138"/>
                    </p:tgtEl>
                  </p:cond>
                </p:stCondLst>
                <p:endSync evt="end" delay="0">
                  <p:rtn val="all"/>
                </p:endSync>
                <p:childTnLst>
                  <p:par>
                    <p:cTn id="78" fill="hold">
                      <p:stCondLst>
                        <p:cond delay="0"/>
                      </p:stCondLst>
                      <p:childTnLst>
                        <p:par>
                          <p:cTn id="79" fill="hold">
                            <p:stCondLst>
                              <p:cond delay="0"/>
                            </p:stCondLst>
                            <p:childTnLst>
                              <p:par>
                                <p:cTn id="80" presetID="1" presetClass="exit" presetSubtype="0" fill="hold" nodeType="clickEffect">
                                  <p:stCondLst>
                                    <p:cond delay="0"/>
                                  </p:stCondLst>
                                  <p:childTnLst>
                                    <p:set>
                                      <p:cBhvr>
                                        <p:cTn id="81" dur="1" fill="hold">
                                          <p:stCondLst>
                                            <p:cond delay="0"/>
                                          </p:stCondLst>
                                        </p:cTn>
                                        <p:tgtEl>
                                          <p:spTgt spid="138"/>
                                        </p:tgtEl>
                                        <p:attrNameLst>
                                          <p:attrName>style.visibility</p:attrName>
                                        </p:attrNameLst>
                                      </p:cBhvr>
                                      <p:to>
                                        <p:strVal val="hidden"/>
                                      </p:to>
                                    </p:set>
                                  </p:childTnLst>
                                </p:cTn>
                              </p:par>
                            </p:childTnLst>
                          </p:cTn>
                        </p:par>
                      </p:childTnLst>
                    </p:cTn>
                  </p:par>
                </p:childTnLst>
              </p:cTn>
              <p:nextCondLst>
                <p:cond evt="onClick" delay="0">
                  <p:tgtEl>
                    <p:spTgt spid="138"/>
                  </p:tgtEl>
                </p:cond>
              </p:nextCondLst>
            </p:seq>
            <p:seq concurrent="1" nextAc="seek">
              <p:cTn id="82" restart="whenNotActive" fill="hold" evtFilter="cancelBubble" nodeType="interactiveSeq">
                <p:stCondLst>
                  <p:cond evt="onClick" delay="0">
                    <p:tgtEl>
                      <p:spTgt spid="109"/>
                    </p:tgtEl>
                  </p:cond>
                </p:stCondLst>
                <p:endSync evt="end" delay="0">
                  <p:rtn val="all"/>
                </p:endSync>
                <p:childTnLst>
                  <p:par>
                    <p:cTn id="83" fill="hold">
                      <p:stCondLst>
                        <p:cond delay="0"/>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113"/>
                                        </p:tgtEl>
                                        <p:attrNameLst>
                                          <p:attrName>style.visibility</p:attrName>
                                        </p:attrNameLst>
                                      </p:cBhvr>
                                      <p:to>
                                        <p:strVal val="visible"/>
                                      </p:to>
                                    </p:set>
                                  </p:childTnLst>
                                </p:cTn>
                              </p:par>
                            </p:childTnLst>
                          </p:cTn>
                        </p:par>
                      </p:childTnLst>
                    </p:cTn>
                  </p:par>
                </p:childTnLst>
              </p:cTn>
              <p:nextCondLst>
                <p:cond evt="onClick" delay="0">
                  <p:tgtEl>
                    <p:spTgt spid="109"/>
                  </p:tgtEl>
                </p:cond>
              </p:nextCondLst>
            </p:seq>
            <p:seq concurrent="1" nextAc="seek">
              <p:cTn id="87" restart="whenNotActive" fill="hold" evtFilter="cancelBubble" nodeType="interactiveSeq">
                <p:stCondLst>
                  <p:cond evt="onClick" delay="0">
                    <p:tgtEl>
                      <p:spTgt spid="113"/>
                    </p:tgtEl>
                  </p:cond>
                </p:stCondLst>
                <p:endSync evt="end" delay="0">
                  <p:rtn val="all"/>
                </p:endSync>
                <p:childTnLst>
                  <p:par>
                    <p:cTn id="88" fill="hold">
                      <p:stCondLst>
                        <p:cond delay="0"/>
                      </p:stCondLst>
                      <p:childTnLst>
                        <p:par>
                          <p:cTn id="89" fill="hold">
                            <p:stCondLst>
                              <p:cond delay="0"/>
                            </p:stCondLst>
                            <p:childTnLst>
                              <p:par>
                                <p:cTn id="90" presetID="1" presetClass="exit" presetSubtype="0" fill="hold" nodeType="clickEffect">
                                  <p:stCondLst>
                                    <p:cond delay="0"/>
                                  </p:stCondLst>
                                  <p:childTnLst>
                                    <p:set>
                                      <p:cBhvr>
                                        <p:cTn id="91" dur="1" fill="hold">
                                          <p:stCondLst>
                                            <p:cond delay="0"/>
                                          </p:stCondLst>
                                        </p:cTn>
                                        <p:tgtEl>
                                          <p:spTgt spid="113"/>
                                        </p:tgtEl>
                                        <p:attrNameLst>
                                          <p:attrName>style.visibility</p:attrName>
                                        </p:attrNameLst>
                                      </p:cBhvr>
                                      <p:to>
                                        <p:strVal val="hidden"/>
                                      </p:to>
                                    </p:set>
                                  </p:childTnLst>
                                </p:cTn>
                              </p:par>
                            </p:childTnLst>
                          </p:cTn>
                        </p:par>
                      </p:childTnLst>
                    </p:cTn>
                  </p:par>
                </p:childTnLst>
              </p:cTn>
              <p:nextCondLst>
                <p:cond evt="onClick" delay="0">
                  <p:tgtEl>
                    <p:spTgt spid="113"/>
                  </p:tgtEl>
                </p:cond>
              </p:nextCondLst>
            </p:seq>
            <p:seq concurrent="1" nextAc="seek">
              <p:cTn id="92" restart="whenNotActive" fill="hold" evtFilter="cancelBubble" nodeType="interactiveSeq">
                <p:stCondLst>
                  <p:cond evt="onClick" delay="0">
                    <p:tgtEl>
                      <p:spTgt spid="121"/>
                    </p:tgtEl>
                  </p:cond>
                </p:stCondLst>
                <p:endSync evt="end" delay="0">
                  <p:rtn val="all"/>
                </p:endSync>
                <p:childTnLst>
                  <p:par>
                    <p:cTn id="93" fill="hold">
                      <p:stCondLst>
                        <p:cond delay="0"/>
                      </p:stCondLst>
                      <p:childTnLst>
                        <p:par>
                          <p:cTn id="94" fill="hold">
                            <p:stCondLst>
                              <p:cond delay="0"/>
                            </p:stCondLst>
                            <p:childTnLst>
                              <p:par>
                                <p:cTn id="95" presetID="1" presetClass="entr" presetSubtype="0" fill="hold" nodeType="clickEffect">
                                  <p:stCondLst>
                                    <p:cond delay="0"/>
                                  </p:stCondLst>
                                  <p:childTnLst>
                                    <p:set>
                                      <p:cBhvr>
                                        <p:cTn id="96" dur="1" fill="hold">
                                          <p:stCondLst>
                                            <p:cond delay="0"/>
                                          </p:stCondLst>
                                        </p:cTn>
                                        <p:tgtEl>
                                          <p:spTgt spid="131"/>
                                        </p:tgtEl>
                                        <p:attrNameLst>
                                          <p:attrName>style.visibility</p:attrName>
                                        </p:attrNameLst>
                                      </p:cBhvr>
                                      <p:to>
                                        <p:strVal val="visible"/>
                                      </p:to>
                                    </p:set>
                                  </p:childTnLst>
                                </p:cTn>
                              </p:par>
                            </p:childTnLst>
                          </p:cTn>
                        </p:par>
                      </p:childTnLst>
                    </p:cTn>
                  </p:par>
                </p:childTnLst>
              </p:cTn>
              <p:nextCondLst>
                <p:cond evt="onClick" delay="0">
                  <p:tgtEl>
                    <p:spTgt spid="121"/>
                  </p:tgtEl>
                </p:cond>
              </p:nextCondLst>
            </p:seq>
            <p:seq concurrent="1" nextAc="seek">
              <p:cTn id="97" restart="whenNotActive" fill="hold" evtFilter="cancelBubble" nodeType="interactiveSeq">
                <p:stCondLst>
                  <p:cond evt="onClick" delay="0">
                    <p:tgtEl>
                      <p:spTgt spid="131"/>
                    </p:tgtEl>
                  </p:cond>
                </p:stCondLst>
                <p:endSync evt="end" delay="0">
                  <p:rtn val="all"/>
                </p:endSync>
                <p:childTnLst>
                  <p:par>
                    <p:cTn id="98" fill="hold">
                      <p:stCondLst>
                        <p:cond delay="0"/>
                      </p:stCondLst>
                      <p:childTnLst>
                        <p:par>
                          <p:cTn id="99" fill="hold">
                            <p:stCondLst>
                              <p:cond delay="0"/>
                            </p:stCondLst>
                            <p:childTnLst>
                              <p:par>
                                <p:cTn id="100" presetID="1" presetClass="exit" presetSubtype="0" fill="hold" nodeType="clickEffect">
                                  <p:stCondLst>
                                    <p:cond delay="0"/>
                                  </p:stCondLst>
                                  <p:childTnLst>
                                    <p:set>
                                      <p:cBhvr>
                                        <p:cTn id="101" dur="1" fill="hold">
                                          <p:stCondLst>
                                            <p:cond delay="0"/>
                                          </p:stCondLst>
                                        </p:cTn>
                                        <p:tgtEl>
                                          <p:spTgt spid="131"/>
                                        </p:tgtEl>
                                        <p:attrNameLst>
                                          <p:attrName>style.visibility</p:attrName>
                                        </p:attrNameLst>
                                      </p:cBhvr>
                                      <p:to>
                                        <p:strVal val="hidden"/>
                                      </p:to>
                                    </p:set>
                                  </p:childTnLst>
                                </p:cTn>
                              </p:par>
                            </p:childTnLst>
                          </p:cTn>
                        </p:par>
                      </p:childTnLst>
                    </p:cTn>
                  </p:par>
                </p:childTnLst>
              </p:cTn>
              <p:nextCondLst>
                <p:cond evt="onClick" delay="0">
                  <p:tgtEl>
                    <p:spTgt spid="131"/>
                  </p:tgtEl>
                </p:cond>
              </p:nextCondLst>
            </p:seq>
            <p:seq concurrent="1" nextAc="seek">
              <p:cTn id="102" restart="whenNotActive" fill="hold" evtFilter="cancelBubble" nodeType="interactiveSeq">
                <p:stCondLst>
                  <p:cond evt="onClick" delay="0">
                    <p:tgtEl>
                      <p:spTgt spid="51"/>
                    </p:tgtEl>
                  </p:cond>
                </p:stCondLst>
                <p:endSync evt="end" delay="0">
                  <p:rtn val="all"/>
                </p:endSync>
                <p:childTnLst>
                  <p:par>
                    <p:cTn id="103" fill="hold">
                      <p:stCondLst>
                        <p:cond delay="0"/>
                      </p:stCondLst>
                      <p:childTnLst>
                        <p:par>
                          <p:cTn id="104" fill="hold">
                            <p:stCondLst>
                              <p:cond delay="0"/>
                            </p:stCondLst>
                            <p:childTnLst>
                              <p:par>
                                <p:cTn id="105" presetID="1" presetClass="entr" presetSubtype="0" fill="hold" nodeType="clickEffect">
                                  <p:stCondLst>
                                    <p:cond delay="0"/>
                                  </p:stCondLst>
                                  <p:childTnLst>
                                    <p:set>
                                      <p:cBhvr>
                                        <p:cTn id="106" dur="1" fill="hold">
                                          <p:stCondLst>
                                            <p:cond delay="0"/>
                                          </p:stCondLst>
                                        </p:cTn>
                                        <p:tgtEl>
                                          <p:spTgt spid="84"/>
                                        </p:tgtEl>
                                        <p:attrNameLst>
                                          <p:attrName>style.visibility</p:attrName>
                                        </p:attrNameLst>
                                      </p:cBhvr>
                                      <p:to>
                                        <p:strVal val="visible"/>
                                      </p:to>
                                    </p:set>
                                  </p:childTnLst>
                                </p:cTn>
                              </p:par>
                            </p:childTnLst>
                          </p:cTn>
                        </p:par>
                      </p:childTnLst>
                    </p:cTn>
                  </p:par>
                </p:childTnLst>
              </p:cTn>
              <p:nextCondLst>
                <p:cond evt="onClick" delay="0">
                  <p:tgtEl>
                    <p:spTgt spid="51"/>
                  </p:tgtEl>
                </p:cond>
              </p:nextCondLst>
            </p:seq>
            <p:seq concurrent="1" nextAc="seek">
              <p:cTn id="107" restart="whenNotActive" fill="hold" evtFilter="cancelBubble" nodeType="interactiveSeq">
                <p:stCondLst>
                  <p:cond evt="onClick" delay="0">
                    <p:tgtEl>
                      <p:spTgt spid="84"/>
                    </p:tgtEl>
                  </p:cond>
                </p:stCondLst>
                <p:endSync evt="end" delay="0">
                  <p:rtn val="all"/>
                </p:endSync>
                <p:childTnLst>
                  <p:par>
                    <p:cTn id="108" fill="hold">
                      <p:stCondLst>
                        <p:cond delay="0"/>
                      </p:stCondLst>
                      <p:childTnLst>
                        <p:par>
                          <p:cTn id="109" fill="hold">
                            <p:stCondLst>
                              <p:cond delay="0"/>
                            </p:stCondLst>
                            <p:childTnLst>
                              <p:par>
                                <p:cTn id="110" presetID="1" presetClass="exit" presetSubtype="0" fill="hold" nodeType="clickEffect">
                                  <p:stCondLst>
                                    <p:cond delay="0"/>
                                  </p:stCondLst>
                                  <p:childTnLst>
                                    <p:set>
                                      <p:cBhvr>
                                        <p:cTn id="111" dur="1" fill="hold">
                                          <p:stCondLst>
                                            <p:cond delay="0"/>
                                          </p:stCondLst>
                                        </p:cTn>
                                        <p:tgtEl>
                                          <p:spTgt spid="84"/>
                                        </p:tgtEl>
                                        <p:attrNameLst>
                                          <p:attrName>style.visibility</p:attrName>
                                        </p:attrNameLst>
                                      </p:cBhvr>
                                      <p:to>
                                        <p:strVal val="hidden"/>
                                      </p:to>
                                    </p:set>
                                  </p:childTnLst>
                                </p:cTn>
                              </p:par>
                            </p:childTnLst>
                          </p:cTn>
                        </p:par>
                      </p:childTnLst>
                    </p:cTn>
                  </p:par>
                </p:childTnLst>
              </p:cTn>
              <p:nextCondLst>
                <p:cond evt="onClick" delay="0">
                  <p:tgtEl>
                    <p:spTgt spid="84"/>
                  </p:tgtEl>
                </p:cond>
              </p:nextCondLst>
            </p:seq>
            <p:seq concurrent="1" nextAc="seek">
              <p:cTn id="112" restart="whenNotActive" fill="hold" evtFilter="cancelBubble" nodeType="interactiveSeq">
                <p:stCondLst>
                  <p:cond evt="onClick" delay="0">
                    <p:tgtEl>
                      <p:spTgt spid="117"/>
                    </p:tgtEl>
                  </p:cond>
                </p:stCondLst>
                <p:endSync evt="end" delay="0">
                  <p:rtn val="all"/>
                </p:endSync>
                <p:childTnLst>
                  <p:par>
                    <p:cTn id="113" fill="hold">
                      <p:stCondLst>
                        <p:cond delay="0"/>
                      </p:stCondLst>
                      <p:childTnLst>
                        <p:par>
                          <p:cTn id="114" fill="hold">
                            <p:stCondLst>
                              <p:cond delay="0"/>
                            </p:stCondLst>
                            <p:childTnLst>
                              <p:par>
                                <p:cTn id="115" presetID="1" presetClass="entr" presetSubtype="0" fill="hold" nodeType="clickEffect">
                                  <p:stCondLst>
                                    <p:cond delay="0"/>
                                  </p:stCondLst>
                                  <p:childTnLst>
                                    <p:set>
                                      <p:cBhvr>
                                        <p:cTn id="116" dur="1" fill="hold">
                                          <p:stCondLst>
                                            <p:cond delay="0"/>
                                          </p:stCondLst>
                                        </p:cTn>
                                        <p:tgtEl>
                                          <p:spTgt spid="125"/>
                                        </p:tgtEl>
                                        <p:attrNameLst>
                                          <p:attrName>style.visibility</p:attrName>
                                        </p:attrNameLst>
                                      </p:cBhvr>
                                      <p:to>
                                        <p:strVal val="visible"/>
                                      </p:to>
                                    </p:set>
                                  </p:childTnLst>
                                </p:cTn>
                              </p:par>
                            </p:childTnLst>
                          </p:cTn>
                        </p:par>
                      </p:childTnLst>
                    </p:cTn>
                  </p:par>
                </p:childTnLst>
              </p:cTn>
              <p:nextCondLst>
                <p:cond evt="onClick" delay="0">
                  <p:tgtEl>
                    <p:spTgt spid="117"/>
                  </p:tgtEl>
                </p:cond>
              </p:nextCondLst>
            </p:seq>
            <p:seq concurrent="1" nextAc="seek">
              <p:cTn id="117" restart="whenNotActive" fill="hold" evtFilter="cancelBubble" nodeType="interactiveSeq">
                <p:stCondLst>
                  <p:cond evt="onClick" delay="0">
                    <p:tgtEl>
                      <p:spTgt spid="125"/>
                    </p:tgtEl>
                  </p:cond>
                </p:stCondLst>
                <p:endSync evt="end" delay="0">
                  <p:rtn val="all"/>
                </p:endSync>
                <p:childTnLst>
                  <p:par>
                    <p:cTn id="118" fill="hold">
                      <p:stCondLst>
                        <p:cond delay="0"/>
                      </p:stCondLst>
                      <p:childTnLst>
                        <p:par>
                          <p:cTn id="119" fill="hold">
                            <p:stCondLst>
                              <p:cond delay="0"/>
                            </p:stCondLst>
                            <p:childTnLst>
                              <p:par>
                                <p:cTn id="120" presetID="1" presetClass="exit" presetSubtype="0" fill="hold" nodeType="clickEffect">
                                  <p:stCondLst>
                                    <p:cond delay="0"/>
                                  </p:stCondLst>
                                  <p:childTnLst>
                                    <p:set>
                                      <p:cBhvr>
                                        <p:cTn id="121" dur="1" fill="hold">
                                          <p:stCondLst>
                                            <p:cond delay="0"/>
                                          </p:stCondLst>
                                        </p:cTn>
                                        <p:tgtEl>
                                          <p:spTgt spid="125"/>
                                        </p:tgtEl>
                                        <p:attrNameLst>
                                          <p:attrName>style.visibility</p:attrName>
                                        </p:attrNameLst>
                                      </p:cBhvr>
                                      <p:to>
                                        <p:strVal val="hidden"/>
                                      </p:to>
                                    </p:set>
                                  </p:childTnLst>
                                </p:cTn>
                              </p:par>
                            </p:childTnLst>
                          </p:cTn>
                        </p:par>
                      </p:childTnLst>
                    </p:cTn>
                  </p:par>
                </p:childTnLst>
              </p:cTn>
              <p:nextCondLst>
                <p:cond evt="onClick" delay="0">
                  <p:tgtEl>
                    <p:spTgt spid="125"/>
                  </p:tgtEl>
                </p:cond>
              </p:nextCondLst>
            </p:seq>
            <p:seq concurrent="1" nextAc="seek">
              <p:cTn id="122" restart="whenNotActive" fill="hold" evtFilter="cancelBubble" nodeType="interactiveSeq">
                <p:stCondLst>
                  <p:cond evt="onClick" delay="0">
                    <p:tgtEl>
                      <p:spTgt spid="146"/>
                    </p:tgtEl>
                  </p:cond>
                </p:stCondLst>
                <p:endSync evt="end" delay="0">
                  <p:rtn val="all"/>
                </p:endSync>
                <p:childTnLst>
                  <p:par>
                    <p:cTn id="123" fill="hold">
                      <p:stCondLst>
                        <p:cond delay="0"/>
                      </p:stCondLst>
                      <p:childTnLst>
                        <p:par>
                          <p:cTn id="124" fill="hold">
                            <p:stCondLst>
                              <p:cond delay="0"/>
                            </p:stCondLst>
                            <p:childTnLst>
                              <p:par>
                                <p:cTn id="125" presetID="1" presetClass="entr" presetSubtype="0" fill="hold" nodeType="clickEffect">
                                  <p:stCondLst>
                                    <p:cond delay="0"/>
                                  </p:stCondLst>
                                  <p:childTnLst>
                                    <p:set>
                                      <p:cBhvr>
                                        <p:cTn id="126" dur="1" fill="hold">
                                          <p:stCondLst>
                                            <p:cond delay="0"/>
                                          </p:stCondLst>
                                        </p:cTn>
                                        <p:tgtEl>
                                          <p:spTgt spid="145"/>
                                        </p:tgtEl>
                                        <p:attrNameLst>
                                          <p:attrName>style.visibility</p:attrName>
                                        </p:attrNameLst>
                                      </p:cBhvr>
                                      <p:to>
                                        <p:strVal val="visible"/>
                                      </p:to>
                                    </p:set>
                                  </p:childTnLst>
                                </p:cTn>
                              </p:par>
                            </p:childTnLst>
                          </p:cTn>
                        </p:par>
                      </p:childTnLst>
                    </p:cTn>
                  </p:par>
                </p:childTnLst>
              </p:cTn>
              <p:nextCondLst>
                <p:cond evt="onClick" delay="0">
                  <p:tgtEl>
                    <p:spTgt spid="146"/>
                  </p:tgtEl>
                </p:cond>
              </p:nextCondLst>
            </p:seq>
            <p:seq concurrent="1" nextAc="seek">
              <p:cTn id="127" restart="whenNotActive" fill="hold" evtFilter="cancelBubble" nodeType="interactiveSeq">
                <p:stCondLst>
                  <p:cond evt="onClick" delay="0">
                    <p:tgtEl>
                      <p:spTgt spid="145"/>
                    </p:tgtEl>
                  </p:cond>
                </p:stCondLst>
                <p:endSync evt="end" delay="0">
                  <p:rtn val="all"/>
                </p:endSync>
                <p:childTnLst>
                  <p:par>
                    <p:cTn id="128" fill="hold">
                      <p:stCondLst>
                        <p:cond delay="0"/>
                      </p:stCondLst>
                      <p:childTnLst>
                        <p:par>
                          <p:cTn id="129" fill="hold">
                            <p:stCondLst>
                              <p:cond delay="0"/>
                            </p:stCondLst>
                            <p:childTnLst>
                              <p:par>
                                <p:cTn id="130" presetID="1" presetClass="exit" presetSubtype="0" fill="hold" nodeType="clickEffect">
                                  <p:stCondLst>
                                    <p:cond delay="0"/>
                                  </p:stCondLst>
                                  <p:childTnLst>
                                    <p:set>
                                      <p:cBhvr>
                                        <p:cTn id="131" dur="1" fill="hold">
                                          <p:stCondLst>
                                            <p:cond delay="0"/>
                                          </p:stCondLst>
                                        </p:cTn>
                                        <p:tgtEl>
                                          <p:spTgt spid="145"/>
                                        </p:tgtEl>
                                        <p:attrNameLst>
                                          <p:attrName>style.visibility</p:attrName>
                                        </p:attrNameLst>
                                      </p:cBhvr>
                                      <p:to>
                                        <p:strVal val="hidden"/>
                                      </p:to>
                                    </p:set>
                                  </p:childTnLst>
                                </p:cTn>
                              </p:par>
                            </p:childTnLst>
                          </p:cTn>
                        </p:par>
                      </p:childTnLst>
                    </p:cTn>
                  </p:par>
                </p:childTnLst>
              </p:cTn>
              <p:nextCondLst>
                <p:cond evt="onClick" delay="0">
                  <p:tgtEl>
                    <p:spTgt spid="145"/>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Footer Placeholder 2">
            <a:extLst>
              <a:ext uri="{FF2B5EF4-FFF2-40B4-BE49-F238E27FC236}">
                <a16:creationId xmlns:a16="http://schemas.microsoft.com/office/drawing/2014/main" id="{F14E786C-E4AB-2E4E-990F-75A5562B29A3}"/>
              </a:ext>
            </a:extLst>
          </p:cNvPr>
          <p:cNvSpPr txBox="1">
            <a:spLocks/>
          </p:cNvSpPr>
          <p:nvPr/>
        </p:nvSpPr>
        <p:spPr>
          <a:xfrm>
            <a:off x="131426" y="6399550"/>
            <a:ext cx="4409661" cy="365125"/>
          </a:xfrm>
          <a:prstGeom prst="rect">
            <a:avLst/>
          </a:prstGeom>
        </p:spPr>
        <p:txBody>
          <a:bodyPr/>
          <a:lstStyle>
            <a:defPPr>
              <a:defRPr lang="en-US"/>
            </a:defPPr>
            <a:lvl1pPr marL="0" algn="l" defTabSz="914400" rtl="0" eaLnBrk="1" latinLnBrk="0" hangingPunct="1">
              <a:defRPr sz="1800" kern="1200">
                <a:solidFill>
                  <a:schemeClr val="accent4"/>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dirty="0" err="1">
                <a:solidFill>
                  <a:schemeClr val="tx2"/>
                </a:solidFill>
              </a:rPr>
              <a:t>agrodiv.org</a:t>
            </a:r>
            <a:r>
              <a:rPr lang="en-US" sz="1100" b="1" dirty="0">
                <a:solidFill>
                  <a:schemeClr val="tx2"/>
                </a:solidFill>
              </a:rPr>
              <a:t>  </a:t>
            </a:r>
            <a:r>
              <a:rPr lang="en-US" sz="1100" dirty="0">
                <a:solidFill>
                  <a:schemeClr val="tx2"/>
                </a:solidFill>
              </a:rPr>
              <a:t>|  AGRO is a division of the American Chemical Society</a:t>
            </a:r>
          </a:p>
        </p:txBody>
      </p:sp>
      <p:sp>
        <p:nvSpPr>
          <p:cNvPr id="15" name="overview button">
            <a:hlinkClick r:id="rId3" action="ppaction://hlinksldjump"/>
            <a:extLst>
              <a:ext uri="{FF2B5EF4-FFF2-40B4-BE49-F238E27FC236}">
                <a16:creationId xmlns:a16="http://schemas.microsoft.com/office/drawing/2014/main" id="{128DFDA2-9AC5-D14E-B61D-41F66B254136}"/>
              </a:ext>
            </a:extLst>
          </p:cNvPr>
          <p:cNvSpPr/>
          <p:nvPr/>
        </p:nvSpPr>
        <p:spPr>
          <a:xfrm>
            <a:off x="9140545" y="6384880"/>
            <a:ext cx="1066800" cy="276225"/>
          </a:xfrm>
          <a:prstGeom prst="roundRect">
            <a:avLst/>
          </a:prstGeom>
          <a:solidFill>
            <a:schemeClr val="bg1">
              <a:lumMod val="65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OVERVIEW</a:t>
            </a:r>
          </a:p>
        </p:txBody>
      </p:sp>
      <p:sp>
        <p:nvSpPr>
          <p:cNvPr id="116" name="next text">
            <a:extLst>
              <a:ext uri="{FF2B5EF4-FFF2-40B4-BE49-F238E27FC236}">
                <a16:creationId xmlns:a16="http://schemas.microsoft.com/office/drawing/2014/main" id="{DDE1F8F0-5201-C343-9D9A-FB52AEBBD69F}"/>
              </a:ext>
            </a:extLst>
          </p:cNvPr>
          <p:cNvSpPr txBox="1"/>
          <p:nvPr/>
        </p:nvSpPr>
        <p:spPr>
          <a:xfrm>
            <a:off x="6109051" y="6373907"/>
            <a:ext cx="600635" cy="307777"/>
          </a:xfrm>
          <a:prstGeom prst="rect">
            <a:avLst/>
          </a:prstGeom>
          <a:noFill/>
        </p:spPr>
        <p:txBody>
          <a:bodyPr wrap="square" rtlCol="0">
            <a:spAutoFit/>
          </a:bodyPr>
          <a:lstStyle/>
          <a:p>
            <a:pPr algn="ctr"/>
            <a:r>
              <a:rPr lang="en-US" sz="1400" b="1" dirty="0">
                <a:solidFill>
                  <a:schemeClr val="tx1">
                    <a:lumMod val="50000"/>
                    <a:lumOff val="50000"/>
                  </a:schemeClr>
                </a:solidFill>
              </a:rPr>
              <a:t>NEXT</a:t>
            </a:r>
          </a:p>
        </p:txBody>
      </p:sp>
      <p:sp>
        <p:nvSpPr>
          <p:cNvPr id="13" name="back text">
            <a:extLst>
              <a:ext uri="{FF2B5EF4-FFF2-40B4-BE49-F238E27FC236}">
                <a16:creationId xmlns:a16="http://schemas.microsoft.com/office/drawing/2014/main" id="{08415AFA-2831-3349-AE9E-17531B284D20}"/>
              </a:ext>
            </a:extLst>
          </p:cNvPr>
          <p:cNvSpPr txBox="1"/>
          <p:nvPr/>
        </p:nvSpPr>
        <p:spPr>
          <a:xfrm>
            <a:off x="5482220" y="6373907"/>
            <a:ext cx="600635" cy="307777"/>
          </a:xfrm>
          <a:prstGeom prst="rect">
            <a:avLst/>
          </a:prstGeom>
          <a:noFill/>
        </p:spPr>
        <p:txBody>
          <a:bodyPr wrap="square" rtlCol="0">
            <a:spAutoFit/>
          </a:bodyPr>
          <a:lstStyle/>
          <a:p>
            <a:pPr algn="ctr"/>
            <a:r>
              <a:rPr lang="en-US" sz="1400" b="1" dirty="0">
                <a:solidFill>
                  <a:schemeClr val="tx1">
                    <a:lumMod val="50000"/>
                    <a:lumOff val="50000"/>
                  </a:schemeClr>
                </a:solidFill>
              </a:rPr>
              <a:t>BACK</a:t>
            </a:r>
          </a:p>
        </p:txBody>
      </p:sp>
      <p:sp>
        <p:nvSpPr>
          <p:cNvPr id="21" name="Action Button: Back or Previous 20">
            <a:hlinkClick r:id="" action="ppaction://hlinkshowjump?jump=previousslide" highlightClick="1"/>
            <a:extLst>
              <a:ext uri="{FF2B5EF4-FFF2-40B4-BE49-F238E27FC236}">
                <a16:creationId xmlns:a16="http://schemas.microsoft.com/office/drawing/2014/main" id="{C13068D7-B52D-B642-B74B-DA84E68D93E8}"/>
              </a:ext>
            </a:extLst>
          </p:cNvPr>
          <p:cNvSpPr/>
          <p:nvPr/>
        </p:nvSpPr>
        <p:spPr>
          <a:xfrm>
            <a:off x="5177418" y="6364941"/>
            <a:ext cx="313765" cy="313765"/>
          </a:xfrm>
          <a:prstGeom prst="actionButtonBackPrevious">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ction Button: Forward or Next 21">
            <a:hlinkClick r:id="" action="ppaction://hlinkshowjump?jump=nextslide" highlightClick="1"/>
            <a:extLst>
              <a:ext uri="{FF2B5EF4-FFF2-40B4-BE49-F238E27FC236}">
                <a16:creationId xmlns:a16="http://schemas.microsoft.com/office/drawing/2014/main" id="{ADB8E94E-507F-944A-8EE0-CC00030BFBF4}"/>
              </a:ext>
            </a:extLst>
          </p:cNvPr>
          <p:cNvSpPr/>
          <p:nvPr/>
        </p:nvSpPr>
        <p:spPr>
          <a:xfrm>
            <a:off x="6705601" y="6363547"/>
            <a:ext cx="318347" cy="318347"/>
          </a:xfrm>
          <a:prstGeom prst="actionButtonForwardNex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background">
            <a:extLst>
              <a:ext uri="{FF2B5EF4-FFF2-40B4-BE49-F238E27FC236}">
                <a16:creationId xmlns:a16="http://schemas.microsoft.com/office/drawing/2014/main" id="{902701EB-259E-DA46-8327-52E0724AB0F7}"/>
              </a:ext>
            </a:extLst>
          </p:cNvPr>
          <p:cNvSpPr/>
          <p:nvPr/>
        </p:nvSpPr>
        <p:spPr>
          <a:xfrm>
            <a:off x="0" y="1000518"/>
            <a:ext cx="12192000" cy="4409682"/>
          </a:xfrm>
          <a:prstGeom prst="rect">
            <a:avLst/>
          </a:prstGeom>
          <a:solidFill>
            <a:schemeClr val="accent1">
              <a:lumMod val="20000"/>
              <a:lumOff val="8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vertical lines">
            <a:extLst>
              <a:ext uri="{FF2B5EF4-FFF2-40B4-BE49-F238E27FC236}">
                <a16:creationId xmlns:a16="http://schemas.microsoft.com/office/drawing/2014/main" id="{4A2F9796-4256-BA40-8C1F-BEA06EF4CED8}"/>
              </a:ext>
            </a:extLst>
          </p:cNvPr>
          <p:cNvGrpSpPr/>
          <p:nvPr/>
        </p:nvGrpSpPr>
        <p:grpSpPr>
          <a:xfrm>
            <a:off x="1186777" y="852055"/>
            <a:ext cx="9160260" cy="4672445"/>
            <a:chOff x="1389977" y="852055"/>
            <a:chExt cx="9160260" cy="4672445"/>
          </a:xfrm>
        </p:grpSpPr>
        <p:cxnSp>
          <p:nvCxnSpPr>
            <p:cNvPr id="32" name="Straight Connector 31">
              <a:extLst>
                <a:ext uri="{FF2B5EF4-FFF2-40B4-BE49-F238E27FC236}">
                  <a16:creationId xmlns:a16="http://schemas.microsoft.com/office/drawing/2014/main" id="{77D1CFB5-23E4-EC48-A8FE-54DD46D2A168}"/>
                </a:ext>
              </a:extLst>
            </p:cNvPr>
            <p:cNvCxnSpPr/>
            <p:nvPr/>
          </p:nvCxnSpPr>
          <p:spPr>
            <a:xfrm>
              <a:off x="1389977" y="872101"/>
              <a:ext cx="0" cy="4652399"/>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A9DBB8F9-FE3B-A04D-9EAE-E4344AECA7BD}"/>
                </a:ext>
              </a:extLst>
            </p:cNvPr>
            <p:cNvCxnSpPr/>
            <p:nvPr/>
          </p:nvCxnSpPr>
          <p:spPr>
            <a:xfrm>
              <a:off x="3222029" y="872101"/>
              <a:ext cx="0" cy="4652399"/>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C1340D65-830C-2248-88F5-BE038E5075B5}"/>
                </a:ext>
              </a:extLst>
            </p:cNvPr>
            <p:cNvCxnSpPr/>
            <p:nvPr/>
          </p:nvCxnSpPr>
          <p:spPr>
            <a:xfrm>
              <a:off x="5054081" y="872101"/>
              <a:ext cx="0" cy="4652399"/>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63BA75DE-5294-6D46-895E-184AC4EE87F6}"/>
                </a:ext>
              </a:extLst>
            </p:cNvPr>
            <p:cNvCxnSpPr>
              <a:cxnSpLocks/>
            </p:cNvCxnSpPr>
            <p:nvPr/>
          </p:nvCxnSpPr>
          <p:spPr>
            <a:xfrm>
              <a:off x="6886133" y="872101"/>
              <a:ext cx="0" cy="4652399"/>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5F0BB644-032B-9141-BF77-D83F0E4937AC}"/>
                </a:ext>
              </a:extLst>
            </p:cNvPr>
            <p:cNvCxnSpPr>
              <a:cxnSpLocks/>
            </p:cNvCxnSpPr>
            <p:nvPr/>
          </p:nvCxnSpPr>
          <p:spPr>
            <a:xfrm>
              <a:off x="8718185" y="852055"/>
              <a:ext cx="0" cy="4672445"/>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5FBDF92B-A78A-FD41-95A1-1E65125F918E}"/>
                </a:ext>
              </a:extLst>
            </p:cNvPr>
            <p:cNvCxnSpPr>
              <a:cxnSpLocks/>
            </p:cNvCxnSpPr>
            <p:nvPr/>
          </p:nvCxnSpPr>
          <p:spPr>
            <a:xfrm>
              <a:off x="10550237" y="852055"/>
              <a:ext cx="0" cy="4672445"/>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0" name="dates">
            <a:extLst>
              <a:ext uri="{FF2B5EF4-FFF2-40B4-BE49-F238E27FC236}">
                <a16:creationId xmlns:a16="http://schemas.microsoft.com/office/drawing/2014/main" id="{A31F02A9-C8DB-544C-913F-9891548FEB62}"/>
              </a:ext>
            </a:extLst>
          </p:cNvPr>
          <p:cNvGrpSpPr/>
          <p:nvPr/>
        </p:nvGrpSpPr>
        <p:grpSpPr>
          <a:xfrm>
            <a:off x="846197" y="539234"/>
            <a:ext cx="9831203" cy="369332"/>
            <a:chOff x="1049397" y="539234"/>
            <a:chExt cx="9831203" cy="369332"/>
          </a:xfrm>
        </p:grpSpPr>
        <p:sp>
          <p:nvSpPr>
            <p:cNvPr id="41" name="1985">
              <a:extLst>
                <a:ext uri="{FF2B5EF4-FFF2-40B4-BE49-F238E27FC236}">
                  <a16:creationId xmlns:a16="http://schemas.microsoft.com/office/drawing/2014/main" id="{01592235-71EE-D541-9691-CE8EADC5BF87}"/>
                </a:ext>
              </a:extLst>
            </p:cNvPr>
            <p:cNvSpPr txBox="1"/>
            <p:nvPr/>
          </p:nvSpPr>
          <p:spPr>
            <a:xfrm>
              <a:off x="1049397" y="539234"/>
              <a:ext cx="652743" cy="369332"/>
            </a:xfrm>
            <a:prstGeom prst="rect">
              <a:avLst/>
            </a:prstGeom>
            <a:noFill/>
          </p:spPr>
          <p:txBody>
            <a:bodyPr wrap="none" rtlCol="0">
              <a:spAutoFit/>
            </a:bodyPr>
            <a:lstStyle/>
            <a:p>
              <a:r>
                <a:rPr lang="en-US" dirty="0"/>
                <a:t>1980</a:t>
              </a:r>
            </a:p>
          </p:txBody>
        </p:sp>
        <p:sp>
          <p:nvSpPr>
            <p:cNvPr id="42" name="1986">
              <a:extLst>
                <a:ext uri="{FF2B5EF4-FFF2-40B4-BE49-F238E27FC236}">
                  <a16:creationId xmlns:a16="http://schemas.microsoft.com/office/drawing/2014/main" id="{615D93FE-5593-F74F-BA18-995EA25BE4B7}"/>
                </a:ext>
              </a:extLst>
            </p:cNvPr>
            <p:cNvSpPr txBox="1"/>
            <p:nvPr/>
          </p:nvSpPr>
          <p:spPr>
            <a:xfrm>
              <a:off x="2884125" y="539234"/>
              <a:ext cx="652743" cy="369332"/>
            </a:xfrm>
            <a:prstGeom prst="rect">
              <a:avLst/>
            </a:prstGeom>
            <a:noFill/>
          </p:spPr>
          <p:txBody>
            <a:bodyPr wrap="none" rtlCol="0">
              <a:spAutoFit/>
            </a:bodyPr>
            <a:lstStyle/>
            <a:p>
              <a:r>
                <a:rPr lang="en-US" dirty="0"/>
                <a:t>1981</a:t>
              </a:r>
            </a:p>
          </p:txBody>
        </p:sp>
        <p:sp>
          <p:nvSpPr>
            <p:cNvPr id="43" name="1987">
              <a:extLst>
                <a:ext uri="{FF2B5EF4-FFF2-40B4-BE49-F238E27FC236}">
                  <a16:creationId xmlns:a16="http://schemas.microsoft.com/office/drawing/2014/main" id="{1C136E6D-81CC-5145-9995-1F9DD6F21D8C}"/>
                </a:ext>
              </a:extLst>
            </p:cNvPr>
            <p:cNvSpPr txBox="1"/>
            <p:nvPr/>
          </p:nvSpPr>
          <p:spPr>
            <a:xfrm>
              <a:off x="4733074" y="539234"/>
              <a:ext cx="652743" cy="369332"/>
            </a:xfrm>
            <a:prstGeom prst="rect">
              <a:avLst/>
            </a:prstGeom>
            <a:noFill/>
          </p:spPr>
          <p:txBody>
            <a:bodyPr wrap="none" rtlCol="0">
              <a:spAutoFit/>
            </a:bodyPr>
            <a:lstStyle/>
            <a:p>
              <a:r>
                <a:rPr lang="en-US" dirty="0"/>
                <a:t>1982</a:t>
              </a:r>
            </a:p>
          </p:txBody>
        </p:sp>
        <p:sp>
          <p:nvSpPr>
            <p:cNvPr id="44" name="1988">
              <a:extLst>
                <a:ext uri="{FF2B5EF4-FFF2-40B4-BE49-F238E27FC236}">
                  <a16:creationId xmlns:a16="http://schemas.microsoft.com/office/drawing/2014/main" id="{24650943-84F1-1B42-B4E4-C1BBA6D4CC28}"/>
                </a:ext>
              </a:extLst>
            </p:cNvPr>
            <p:cNvSpPr txBox="1"/>
            <p:nvPr/>
          </p:nvSpPr>
          <p:spPr>
            <a:xfrm>
              <a:off x="6566347" y="539234"/>
              <a:ext cx="652743" cy="369332"/>
            </a:xfrm>
            <a:prstGeom prst="rect">
              <a:avLst/>
            </a:prstGeom>
            <a:noFill/>
          </p:spPr>
          <p:txBody>
            <a:bodyPr wrap="none" rtlCol="0">
              <a:spAutoFit/>
            </a:bodyPr>
            <a:lstStyle/>
            <a:p>
              <a:r>
                <a:rPr lang="en-US" dirty="0"/>
                <a:t>1983</a:t>
              </a:r>
            </a:p>
          </p:txBody>
        </p:sp>
        <p:sp>
          <p:nvSpPr>
            <p:cNvPr id="45" name="1989">
              <a:extLst>
                <a:ext uri="{FF2B5EF4-FFF2-40B4-BE49-F238E27FC236}">
                  <a16:creationId xmlns:a16="http://schemas.microsoft.com/office/drawing/2014/main" id="{CF1C7843-5A8A-424A-8C88-E436CDF67B4A}"/>
                </a:ext>
              </a:extLst>
            </p:cNvPr>
            <p:cNvSpPr txBox="1"/>
            <p:nvPr/>
          </p:nvSpPr>
          <p:spPr>
            <a:xfrm>
              <a:off x="8389704" y="539234"/>
              <a:ext cx="652743" cy="369332"/>
            </a:xfrm>
            <a:prstGeom prst="rect">
              <a:avLst/>
            </a:prstGeom>
            <a:noFill/>
          </p:spPr>
          <p:txBody>
            <a:bodyPr wrap="none" rtlCol="0">
              <a:spAutoFit/>
            </a:bodyPr>
            <a:lstStyle/>
            <a:p>
              <a:r>
                <a:rPr lang="en-US" dirty="0"/>
                <a:t>1984</a:t>
              </a:r>
            </a:p>
          </p:txBody>
        </p:sp>
        <p:sp>
          <p:nvSpPr>
            <p:cNvPr id="46" name="1990">
              <a:extLst>
                <a:ext uri="{FF2B5EF4-FFF2-40B4-BE49-F238E27FC236}">
                  <a16:creationId xmlns:a16="http://schemas.microsoft.com/office/drawing/2014/main" id="{C556A74C-EE90-7948-8A5E-64E7EA41AB29}"/>
                </a:ext>
              </a:extLst>
            </p:cNvPr>
            <p:cNvSpPr txBox="1"/>
            <p:nvPr/>
          </p:nvSpPr>
          <p:spPr>
            <a:xfrm>
              <a:off x="10227857" y="539234"/>
              <a:ext cx="652743" cy="369332"/>
            </a:xfrm>
            <a:prstGeom prst="rect">
              <a:avLst/>
            </a:prstGeom>
            <a:noFill/>
          </p:spPr>
          <p:txBody>
            <a:bodyPr wrap="none" rtlCol="0">
              <a:spAutoFit/>
            </a:bodyPr>
            <a:lstStyle/>
            <a:p>
              <a:r>
                <a:rPr lang="en-US" dirty="0"/>
                <a:t>1985</a:t>
              </a:r>
            </a:p>
          </p:txBody>
        </p:sp>
      </p:grpSp>
      <p:grpSp>
        <p:nvGrpSpPr>
          <p:cNvPr id="107" name="1985 teal ">
            <a:extLst>
              <a:ext uri="{FF2B5EF4-FFF2-40B4-BE49-F238E27FC236}">
                <a16:creationId xmlns:a16="http://schemas.microsoft.com/office/drawing/2014/main" id="{C6586643-7545-084B-ADFE-8B00A5E3B37F}"/>
              </a:ext>
            </a:extLst>
          </p:cNvPr>
          <p:cNvGrpSpPr/>
          <p:nvPr/>
        </p:nvGrpSpPr>
        <p:grpSpPr>
          <a:xfrm>
            <a:off x="10276242" y="3484657"/>
            <a:ext cx="1740049" cy="656590"/>
            <a:chOff x="5191225" y="2672397"/>
            <a:chExt cx="1740049" cy="656590"/>
          </a:xfrm>
        </p:grpSpPr>
        <p:sp>
          <p:nvSpPr>
            <p:cNvPr id="108" name="Oval 107">
              <a:extLst>
                <a:ext uri="{FF2B5EF4-FFF2-40B4-BE49-F238E27FC236}">
                  <a16:creationId xmlns:a16="http://schemas.microsoft.com/office/drawing/2014/main" id="{343E9210-98AA-354D-AD03-E562F3CD89D3}"/>
                </a:ext>
              </a:extLst>
            </p:cNvPr>
            <p:cNvSpPr/>
            <p:nvPr/>
          </p:nvSpPr>
          <p:spPr>
            <a:xfrm>
              <a:off x="5191225" y="2695875"/>
              <a:ext cx="163630" cy="16363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9" name="TextBox 108">
              <a:extLst>
                <a:ext uri="{FF2B5EF4-FFF2-40B4-BE49-F238E27FC236}">
                  <a16:creationId xmlns:a16="http://schemas.microsoft.com/office/drawing/2014/main" id="{23510780-9BB6-AD40-8ACA-B05BDC7A0449}"/>
                </a:ext>
              </a:extLst>
            </p:cNvPr>
            <p:cNvSpPr txBox="1"/>
            <p:nvPr/>
          </p:nvSpPr>
          <p:spPr>
            <a:xfrm>
              <a:off x="5285505" y="2672397"/>
              <a:ext cx="1645769" cy="656590"/>
            </a:xfrm>
            <a:prstGeom prst="rect">
              <a:avLst/>
            </a:prstGeom>
            <a:noFill/>
          </p:spPr>
          <p:txBody>
            <a:bodyPr wrap="square" lIns="182880" rtlCol="0">
              <a:spAutoFit/>
            </a:bodyPr>
            <a:lstStyle/>
            <a:p>
              <a:pPr>
                <a:lnSpc>
                  <a:spcPts val="1050"/>
                </a:lnSpc>
              </a:pPr>
              <a:r>
                <a:rPr lang="en-US" sz="1000" dirty="0"/>
                <a:t>High-pressure liquid chromatography </a:t>
              </a:r>
              <a:br>
                <a:rPr lang="en-US" sz="1000" dirty="0"/>
              </a:br>
              <a:r>
                <a:rPr lang="en-US" sz="1000" dirty="0"/>
                <a:t>becomes workhorse </a:t>
              </a:r>
              <a:br>
                <a:rPr lang="en-US" sz="1000" dirty="0"/>
              </a:br>
              <a:r>
                <a:rPr lang="en-US" sz="1000" dirty="0"/>
                <a:t>in analytical labs</a:t>
              </a:r>
              <a:endParaRPr lang="en-US" sz="1000" i="1" dirty="0"/>
            </a:p>
          </p:txBody>
        </p:sp>
        <p:cxnSp>
          <p:nvCxnSpPr>
            <p:cNvPr id="110" name="Straight Connector 109">
              <a:extLst>
                <a:ext uri="{FF2B5EF4-FFF2-40B4-BE49-F238E27FC236}">
                  <a16:creationId xmlns:a16="http://schemas.microsoft.com/office/drawing/2014/main" id="{91B4FAC8-DDDC-9644-948E-D8682F42C754}"/>
                </a:ext>
              </a:extLst>
            </p:cNvPr>
            <p:cNvCxnSpPr>
              <a:cxnSpLocks/>
            </p:cNvCxnSpPr>
            <p:nvPr/>
          </p:nvCxnSpPr>
          <p:spPr>
            <a:xfrm>
              <a:off x="5316285" y="2778125"/>
              <a:ext cx="92075" cy="0"/>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grpSp>
      <p:grpSp>
        <p:nvGrpSpPr>
          <p:cNvPr id="75" name="1985 gold 2">
            <a:extLst>
              <a:ext uri="{FF2B5EF4-FFF2-40B4-BE49-F238E27FC236}">
                <a16:creationId xmlns:a16="http://schemas.microsoft.com/office/drawing/2014/main" id="{D0D778C3-7139-0E48-AD08-D75C82A0BD11}"/>
              </a:ext>
            </a:extLst>
          </p:cNvPr>
          <p:cNvGrpSpPr/>
          <p:nvPr/>
        </p:nvGrpSpPr>
        <p:grpSpPr>
          <a:xfrm>
            <a:off x="10274108" y="2859100"/>
            <a:ext cx="1460358" cy="374461"/>
            <a:chOff x="3801979" y="4652616"/>
            <a:chExt cx="1460358" cy="374461"/>
          </a:xfrm>
        </p:grpSpPr>
        <p:sp>
          <p:nvSpPr>
            <p:cNvPr id="76" name="Oval 75">
              <a:extLst>
                <a:ext uri="{FF2B5EF4-FFF2-40B4-BE49-F238E27FC236}">
                  <a16:creationId xmlns:a16="http://schemas.microsoft.com/office/drawing/2014/main" id="{8121FF99-2578-4E40-AC42-B3494E0921FC}"/>
                </a:ext>
              </a:extLst>
            </p:cNvPr>
            <p:cNvSpPr/>
            <p:nvPr/>
          </p:nvSpPr>
          <p:spPr>
            <a:xfrm>
              <a:off x="3801979" y="4670054"/>
              <a:ext cx="163630" cy="16363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TextBox 76">
              <a:extLst>
                <a:ext uri="{FF2B5EF4-FFF2-40B4-BE49-F238E27FC236}">
                  <a16:creationId xmlns:a16="http://schemas.microsoft.com/office/drawing/2014/main" id="{AED3915F-074F-A748-94B9-1C82F2440DF8}"/>
                </a:ext>
              </a:extLst>
            </p:cNvPr>
            <p:cNvSpPr txBox="1"/>
            <p:nvPr/>
          </p:nvSpPr>
          <p:spPr>
            <a:xfrm>
              <a:off x="3891708" y="4652616"/>
              <a:ext cx="1370629" cy="374461"/>
            </a:xfrm>
            <a:prstGeom prst="rect">
              <a:avLst/>
            </a:prstGeom>
            <a:noFill/>
          </p:spPr>
          <p:txBody>
            <a:bodyPr wrap="square" lIns="182880" rIns="182880" rtlCol="0">
              <a:spAutoFit/>
            </a:bodyPr>
            <a:lstStyle/>
            <a:p>
              <a:pPr>
                <a:lnSpc>
                  <a:spcPts val="1050"/>
                </a:lnSpc>
              </a:pPr>
              <a:r>
                <a:rPr lang="en-US" sz="1000" dirty="0"/>
                <a:t>Young Scientist Award announced</a:t>
              </a:r>
            </a:p>
          </p:txBody>
        </p:sp>
        <p:cxnSp>
          <p:nvCxnSpPr>
            <p:cNvPr id="78" name="Straight Connector 77">
              <a:extLst>
                <a:ext uri="{FF2B5EF4-FFF2-40B4-BE49-F238E27FC236}">
                  <a16:creationId xmlns:a16="http://schemas.microsoft.com/office/drawing/2014/main" id="{0FED7998-A16A-A94E-8CDB-DAD6B9D9B43C}"/>
                </a:ext>
              </a:extLst>
            </p:cNvPr>
            <p:cNvCxnSpPr>
              <a:cxnSpLocks/>
            </p:cNvCxnSpPr>
            <p:nvPr/>
          </p:nvCxnSpPr>
          <p:spPr>
            <a:xfrm flipH="1">
              <a:off x="3825876" y="4755421"/>
              <a:ext cx="198953"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79" name="1985 gold 1">
            <a:extLst>
              <a:ext uri="{FF2B5EF4-FFF2-40B4-BE49-F238E27FC236}">
                <a16:creationId xmlns:a16="http://schemas.microsoft.com/office/drawing/2014/main" id="{96E3DD89-0F7C-0142-BDAE-38A6609C7009}"/>
              </a:ext>
            </a:extLst>
          </p:cNvPr>
          <p:cNvGrpSpPr/>
          <p:nvPr/>
        </p:nvGrpSpPr>
        <p:grpSpPr>
          <a:xfrm>
            <a:off x="10274108" y="2275730"/>
            <a:ext cx="1459703" cy="515526"/>
            <a:chOff x="3801979" y="4191000"/>
            <a:chExt cx="1459703" cy="515526"/>
          </a:xfrm>
        </p:grpSpPr>
        <p:sp>
          <p:nvSpPr>
            <p:cNvPr id="80" name="Oval 79">
              <a:extLst>
                <a:ext uri="{FF2B5EF4-FFF2-40B4-BE49-F238E27FC236}">
                  <a16:creationId xmlns:a16="http://schemas.microsoft.com/office/drawing/2014/main" id="{316290C7-CB59-7C4D-861C-87020C5211D8}"/>
                </a:ext>
              </a:extLst>
            </p:cNvPr>
            <p:cNvSpPr/>
            <p:nvPr/>
          </p:nvSpPr>
          <p:spPr>
            <a:xfrm>
              <a:off x="3801979" y="4229500"/>
              <a:ext cx="163630" cy="16363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TextBox 80">
              <a:extLst>
                <a:ext uri="{FF2B5EF4-FFF2-40B4-BE49-F238E27FC236}">
                  <a16:creationId xmlns:a16="http://schemas.microsoft.com/office/drawing/2014/main" id="{E63A7CC3-23D6-2E48-8CF1-FD81D1081815}"/>
                </a:ext>
              </a:extLst>
            </p:cNvPr>
            <p:cNvSpPr txBox="1"/>
            <p:nvPr/>
          </p:nvSpPr>
          <p:spPr>
            <a:xfrm>
              <a:off x="3891053" y="4191000"/>
              <a:ext cx="1370629" cy="515526"/>
            </a:xfrm>
            <a:prstGeom prst="rect">
              <a:avLst/>
            </a:prstGeom>
            <a:noFill/>
          </p:spPr>
          <p:txBody>
            <a:bodyPr wrap="square" lIns="182880" rtlCol="0">
              <a:spAutoFit/>
            </a:bodyPr>
            <a:lstStyle/>
            <a:p>
              <a:pPr>
                <a:lnSpc>
                  <a:spcPts val="1050"/>
                </a:lnSpc>
              </a:pPr>
              <a:r>
                <a:rPr lang="en-US" sz="1000" dirty="0"/>
                <a:t>Name changes </a:t>
              </a:r>
              <a:br>
                <a:rPr lang="en-US" sz="1000" dirty="0"/>
              </a:br>
              <a:r>
                <a:rPr lang="en-US" sz="1000" dirty="0"/>
                <a:t>to </a:t>
              </a:r>
              <a:r>
                <a:rPr lang="en-US" sz="1000" b="1" dirty="0"/>
                <a:t>Division</a:t>
              </a:r>
              <a:r>
                <a:rPr lang="en-US" sz="1000" dirty="0"/>
                <a:t> </a:t>
              </a:r>
              <a:r>
                <a:rPr lang="en-US" sz="1000" b="1" dirty="0"/>
                <a:t>of</a:t>
              </a:r>
              <a:r>
                <a:rPr lang="en-US" sz="1000" dirty="0"/>
                <a:t> </a:t>
              </a:r>
              <a:r>
                <a:rPr lang="en-US" sz="1000" b="1" dirty="0"/>
                <a:t>Agrochemicals</a:t>
              </a:r>
            </a:p>
          </p:txBody>
        </p:sp>
        <p:cxnSp>
          <p:nvCxnSpPr>
            <p:cNvPr id="82" name="Straight Connector 81">
              <a:extLst>
                <a:ext uri="{FF2B5EF4-FFF2-40B4-BE49-F238E27FC236}">
                  <a16:creationId xmlns:a16="http://schemas.microsoft.com/office/drawing/2014/main" id="{DA468F2C-FDC3-3846-8A63-1790953E65EA}"/>
                </a:ext>
              </a:extLst>
            </p:cNvPr>
            <p:cNvCxnSpPr>
              <a:cxnSpLocks/>
            </p:cNvCxnSpPr>
            <p:nvPr/>
          </p:nvCxnSpPr>
          <p:spPr>
            <a:xfrm>
              <a:off x="3930650" y="4318000"/>
              <a:ext cx="92075"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83" name="1985 oange">
            <a:extLst>
              <a:ext uri="{FF2B5EF4-FFF2-40B4-BE49-F238E27FC236}">
                <a16:creationId xmlns:a16="http://schemas.microsoft.com/office/drawing/2014/main" id="{8672A090-FC24-2F44-902B-E53146C1C90E}"/>
              </a:ext>
            </a:extLst>
          </p:cNvPr>
          <p:cNvGrpSpPr/>
          <p:nvPr/>
        </p:nvGrpSpPr>
        <p:grpSpPr>
          <a:xfrm>
            <a:off x="10274108" y="1157247"/>
            <a:ext cx="1459703" cy="707886"/>
            <a:chOff x="3801979" y="2662872"/>
            <a:chExt cx="1459703" cy="707886"/>
          </a:xfrm>
        </p:grpSpPr>
        <p:sp>
          <p:nvSpPr>
            <p:cNvPr id="84" name="Oval 83">
              <a:extLst>
                <a:ext uri="{FF2B5EF4-FFF2-40B4-BE49-F238E27FC236}">
                  <a16:creationId xmlns:a16="http://schemas.microsoft.com/office/drawing/2014/main" id="{1E6011CD-6DF5-F747-BC49-E31EF539AA1A}"/>
                </a:ext>
              </a:extLst>
            </p:cNvPr>
            <p:cNvSpPr/>
            <p:nvPr/>
          </p:nvSpPr>
          <p:spPr>
            <a:xfrm>
              <a:off x="3801979" y="2695875"/>
              <a:ext cx="163630" cy="16363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TextBox 84">
              <a:extLst>
                <a:ext uri="{FF2B5EF4-FFF2-40B4-BE49-F238E27FC236}">
                  <a16:creationId xmlns:a16="http://schemas.microsoft.com/office/drawing/2014/main" id="{7087D4AA-F7B2-3B49-8086-F5272FA4176C}"/>
                </a:ext>
              </a:extLst>
            </p:cNvPr>
            <p:cNvSpPr txBox="1"/>
            <p:nvPr/>
          </p:nvSpPr>
          <p:spPr>
            <a:xfrm>
              <a:off x="3891053" y="2662872"/>
              <a:ext cx="1370629" cy="707886"/>
            </a:xfrm>
            <a:prstGeom prst="rect">
              <a:avLst/>
            </a:prstGeom>
            <a:noFill/>
          </p:spPr>
          <p:txBody>
            <a:bodyPr wrap="square" lIns="182880" rtlCol="0">
              <a:spAutoFit/>
            </a:bodyPr>
            <a:lstStyle/>
            <a:p>
              <a:r>
                <a:rPr lang="en-US" sz="1000" dirty="0"/>
                <a:t>Conservation Reserve Program (CRP) authorized </a:t>
              </a:r>
              <a:br>
                <a:rPr lang="en-US" sz="1000" dirty="0"/>
              </a:br>
              <a:r>
                <a:rPr lang="en-US" sz="1000" dirty="0"/>
                <a:t>in Farm Bill</a:t>
              </a:r>
            </a:p>
          </p:txBody>
        </p:sp>
        <p:cxnSp>
          <p:nvCxnSpPr>
            <p:cNvPr id="86" name="Straight Connector 85">
              <a:extLst>
                <a:ext uri="{FF2B5EF4-FFF2-40B4-BE49-F238E27FC236}">
                  <a16:creationId xmlns:a16="http://schemas.microsoft.com/office/drawing/2014/main" id="{60FAE2A8-C08E-394B-8174-CB9C5207DC6B}"/>
                </a:ext>
              </a:extLst>
            </p:cNvPr>
            <p:cNvCxnSpPr>
              <a:cxnSpLocks/>
            </p:cNvCxnSpPr>
            <p:nvPr/>
          </p:nvCxnSpPr>
          <p:spPr>
            <a:xfrm>
              <a:off x="3930650" y="2784475"/>
              <a:ext cx="92075"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59" name="1984 gold ">
            <a:extLst>
              <a:ext uri="{FF2B5EF4-FFF2-40B4-BE49-F238E27FC236}">
                <a16:creationId xmlns:a16="http://schemas.microsoft.com/office/drawing/2014/main" id="{08D72D0B-2D7D-9947-B298-D3F762D3C5FA}"/>
              </a:ext>
            </a:extLst>
          </p:cNvPr>
          <p:cNvGrpSpPr/>
          <p:nvPr/>
        </p:nvGrpSpPr>
        <p:grpSpPr>
          <a:xfrm>
            <a:off x="8432322" y="2275730"/>
            <a:ext cx="1626078" cy="553998"/>
            <a:chOff x="3801979" y="2662872"/>
            <a:chExt cx="1626078" cy="553998"/>
          </a:xfrm>
        </p:grpSpPr>
        <p:sp>
          <p:nvSpPr>
            <p:cNvPr id="60" name="Oval 59">
              <a:extLst>
                <a:ext uri="{FF2B5EF4-FFF2-40B4-BE49-F238E27FC236}">
                  <a16:creationId xmlns:a16="http://schemas.microsoft.com/office/drawing/2014/main" id="{69039CED-2620-2E48-8184-B6177C29FE75}"/>
                </a:ext>
              </a:extLst>
            </p:cNvPr>
            <p:cNvSpPr/>
            <p:nvPr/>
          </p:nvSpPr>
          <p:spPr>
            <a:xfrm>
              <a:off x="3801979" y="2695875"/>
              <a:ext cx="163630" cy="16363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solidFill>
              </a:endParaRPr>
            </a:p>
          </p:txBody>
        </p:sp>
        <p:sp>
          <p:nvSpPr>
            <p:cNvPr id="61" name="TextBox 60">
              <a:extLst>
                <a:ext uri="{FF2B5EF4-FFF2-40B4-BE49-F238E27FC236}">
                  <a16:creationId xmlns:a16="http://schemas.microsoft.com/office/drawing/2014/main" id="{60D31EDF-048F-D144-89DA-A5869800D6AD}"/>
                </a:ext>
              </a:extLst>
            </p:cNvPr>
            <p:cNvSpPr txBox="1"/>
            <p:nvPr/>
          </p:nvSpPr>
          <p:spPr>
            <a:xfrm>
              <a:off x="3891053" y="2662872"/>
              <a:ext cx="1537004" cy="553998"/>
            </a:xfrm>
            <a:prstGeom prst="rect">
              <a:avLst/>
            </a:prstGeom>
            <a:noFill/>
          </p:spPr>
          <p:txBody>
            <a:bodyPr wrap="square" lIns="182880" rtlCol="0">
              <a:spAutoFit/>
            </a:bodyPr>
            <a:lstStyle/>
            <a:p>
              <a:r>
                <a:rPr lang="en-US" sz="1000" dirty="0"/>
                <a:t>Executive Committee expanded from 8 to 12 elected members</a:t>
              </a:r>
            </a:p>
          </p:txBody>
        </p:sp>
        <p:cxnSp>
          <p:nvCxnSpPr>
            <p:cNvPr id="62" name="Straight Connector 61">
              <a:extLst>
                <a:ext uri="{FF2B5EF4-FFF2-40B4-BE49-F238E27FC236}">
                  <a16:creationId xmlns:a16="http://schemas.microsoft.com/office/drawing/2014/main" id="{1618C6B5-F8B1-B948-BAE5-659A79E61E07}"/>
                </a:ext>
              </a:extLst>
            </p:cNvPr>
            <p:cNvCxnSpPr>
              <a:cxnSpLocks/>
            </p:cNvCxnSpPr>
            <p:nvPr/>
          </p:nvCxnSpPr>
          <p:spPr>
            <a:xfrm>
              <a:off x="3930650" y="2784475"/>
              <a:ext cx="92075"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100" name="1982 teal ">
            <a:extLst>
              <a:ext uri="{FF2B5EF4-FFF2-40B4-BE49-F238E27FC236}">
                <a16:creationId xmlns:a16="http://schemas.microsoft.com/office/drawing/2014/main" id="{F7C070AE-B60B-9F46-B0B6-B2E453C775BC}"/>
              </a:ext>
            </a:extLst>
          </p:cNvPr>
          <p:cNvGrpSpPr/>
          <p:nvPr/>
        </p:nvGrpSpPr>
        <p:grpSpPr>
          <a:xfrm>
            <a:off x="4779084" y="3484657"/>
            <a:ext cx="1740049" cy="515526"/>
            <a:chOff x="5191225" y="2672397"/>
            <a:chExt cx="1740049" cy="515526"/>
          </a:xfrm>
        </p:grpSpPr>
        <p:sp>
          <p:nvSpPr>
            <p:cNvPr id="101" name="Oval 100">
              <a:extLst>
                <a:ext uri="{FF2B5EF4-FFF2-40B4-BE49-F238E27FC236}">
                  <a16:creationId xmlns:a16="http://schemas.microsoft.com/office/drawing/2014/main" id="{EE0D560B-A1C2-A24D-AEA6-CA9ADA8DC7C1}"/>
                </a:ext>
              </a:extLst>
            </p:cNvPr>
            <p:cNvSpPr/>
            <p:nvPr/>
          </p:nvSpPr>
          <p:spPr>
            <a:xfrm>
              <a:off x="5191225" y="2695875"/>
              <a:ext cx="163630" cy="16363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2" name="TextBox 101">
              <a:extLst>
                <a:ext uri="{FF2B5EF4-FFF2-40B4-BE49-F238E27FC236}">
                  <a16:creationId xmlns:a16="http://schemas.microsoft.com/office/drawing/2014/main" id="{0F1313FF-F9E1-E942-9D25-154CC9E4018F}"/>
                </a:ext>
              </a:extLst>
            </p:cNvPr>
            <p:cNvSpPr txBox="1"/>
            <p:nvPr/>
          </p:nvSpPr>
          <p:spPr>
            <a:xfrm>
              <a:off x="5285505" y="2672397"/>
              <a:ext cx="1645769" cy="515526"/>
            </a:xfrm>
            <a:prstGeom prst="rect">
              <a:avLst/>
            </a:prstGeom>
            <a:noFill/>
          </p:spPr>
          <p:txBody>
            <a:bodyPr wrap="square" lIns="182880" rtlCol="0">
              <a:spAutoFit/>
            </a:bodyPr>
            <a:lstStyle/>
            <a:p>
              <a:pPr>
                <a:lnSpc>
                  <a:spcPts val="1050"/>
                </a:lnSpc>
              </a:pPr>
              <a:r>
                <a:rPr lang="en-US" sz="1000" dirty="0"/>
                <a:t>LIMS (Laboratory Information Management Systems)</a:t>
              </a:r>
              <a:endParaRPr lang="en-US" sz="1000" i="1" dirty="0"/>
            </a:p>
          </p:txBody>
        </p:sp>
        <p:cxnSp>
          <p:nvCxnSpPr>
            <p:cNvPr id="103" name="Straight Connector 102">
              <a:extLst>
                <a:ext uri="{FF2B5EF4-FFF2-40B4-BE49-F238E27FC236}">
                  <a16:creationId xmlns:a16="http://schemas.microsoft.com/office/drawing/2014/main" id="{37382812-1A63-AF47-95C5-8B74BB910886}"/>
                </a:ext>
              </a:extLst>
            </p:cNvPr>
            <p:cNvCxnSpPr>
              <a:cxnSpLocks/>
            </p:cNvCxnSpPr>
            <p:nvPr/>
          </p:nvCxnSpPr>
          <p:spPr>
            <a:xfrm>
              <a:off x="5316285" y="2778125"/>
              <a:ext cx="92075" cy="0"/>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grpSp>
      <p:grpSp>
        <p:nvGrpSpPr>
          <p:cNvPr id="137" name="1982 gold ">
            <a:extLst>
              <a:ext uri="{FF2B5EF4-FFF2-40B4-BE49-F238E27FC236}">
                <a16:creationId xmlns:a16="http://schemas.microsoft.com/office/drawing/2014/main" id="{EC8F16EA-B10A-3A4C-A0AD-6E420621758A}"/>
              </a:ext>
            </a:extLst>
          </p:cNvPr>
          <p:cNvGrpSpPr/>
          <p:nvPr/>
        </p:nvGrpSpPr>
        <p:grpSpPr>
          <a:xfrm>
            <a:off x="4766553" y="2275730"/>
            <a:ext cx="1626078" cy="553998"/>
            <a:chOff x="3801979" y="2662872"/>
            <a:chExt cx="1626078" cy="553998"/>
          </a:xfrm>
        </p:grpSpPr>
        <p:sp>
          <p:nvSpPr>
            <p:cNvPr id="138" name="Oval 137">
              <a:extLst>
                <a:ext uri="{FF2B5EF4-FFF2-40B4-BE49-F238E27FC236}">
                  <a16:creationId xmlns:a16="http://schemas.microsoft.com/office/drawing/2014/main" id="{02AA6DC4-B074-6D48-984F-D535FFB99FA4}"/>
                </a:ext>
              </a:extLst>
            </p:cNvPr>
            <p:cNvSpPr/>
            <p:nvPr/>
          </p:nvSpPr>
          <p:spPr>
            <a:xfrm>
              <a:off x="3801979" y="2695875"/>
              <a:ext cx="163630" cy="16363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solidFill>
              </a:endParaRPr>
            </a:p>
          </p:txBody>
        </p:sp>
        <p:sp>
          <p:nvSpPr>
            <p:cNvPr id="139" name="TextBox 138">
              <a:extLst>
                <a:ext uri="{FF2B5EF4-FFF2-40B4-BE49-F238E27FC236}">
                  <a16:creationId xmlns:a16="http://schemas.microsoft.com/office/drawing/2014/main" id="{C6D17F87-CAF4-F949-9A62-0F1FF3150261}"/>
                </a:ext>
              </a:extLst>
            </p:cNvPr>
            <p:cNvSpPr txBox="1"/>
            <p:nvPr/>
          </p:nvSpPr>
          <p:spPr>
            <a:xfrm>
              <a:off x="3891053" y="2662872"/>
              <a:ext cx="1537004" cy="553998"/>
            </a:xfrm>
            <a:prstGeom prst="rect">
              <a:avLst/>
            </a:prstGeom>
            <a:noFill/>
          </p:spPr>
          <p:txBody>
            <a:bodyPr wrap="square" lIns="182880" rtlCol="0">
              <a:spAutoFit/>
            </a:bodyPr>
            <a:lstStyle/>
            <a:p>
              <a:r>
                <a:rPr lang="en-US" sz="1000" dirty="0"/>
                <a:t>Division is active in </a:t>
              </a:r>
              <a:br>
                <a:rPr lang="en-US" sz="1000" dirty="0"/>
              </a:br>
              <a:r>
                <a:rPr lang="en-US" sz="1000" dirty="0"/>
                <a:t>the publication of</a:t>
              </a:r>
              <a:br>
                <a:rPr lang="en-US" sz="1000" dirty="0"/>
              </a:br>
              <a:r>
                <a:rPr lang="en-US" sz="1000" dirty="0"/>
                <a:t>ACS books</a:t>
              </a:r>
            </a:p>
          </p:txBody>
        </p:sp>
        <p:cxnSp>
          <p:nvCxnSpPr>
            <p:cNvPr id="140" name="Straight Connector 139">
              <a:extLst>
                <a:ext uri="{FF2B5EF4-FFF2-40B4-BE49-F238E27FC236}">
                  <a16:creationId xmlns:a16="http://schemas.microsoft.com/office/drawing/2014/main" id="{EDAD0E74-6076-4748-BDF5-1ED13DD88B6C}"/>
                </a:ext>
              </a:extLst>
            </p:cNvPr>
            <p:cNvCxnSpPr>
              <a:cxnSpLocks/>
            </p:cNvCxnSpPr>
            <p:nvPr/>
          </p:nvCxnSpPr>
          <p:spPr>
            <a:xfrm>
              <a:off x="3930650" y="2784475"/>
              <a:ext cx="92075"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122" name="1981 blue 2">
            <a:extLst>
              <a:ext uri="{FF2B5EF4-FFF2-40B4-BE49-F238E27FC236}">
                <a16:creationId xmlns:a16="http://schemas.microsoft.com/office/drawing/2014/main" id="{BB270EA0-C065-7949-A1F4-D6A3A0939C77}"/>
              </a:ext>
            </a:extLst>
          </p:cNvPr>
          <p:cNvGrpSpPr/>
          <p:nvPr/>
        </p:nvGrpSpPr>
        <p:grpSpPr>
          <a:xfrm>
            <a:off x="2940181" y="4662123"/>
            <a:ext cx="1850480" cy="515526"/>
            <a:chOff x="5191225" y="2672397"/>
            <a:chExt cx="1850480" cy="515526"/>
          </a:xfrm>
        </p:grpSpPr>
        <p:sp>
          <p:nvSpPr>
            <p:cNvPr id="123" name="Oval 122">
              <a:extLst>
                <a:ext uri="{FF2B5EF4-FFF2-40B4-BE49-F238E27FC236}">
                  <a16:creationId xmlns:a16="http://schemas.microsoft.com/office/drawing/2014/main" id="{4E65F310-CFF7-F341-88E3-8E48D08CE2D2}"/>
                </a:ext>
              </a:extLst>
            </p:cNvPr>
            <p:cNvSpPr/>
            <p:nvPr/>
          </p:nvSpPr>
          <p:spPr>
            <a:xfrm>
              <a:off x="5191225" y="2695875"/>
              <a:ext cx="163630" cy="16363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4" name="TextBox 123">
              <a:extLst>
                <a:ext uri="{FF2B5EF4-FFF2-40B4-BE49-F238E27FC236}">
                  <a16:creationId xmlns:a16="http://schemas.microsoft.com/office/drawing/2014/main" id="{584902F6-655F-5C4B-BD11-150A0965B219}"/>
                </a:ext>
              </a:extLst>
            </p:cNvPr>
            <p:cNvSpPr txBox="1"/>
            <p:nvPr/>
          </p:nvSpPr>
          <p:spPr>
            <a:xfrm>
              <a:off x="5285505" y="2672397"/>
              <a:ext cx="1756200" cy="515526"/>
            </a:xfrm>
            <a:prstGeom prst="rect">
              <a:avLst/>
            </a:prstGeom>
            <a:noFill/>
          </p:spPr>
          <p:txBody>
            <a:bodyPr wrap="square" lIns="182880" rtlCol="0">
              <a:spAutoFit/>
            </a:bodyPr>
            <a:lstStyle/>
            <a:p>
              <a:pPr>
                <a:lnSpc>
                  <a:spcPts val="1050"/>
                </a:lnSpc>
              </a:pPr>
              <a:r>
                <a:rPr lang="en-US" sz="1000" dirty="0"/>
                <a:t>Launch of the sulfonylurea (SU) class of low application rate herbicides</a:t>
              </a:r>
              <a:endParaRPr lang="en-US" sz="1000" i="1" dirty="0"/>
            </a:p>
          </p:txBody>
        </p:sp>
        <p:cxnSp>
          <p:nvCxnSpPr>
            <p:cNvPr id="125" name="Straight Connector 124">
              <a:extLst>
                <a:ext uri="{FF2B5EF4-FFF2-40B4-BE49-F238E27FC236}">
                  <a16:creationId xmlns:a16="http://schemas.microsoft.com/office/drawing/2014/main" id="{A2FD20C0-0F05-9847-8C0B-AEF80746CEF9}"/>
                </a:ext>
              </a:extLst>
            </p:cNvPr>
            <p:cNvCxnSpPr>
              <a:cxnSpLocks/>
            </p:cNvCxnSpPr>
            <p:nvPr/>
          </p:nvCxnSpPr>
          <p:spPr>
            <a:xfrm>
              <a:off x="5316285" y="2778125"/>
              <a:ext cx="92075" cy="0"/>
            </a:xfrm>
            <a:prstGeom prst="line">
              <a:avLst/>
            </a:prstGeom>
            <a:ln w="12700">
              <a:solidFill>
                <a:srgbClr val="7030A0"/>
              </a:solidFill>
            </a:ln>
          </p:spPr>
          <p:style>
            <a:lnRef idx="1">
              <a:schemeClr val="accent1"/>
            </a:lnRef>
            <a:fillRef idx="0">
              <a:schemeClr val="accent1"/>
            </a:fillRef>
            <a:effectRef idx="0">
              <a:schemeClr val="accent1"/>
            </a:effectRef>
            <a:fontRef idx="minor">
              <a:schemeClr val="tx1"/>
            </a:fontRef>
          </p:style>
        </p:cxnSp>
      </p:grpSp>
      <p:grpSp>
        <p:nvGrpSpPr>
          <p:cNvPr id="114" name="1981 blue 1">
            <a:extLst>
              <a:ext uri="{FF2B5EF4-FFF2-40B4-BE49-F238E27FC236}">
                <a16:creationId xmlns:a16="http://schemas.microsoft.com/office/drawing/2014/main" id="{C457256F-5873-744B-B109-23EC121E26FB}"/>
              </a:ext>
            </a:extLst>
          </p:cNvPr>
          <p:cNvGrpSpPr/>
          <p:nvPr/>
        </p:nvGrpSpPr>
        <p:grpSpPr>
          <a:xfrm>
            <a:off x="2940181" y="4084320"/>
            <a:ext cx="1850480" cy="515526"/>
            <a:chOff x="5191225" y="2672397"/>
            <a:chExt cx="1850480" cy="515526"/>
          </a:xfrm>
        </p:grpSpPr>
        <p:sp>
          <p:nvSpPr>
            <p:cNvPr id="115" name="Oval 114">
              <a:extLst>
                <a:ext uri="{FF2B5EF4-FFF2-40B4-BE49-F238E27FC236}">
                  <a16:creationId xmlns:a16="http://schemas.microsoft.com/office/drawing/2014/main" id="{486BB0A6-98A8-0846-8A78-06724AC8AA09}"/>
                </a:ext>
              </a:extLst>
            </p:cNvPr>
            <p:cNvSpPr/>
            <p:nvPr/>
          </p:nvSpPr>
          <p:spPr>
            <a:xfrm>
              <a:off x="5191225" y="2695875"/>
              <a:ext cx="163630" cy="16363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7" name="TextBox 116">
              <a:extLst>
                <a:ext uri="{FF2B5EF4-FFF2-40B4-BE49-F238E27FC236}">
                  <a16:creationId xmlns:a16="http://schemas.microsoft.com/office/drawing/2014/main" id="{AF5ED276-611C-8441-94D4-2611CF49CAE1}"/>
                </a:ext>
              </a:extLst>
            </p:cNvPr>
            <p:cNvSpPr txBox="1"/>
            <p:nvPr/>
          </p:nvSpPr>
          <p:spPr>
            <a:xfrm>
              <a:off x="5285505" y="2672397"/>
              <a:ext cx="1756200" cy="515526"/>
            </a:xfrm>
            <a:prstGeom prst="rect">
              <a:avLst/>
            </a:prstGeom>
            <a:noFill/>
          </p:spPr>
          <p:txBody>
            <a:bodyPr wrap="square" lIns="182880" rtlCol="0">
              <a:spAutoFit/>
            </a:bodyPr>
            <a:lstStyle/>
            <a:p>
              <a:pPr>
                <a:lnSpc>
                  <a:spcPts val="1050"/>
                </a:lnSpc>
              </a:pPr>
              <a:r>
                <a:rPr lang="en-US" sz="1000" dirty="0"/>
                <a:t>Ivermectin - broad spectrum antiparasitic agent first approved for use</a:t>
              </a:r>
              <a:endParaRPr lang="en-US" sz="1000" i="1" dirty="0"/>
            </a:p>
          </p:txBody>
        </p:sp>
        <p:cxnSp>
          <p:nvCxnSpPr>
            <p:cNvPr id="118" name="Straight Connector 117">
              <a:extLst>
                <a:ext uri="{FF2B5EF4-FFF2-40B4-BE49-F238E27FC236}">
                  <a16:creationId xmlns:a16="http://schemas.microsoft.com/office/drawing/2014/main" id="{B9046029-1D36-9644-AAD8-4F5161B8ADE7}"/>
                </a:ext>
              </a:extLst>
            </p:cNvPr>
            <p:cNvCxnSpPr>
              <a:cxnSpLocks/>
            </p:cNvCxnSpPr>
            <p:nvPr/>
          </p:nvCxnSpPr>
          <p:spPr>
            <a:xfrm>
              <a:off x="5316285" y="2778125"/>
              <a:ext cx="92075" cy="0"/>
            </a:xfrm>
            <a:prstGeom prst="line">
              <a:avLst/>
            </a:prstGeom>
            <a:ln w="12700">
              <a:solidFill>
                <a:srgbClr val="7030A0"/>
              </a:solidFill>
            </a:ln>
          </p:spPr>
          <p:style>
            <a:lnRef idx="1">
              <a:schemeClr val="accent1"/>
            </a:lnRef>
            <a:fillRef idx="0">
              <a:schemeClr val="accent1"/>
            </a:fillRef>
            <a:effectRef idx="0">
              <a:schemeClr val="accent1"/>
            </a:effectRef>
            <a:fontRef idx="minor">
              <a:schemeClr val="tx1"/>
            </a:fontRef>
          </p:style>
        </p:cxnSp>
      </p:grpSp>
      <p:grpSp>
        <p:nvGrpSpPr>
          <p:cNvPr id="51" name="1981 gold 2">
            <a:extLst>
              <a:ext uri="{FF2B5EF4-FFF2-40B4-BE49-F238E27FC236}">
                <a16:creationId xmlns:a16="http://schemas.microsoft.com/office/drawing/2014/main" id="{C1E90B77-99A8-6E46-8F3F-0E07F487F6A6}"/>
              </a:ext>
            </a:extLst>
          </p:cNvPr>
          <p:cNvGrpSpPr/>
          <p:nvPr/>
        </p:nvGrpSpPr>
        <p:grpSpPr>
          <a:xfrm>
            <a:off x="2937296" y="2859100"/>
            <a:ext cx="1626078" cy="553998"/>
            <a:chOff x="3801979" y="2662872"/>
            <a:chExt cx="1626078" cy="553998"/>
          </a:xfrm>
        </p:grpSpPr>
        <p:sp>
          <p:nvSpPr>
            <p:cNvPr id="52" name="Oval 51">
              <a:extLst>
                <a:ext uri="{FF2B5EF4-FFF2-40B4-BE49-F238E27FC236}">
                  <a16:creationId xmlns:a16="http://schemas.microsoft.com/office/drawing/2014/main" id="{15186086-06E6-9442-9CE6-C9A8C4D4DC2C}"/>
                </a:ext>
              </a:extLst>
            </p:cNvPr>
            <p:cNvSpPr/>
            <p:nvPr/>
          </p:nvSpPr>
          <p:spPr>
            <a:xfrm>
              <a:off x="3801979" y="2695875"/>
              <a:ext cx="163630" cy="16363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solidFill>
              </a:endParaRPr>
            </a:p>
          </p:txBody>
        </p:sp>
        <p:sp>
          <p:nvSpPr>
            <p:cNvPr id="53" name="TextBox 52">
              <a:extLst>
                <a:ext uri="{FF2B5EF4-FFF2-40B4-BE49-F238E27FC236}">
                  <a16:creationId xmlns:a16="http://schemas.microsoft.com/office/drawing/2014/main" id="{FE4DF8FD-536D-6544-9406-4503257B6138}"/>
                </a:ext>
              </a:extLst>
            </p:cNvPr>
            <p:cNvSpPr txBox="1"/>
            <p:nvPr/>
          </p:nvSpPr>
          <p:spPr>
            <a:xfrm>
              <a:off x="3891053" y="2662872"/>
              <a:ext cx="1537004" cy="553998"/>
            </a:xfrm>
            <a:prstGeom prst="rect">
              <a:avLst/>
            </a:prstGeom>
            <a:noFill/>
          </p:spPr>
          <p:txBody>
            <a:bodyPr wrap="square" lIns="182880" rtlCol="0">
              <a:spAutoFit/>
            </a:bodyPr>
            <a:lstStyle/>
            <a:p>
              <a:r>
                <a:rPr lang="en-US" sz="1000" dirty="0"/>
                <a:t>First Sterling </a:t>
              </a:r>
              <a:br>
                <a:rPr lang="en-US" sz="1000" dirty="0"/>
              </a:br>
              <a:r>
                <a:rPr lang="en-US" sz="1000" dirty="0"/>
                <a:t>Hendricks Awardee: Norman E. Borlaug</a:t>
              </a:r>
            </a:p>
          </p:txBody>
        </p:sp>
        <p:cxnSp>
          <p:nvCxnSpPr>
            <p:cNvPr id="54" name="Straight Connector 53">
              <a:extLst>
                <a:ext uri="{FF2B5EF4-FFF2-40B4-BE49-F238E27FC236}">
                  <a16:creationId xmlns:a16="http://schemas.microsoft.com/office/drawing/2014/main" id="{0A033F84-5070-9449-97B7-AE27AEEAC61E}"/>
                </a:ext>
              </a:extLst>
            </p:cNvPr>
            <p:cNvCxnSpPr>
              <a:cxnSpLocks/>
            </p:cNvCxnSpPr>
            <p:nvPr/>
          </p:nvCxnSpPr>
          <p:spPr>
            <a:xfrm>
              <a:off x="3930650" y="2784475"/>
              <a:ext cx="92075"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47" name="1981 gold 1">
            <a:extLst>
              <a:ext uri="{FF2B5EF4-FFF2-40B4-BE49-F238E27FC236}">
                <a16:creationId xmlns:a16="http://schemas.microsoft.com/office/drawing/2014/main" id="{D793C47C-7101-B54D-A244-F21D3ABB81B4}"/>
              </a:ext>
            </a:extLst>
          </p:cNvPr>
          <p:cNvGrpSpPr/>
          <p:nvPr/>
        </p:nvGrpSpPr>
        <p:grpSpPr>
          <a:xfrm>
            <a:off x="2937296" y="2275730"/>
            <a:ext cx="1626078" cy="400110"/>
            <a:chOff x="3801979" y="2662872"/>
            <a:chExt cx="1626078" cy="400110"/>
          </a:xfrm>
        </p:grpSpPr>
        <p:sp>
          <p:nvSpPr>
            <p:cNvPr id="48" name="Oval 47">
              <a:extLst>
                <a:ext uri="{FF2B5EF4-FFF2-40B4-BE49-F238E27FC236}">
                  <a16:creationId xmlns:a16="http://schemas.microsoft.com/office/drawing/2014/main" id="{D728430A-EDB2-EB41-9F7A-0AA892A467FC}"/>
                </a:ext>
              </a:extLst>
            </p:cNvPr>
            <p:cNvSpPr/>
            <p:nvPr/>
          </p:nvSpPr>
          <p:spPr>
            <a:xfrm>
              <a:off x="3801979" y="2695875"/>
              <a:ext cx="163630" cy="16363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solidFill>
              </a:endParaRPr>
            </a:p>
          </p:txBody>
        </p:sp>
        <p:sp>
          <p:nvSpPr>
            <p:cNvPr id="49" name="TextBox 48">
              <a:extLst>
                <a:ext uri="{FF2B5EF4-FFF2-40B4-BE49-F238E27FC236}">
                  <a16:creationId xmlns:a16="http://schemas.microsoft.com/office/drawing/2014/main" id="{90425065-DFF3-C340-B752-71E74751E34A}"/>
                </a:ext>
              </a:extLst>
            </p:cNvPr>
            <p:cNvSpPr txBox="1"/>
            <p:nvPr/>
          </p:nvSpPr>
          <p:spPr>
            <a:xfrm>
              <a:off x="3891053" y="2662872"/>
              <a:ext cx="1537004" cy="400110"/>
            </a:xfrm>
            <a:prstGeom prst="rect">
              <a:avLst/>
            </a:prstGeom>
            <a:noFill/>
          </p:spPr>
          <p:txBody>
            <a:bodyPr wrap="square" lIns="182880" rtlCol="0">
              <a:spAutoFit/>
            </a:bodyPr>
            <a:lstStyle/>
            <a:p>
              <a:r>
                <a:rPr lang="en-US" sz="1000" dirty="0"/>
                <a:t>First female chair </a:t>
              </a:r>
              <a:br>
                <a:rPr lang="en-US" sz="1000" dirty="0"/>
              </a:br>
              <a:r>
                <a:rPr lang="en-US" sz="1000" dirty="0"/>
                <a:t>for our Division</a:t>
              </a:r>
            </a:p>
          </p:txBody>
        </p:sp>
        <p:cxnSp>
          <p:nvCxnSpPr>
            <p:cNvPr id="50" name="Straight Connector 49">
              <a:extLst>
                <a:ext uri="{FF2B5EF4-FFF2-40B4-BE49-F238E27FC236}">
                  <a16:creationId xmlns:a16="http://schemas.microsoft.com/office/drawing/2014/main" id="{A464490D-2C75-0542-94A0-ED1CCC810788}"/>
                </a:ext>
              </a:extLst>
            </p:cNvPr>
            <p:cNvCxnSpPr>
              <a:cxnSpLocks/>
            </p:cNvCxnSpPr>
            <p:nvPr/>
          </p:nvCxnSpPr>
          <p:spPr>
            <a:xfrm>
              <a:off x="3930650" y="2784475"/>
              <a:ext cx="92075"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129" name="1980 gold ">
            <a:extLst>
              <a:ext uri="{FF2B5EF4-FFF2-40B4-BE49-F238E27FC236}">
                <a16:creationId xmlns:a16="http://schemas.microsoft.com/office/drawing/2014/main" id="{5441D3C9-1243-994E-A9B3-BE11BA74D0F5}"/>
              </a:ext>
            </a:extLst>
          </p:cNvPr>
          <p:cNvGrpSpPr/>
          <p:nvPr/>
        </p:nvGrpSpPr>
        <p:grpSpPr>
          <a:xfrm>
            <a:off x="1105713" y="2862362"/>
            <a:ext cx="1626078" cy="553998"/>
            <a:chOff x="3801979" y="2662872"/>
            <a:chExt cx="1626078" cy="553998"/>
          </a:xfrm>
        </p:grpSpPr>
        <p:sp>
          <p:nvSpPr>
            <p:cNvPr id="130" name="Oval 129">
              <a:extLst>
                <a:ext uri="{FF2B5EF4-FFF2-40B4-BE49-F238E27FC236}">
                  <a16:creationId xmlns:a16="http://schemas.microsoft.com/office/drawing/2014/main" id="{CDD9FFEC-8F0C-B44B-964E-069D0AB97923}"/>
                </a:ext>
              </a:extLst>
            </p:cNvPr>
            <p:cNvSpPr/>
            <p:nvPr/>
          </p:nvSpPr>
          <p:spPr>
            <a:xfrm>
              <a:off x="3801979" y="2695875"/>
              <a:ext cx="163630" cy="16363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solidFill>
              </a:endParaRPr>
            </a:p>
          </p:txBody>
        </p:sp>
        <p:sp>
          <p:nvSpPr>
            <p:cNvPr id="131" name="TextBox 130">
              <a:extLst>
                <a:ext uri="{FF2B5EF4-FFF2-40B4-BE49-F238E27FC236}">
                  <a16:creationId xmlns:a16="http://schemas.microsoft.com/office/drawing/2014/main" id="{DCFCFEE0-1BAE-6C44-91E8-4FF38CFF7330}"/>
                </a:ext>
              </a:extLst>
            </p:cNvPr>
            <p:cNvSpPr txBox="1"/>
            <p:nvPr/>
          </p:nvSpPr>
          <p:spPr>
            <a:xfrm>
              <a:off x="3891053" y="2662872"/>
              <a:ext cx="1537004" cy="553998"/>
            </a:xfrm>
            <a:prstGeom prst="rect">
              <a:avLst/>
            </a:prstGeom>
            <a:noFill/>
          </p:spPr>
          <p:txBody>
            <a:bodyPr wrap="square" lIns="182880" rtlCol="0">
              <a:spAutoFit/>
            </a:bodyPr>
            <a:lstStyle/>
            <a:p>
              <a:r>
                <a:rPr lang="en-US" sz="1000" dirty="0"/>
                <a:t>Our Division holds Special Spring Conference</a:t>
              </a:r>
            </a:p>
          </p:txBody>
        </p:sp>
        <p:cxnSp>
          <p:nvCxnSpPr>
            <p:cNvPr id="132" name="Straight Connector 131">
              <a:extLst>
                <a:ext uri="{FF2B5EF4-FFF2-40B4-BE49-F238E27FC236}">
                  <a16:creationId xmlns:a16="http://schemas.microsoft.com/office/drawing/2014/main" id="{2801BB40-4003-4247-B859-F3081CABDE26}"/>
                </a:ext>
              </a:extLst>
            </p:cNvPr>
            <p:cNvCxnSpPr>
              <a:cxnSpLocks/>
            </p:cNvCxnSpPr>
            <p:nvPr/>
          </p:nvCxnSpPr>
          <p:spPr>
            <a:xfrm>
              <a:off x="3930650" y="2784475"/>
              <a:ext cx="92075"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133" name="1980 Gold Box">
            <a:extLst>
              <a:ext uri="{FF2B5EF4-FFF2-40B4-BE49-F238E27FC236}">
                <a16:creationId xmlns:a16="http://schemas.microsoft.com/office/drawing/2014/main" id="{FFD701A9-99E2-B140-BB28-C223E357F6CE}"/>
              </a:ext>
            </a:extLst>
          </p:cNvPr>
          <p:cNvGrpSpPr/>
          <p:nvPr/>
        </p:nvGrpSpPr>
        <p:grpSpPr>
          <a:xfrm>
            <a:off x="8365064" y="1075267"/>
            <a:ext cx="3386667" cy="4222045"/>
            <a:chOff x="8365064" y="1075267"/>
            <a:chExt cx="3386667" cy="4222045"/>
          </a:xfrm>
        </p:grpSpPr>
        <p:sp>
          <p:nvSpPr>
            <p:cNvPr id="134" name="1985 Orange Box">
              <a:extLst>
                <a:ext uri="{FF2B5EF4-FFF2-40B4-BE49-F238E27FC236}">
                  <a16:creationId xmlns:a16="http://schemas.microsoft.com/office/drawing/2014/main" id="{AE8E2D01-FAFC-5946-BD8B-F64564A9939A}"/>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The 1980 Division Conference was in </a:t>
              </a:r>
              <a:br>
                <a:rPr lang="en-US" sz="1400" dirty="0">
                  <a:solidFill>
                    <a:schemeClr val="tx1">
                      <a:lumMod val="75000"/>
                      <a:lumOff val="25000"/>
                    </a:schemeClr>
                  </a:solidFill>
                </a:rPr>
              </a:br>
              <a:r>
                <a:rPr lang="en-US" sz="1400" dirty="0">
                  <a:solidFill>
                    <a:schemeClr val="tx1">
                      <a:lumMod val="75000"/>
                      <a:lumOff val="25000"/>
                    </a:schemeClr>
                  </a:solidFill>
                </a:rPr>
                <a:t>lieu of the ACS National Meeting.  It was entitled “The Pesticide Chemist and Modern Toxicology" in </a:t>
              </a:r>
              <a:r>
                <a:rPr lang="en-US" sz="1400" dirty="0" err="1">
                  <a:solidFill>
                    <a:schemeClr val="tx1">
                      <a:lumMod val="75000"/>
                      <a:lumOff val="25000"/>
                    </a:schemeClr>
                  </a:solidFill>
                </a:rPr>
                <a:t>Downington</a:t>
              </a:r>
              <a:r>
                <a:rPr lang="en-US" sz="1400" dirty="0">
                  <a:solidFill>
                    <a:schemeClr val="tx1">
                      <a:lumMod val="75000"/>
                      <a:lumOff val="25000"/>
                    </a:schemeClr>
                  </a:solidFill>
                </a:rPr>
                <a:t>, PA.</a:t>
              </a:r>
            </a:p>
            <a:p>
              <a:r>
                <a:rPr lang="en-US" sz="1050" b="1" dirty="0">
                  <a:solidFill>
                    <a:schemeClr val="tx1">
                      <a:lumMod val="75000"/>
                      <a:lumOff val="25000"/>
                    </a:schemeClr>
                  </a:solidFill>
                </a:rPr>
                <a:t>Source: </a:t>
              </a:r>
            </a:p>
            <a:p>
              <a:r>
                <a:rPr lang="en-US" sz="1050" dirty="0">
                  <a:solidFill>
                    <a:schemeClr val="tx1">
                      <a:lumMod val="75000"/>
                      <a:lumOff val="25000"/>
                    </a:schemeClr>
                  </a:solidFill>
                  <a:hlinkClick r:id="rId4"/>
                </a:rPr>
                <a:t>https://pubs.acs.org/doi/pdf/10.1021/jf0115286</a:t>
              </a:r>
              <a:endParaRPr lang="en-US" sz="1050" dirty="0">
                <a:solidFill>
                  <a:schemeClr val="tx1">
                    <a:lumMod val="75000"/>
                    <a:lumOff val="25000"/>
                  </a:schemeClr>
                </a:solidFill>
              </a:endParaRPr>
            </a:p>
            <a:p>
              <a:endParaRPr lang="en-US" dirty="0"/>
            </a:p>
          </p:txBody>
        </p:sp>
        <p:sp>
          <p:nvSpPr>
            <p:cNvPr id="135" name="done">
              <a:extLst>
                <a:ext uri="{FF2B5EF4-FFF2-40B4-BE49-F238E27FC236}">
                  <a16:creationId xmlns:a16="http://schemas.microsoft.com/office/drawing/2014/main" id="{36F0ACE6-FDD1-084A-B157-1683717F95BE}"/>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25" name="1981 Gold Box 1">
            <a:extLst>
              <a:ext uri="{FF2B5EF4-FFF2-40B4-BE49-F238E27FC236}">
                <a16:creationId xmlns:a16="http://schemas.microsoft.com/office/drawing/2014/main" id="{015EF2E6-A022-104A-955A-991A70E901D0}"/>
              </a:ext>
            </a:extLst>
          </p:cNvPr>
          <p:cNvGrpSpPr/>
          <p:nvPr/>
        </p:nvGrpSpPr>
        <p:grpSpPr>
          <a:xfrm>
            <a:off x="8365064" y="1075267"/>
            <a:ext cx="3386667" cy="4222045"/>
            <a:chOff x="8365064" y="1075267"/>
            <a:chExt cx="3386667" cy="4222045"/>
          </a:xfrm>
        </p:grpSpPr>
        <p:sp>
          <p:nvSpPr>
            <p:cNvPr id="23" name="1985 Orange Box">
              <a:extLst>
                <a:ext uri="{FF2B5EF4-FFF2-40B4-BE49-F238E27FC236}">
                  <a16:creationId xmlns:a16="http://schemas.microsoft.com/office/drawing/2014/main" id="{8B80D11C-B0F4-674D-A7F9-BF7574BD715C}"/>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dirty="0">
                  <a:solidFill>
                    <a:schemeClr val="tx1"/>
                  </a:solidFill>
                </a:rPr>
                <a:t>The year 1981, saw increased diversity with the first female Division Chair (with Marguerite </a:t>
              </a:r>
              <a:r>
                <a:rPr lang="en-US" dirty="0" err="1">
                  <a:solidFill>
                    <a:schemeClr val="tx1"/>
                  </a:solidFill>
                </a:rPr>
                <a:t>Leng</a:t>
              </a:r>
              <a:r>
                <a:rPr lang="en-US" dirty="0">
                  <a:solidFill>
                    <a:schemeClr val="tx1"/>
                  </a:solidFill>
                </a:rPr>
                <a:t> of Dow) – there have been 10 more in the four decades that followed</a:t>
              </a:r>
              <a:r>
                <a:rPr lang="en-US" sz="1400" dirty="0">
                  <a:solidFill>
                    <a:schemeClr val="tx1">
                      <a:lumMod val="75000"/>
                      <a:lumOff val="25000"/>
                    </a:schemeClr>
                  </a:solidFill>
                </a:rPr>
                <a:t>.</a:t>
              </a:r>
            </a:p>
            <a:p>
              <a:r>
                <a:rPr lang="en-US" sz="1050" b="1" dirty="0">
                  <a:solidFill>
                    <a:schemeClr val="tx1">
                      <a:lumMod val="75000"/>
                      <a:lumOff val="25000"/>
                    </a:schemeClr>
                  </a:solidFill>
                </a:rPr>
                <a:t>Source: </a:t>
              </a:r>
            </a:p>
            <a:p>
              <a:r>
                <a:rPr lang="en-US" sz="1050" dirty="0">
                  <a:solidFill>
                    <a:schemeClr val="tx1">
                      <a:lumMod val="75000"/>
                      <a:lumOff val="25000"/>
                    </a:schemeClr>
                  </a:solidFill>
                </a:rPr>
                <a:t>Picogram Newsletters</a:t>
              </a:r>
              <a:endParaRPr lang="en-US" dirty="0"/>
            </a:p>
          </p:txBody>
        </p:sp>
        <p:sp>
          <p:nvSpPr>
            <p:cNvPr id="288" name="done">
              <a:extLst>
                <a:ext uri="{FF2B5EF4-FFF2-40B4-BE49-F238E27FC236}">
                  <a16:creationId xmlns:a16="http://schemas.microsoft.com/office/drawing/2014/main" id="{236DA90C-2BB3-F54A-A181-BD0D7E8029FD}"/>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36" name="1981 Gold Box 2">
            <a:extLst>
              <a:ext uri="{FF2B5EF4-FFF2-40B4-BE49-F238E27FC236}">
                <a16:creationId xmlns:a16="http://schemas.microsoft.com/office/drawing/2014/main" id="{F22020C6-5EB3-B74B-835B-3C0E1451425F}"/>
              </a:ext>
            </a:extLst>
          </p:cNvPr>
          <p:cNvGrpSpPr/>
          <p:nvPr/>
        </p:nvGrpSpPr>
        <p:grpSpPr>
          <a:xfrm>
            <a:off x="8365064" y="1075267"/>
            <a:ext cx="3386667" cy="4222045"/>
            <a:chOff x="8365064" y="1075267"/>
            <a:chExt cx="3386667" cy="4222045"/>
          </a:xfrm>
        </p:grpSpPr>
        <p:sp>
          <p:nvSpPr>
            <p:cNvPr id="141" name="1985 Orange Box">
              <a:extLst>
                <a:ext uri="{FF2B5EF4-FFF2-40B4-BE49-F238E27FC236}">
                  <a16:creationId xmlns:a16="http://schemas.microsoft.com/office/drawing/2014/main" id="{74CA9EE4-06A7-F341-8DB5-7D0C3B2AE515}"/>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USDA Sterling Hendricks Memorial Lectureship 1981 – Norman E. Borlaug, Nobel Laureate. </a:t>
              </a:r>
              <a:r>
                <a:rPr lang="en-US" dirty="0"/>
                <a:t>USDA Sterling </a:t>
              </a:r>
            </a:p>
            <a:p>
              <a:pPr>
                <a:spcAft>
                  <a:spcPts val="600"/>
                </a:spcAft>
              </a:pPr>
              <a:r>
                <a:rPr lang="en-US" sz="1400" dirty="0">
                  <a:solidFill>
                    <a:schemeClr val="tx1">
                      <a:lumMod val="75000"/>
                      <a:lumOff val="25000"/>
                    </a:schemeClr>
                  </a:solidFill>
                </a:rPr>
                <a:t>This</a:t>
              </a:r>
              <a:r>
                <a:rPr lang="en-US" dirty="0">
                  <a:solidFill>
                    <a:schemeClr val="tx1"/>
                  </a:solidFill>
                </a:rPr>
                <a:t> </a:t>
              </a:r>
              <a:r>
                <a:rPr lang="en-US" sz="1400" dirty="0">
                  <a:solidFill>
                    <a:schemeClr val="tx1">
                      <a:lumMod val="75000"/>
                      <a:lumOff val="25000"/>
                    </a:schemeClr>
                  </a:solidFill>
                </a:rPr>
                <a:t>Memorial Lectureship remains established as a cosponsored award between AGRO and AGFD (Ag and Food Chemistry) Divisions.</a:t>
              </a:r>
            </a:p>
            <a:p>
              <a:r>
                <a:rPr lang="en-US" sz="1050" b="1" dirty="0">
                  <a:solidFill>
                    <a:schemeClr val="tx1">
                      <a:lumMod val="75000"/>
                      <a:lumOff val="25000"/>
                    </a:schemeClr>
                  </a:solidFill>
                </a:rPr>
                <a:t>Source: </a:t>
              </a:r>
            </a:p>
            <a:p>
              <a:r>
                <a:rPr lang="en-US" sz="1050" dirty="0">
                  <a:solidFill>
                    <a:schemeClr val="tx1">
                      <a:lumMod val="75000"/>
                      <a:lumOff val="25000"/>
                    </a:schemeClr>
                  </a:solidFill>
                  <a:hlinkClick r:id="rId4"/>
                </a:rPr>
                <a:t>https://pubs.acs.org/doi/pdf/10.1021/jf0115286</a:t>
              </a:r>
              <a:endParaRPr lang="en-US" sz="1050" dirty="0">
                <a:solidFill>
                  <a:schemeClr val="tx1">
                    <a:lumMod val="75000"/>
                    <a:lumOff val="25000"/>
                  </a:schemeClr>
                </a:solidFill>
              </a:endParaRPr>
            </a:p>
            <a:p>
              <a:endParaRPr lang="en-US" sz="1050" b="1" dirty="0">
                <a:solidFill>
                  <a:schemeClr val="tx1">
                    <a:lumMod val="75000"/>
                    <a:lumOff val="25000"/>
                  </a:schemeClr>
                </a:solidFill>
              </a:endParaRPr>
            </a:p>
          </p:txBody>
        </p:sp>
        <p:sp>
          <p:nvSpPr>
            <p:cNvPr id="142" name="done">
              <a:extLst>
                <a:ext uri="{FF2B5EF4-FFF2-40B4-BE49-F238E27FC236}">
                  <a16:creationId xmlns:a16="http://schemas.microsoft.com/office/drawing/2014/main" id="{8BD1E122-C91D-5048-B56E-60AAAB74F186}"/>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19" name="1981 Blue Box">
            <a:extLst>
              <a:ext uri="{FF2B5EF4-FFF2-40B4-BE49-F238E27FC236}">
                <a16:creationId xmlns:a16="http://schemas.microsoft.com/office/drawing/2014/main" id="{489981B6-A5C3-D447-A6E0-AEF2B5262720}"/>
              </a:ext>
            </a:extLst>
          </p:cNvPr>
          <p:cNvGrpSpPr/>
          <p:nvPr/>
        </p:nvGrpSpPr>
        <p:grpSpPr>
          <a:xfrm>
            <a:off x="8365064" y="1075267"/>
            <a:ext cx="3386667" cy="4222045"/>
            <a:chOff x="8365064" y="1075267"/>
            <a:chExt cx="3386667" cy="4222045"/>
          </a:xfrm>
        </p:grpSpPr>
        <p:sp>
          <p:nvSpPr>
            <p:cNvPr id="120" name="Box">
              <a:extLst>
                <a:ext uri="{FF2B5EF4-FFF2-40B4-BE49-F238E27FC236}">
                  <a16:creationId xmlns:a16="http://schemas.microsoft.com/office/drawing/2014/main" id="{964DA910-B030-7543-92BD-8122455FCA45}"/>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200" dirty="0">
                  <a:solidFill>
                    <a:schemeClr val="tx1">
                      <a:lumMod val="75000"/>
                      <a:lumOff val="25000"/>
                    </a:schemeClr>
                  </a:solidFill>
                </a:rPr>
                <a:t>Ivermectin is part of the broader class of </a:t>
              </a:r>
              <a:r>
                <a:rPr lang="en-US" sz="1200" dirty="0" err="1">
                  <a:solidFill>
                    <a:schemeClr val="tx1">
                      <a:lumMod val="75000"/>
                      <a:lumOff val="25000"/>
                    </a:schemeClr>
                  </a:solidFill>
                </a:rPr>
                <a:t>avermectins</a:t>
              </a:r>
              <a:r>
                <a:rPr lang="en-US" sz="1200" dirty="0">
                  <a:solidFill>
                    <a:schemeClr val="tx1">
                      <a:lumMod val="75000"/>
                      <a:lumOff val="25000"/>
                    </a:schemeClr>
                  </a:solidFill>
                </a:rPr>
                <a:t> that are veterinary and human antiparasitic agents. </a:t>
              </a:r>
              <a:r>
                <a:rPr lang="en-US" sz="1200" dirty="0" err="1">
                  <a:solidFill>
                    <a:schemeClr val="tx1">
                      <a:lumMod val="75000"/>
                      <a:lumOff val="25000"/>
                    </a:schemeClr>
                  </a:solidFill>
                </a:rPr>
                <a:t>Avermectins</a:t>
              </a:r>
              <a:r>
                <a:rPr lang="en-US" sz="1200" dirty="0">
                  <a:solidFill>
                    <a:schemeClr val="tx1">
                      <a:lumMod val="75000"/>
                      <a:lumOff val="25000"/>
                    </a:schemeClr>
                  </a:solidFill>
                </a:rPr>
                <a:t> were first shown to have activity in a mouse bioassay.  The structures and activities as well as improved fermentation yields enabled commercialization of ivermectin as a veterinary drug with the first product approval in 1981. Activity against Onchocerciasis (river blindness) was demon-</a:t>
              </a:r>
              <a:r>
                <a:rPr lang="en-US" sz="1200" dirty="0" err="1">
                  <a:solidFill>
                    <a:schemeClr val="tx1">
                      <a:lumMod val="75000"/>
                      <a:lumOff val="25000"/>
                    </a:schemeClr>
                  </a:solidFill>
                </a:rPr>
                <a:t>strated</a:t>
              </a:r>
              <a:r>
                <a:rPr lang="en-US" sz="1200" dirty="0">
                  <a:solidFill>
                    <a:schemeClr val="tx1">
                      <a:lumMod val="75000"/>
                      <a:lumOff val="25000"/>
                    </a:schemeClr>
                  </a:solidFill>
                </a:rPr>
                <a:t> in the mid-1980s and Merck partner-ed with WHO and other organizations to donate billions of doses of ivermectin to afflicted countries from 1987 to present for onchocerciasis as well as lymphatic filariasis.</a:t>
              </a:r>
            </a:p>
            <a:p>
              <a:r>
                <a:rPr lang="en-US" sz="1050" b="1" dirty="0">
                  <a:solidFill>
                    <a:schemeClr val="tx1">
                      <a:lumMod val="75000"/>
                      <a:lumOff val="25000"/>
                    </a:schemeClr>
                  </a:solidFill>
                </a:rPr>
                <a:t>Source: </a:t>
              </a:r>
              <a:r>
                <a:rPr lang="en-US" sz="1050" dirty="0">
                  <a:solidFill>
                    <a:schemeClr val="tx1">
                      <a:lumMod val="75000"/>
                      <a:lumOff val="25000"/>
                    </a:schemeClr>
                  </a:solidFill>
                  <a:hlinkClick r:id="rId5"/>
                </a:rPr>
                <a:t>https://www.nobelprize.org</a:t>
              </a:r>
              <a:endParaRPr lang="en-US" sz="1050" dirty="0">
                <a:solidFill>
                  <a:schemeClr val="tx1">
                    <a:lumMod val="75000"/>
                    <a:lumOff val="25000"/>
                  </a:schemeClr>
                </a:solidFill>
              </a:endParaRPr>
            </a:p>
            <a:p>
              <a:endParaRPr lang="en-US" sz="1050" dirty="0">
                <a:solidFill>
                  <a:schemeClr val="tx1">
                    <a:lumMod val="75000"/>
                    <a:lumOff val="25000"/>
                  </a:schemeClr>
                </a:solidFill>
              </a:endParaRPr>
            </a:p>
          </p:txBody>
        </p:sp>
        <p:sp>
          <p:nvSpPr>
            <p:cNvPr id="121" name="done">
              <a:extLst>
                <a:ext uri="{FF2B5EF4-FFF2-40B4-BE49-F238E27FC236}">
                  <a16:creationId xmlns:a16="http://schemas.microsoft.com/office/drawing/2014/main" id="{4A2752D9-4913-024A-8859-0E28D5C290B7}"/>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26" name="1981 Blue Box 2">
            <a:extLst>
              <a:ext uri="{FF2B5EF4-FFF2-40B4-BE49-F238E27FC236}">
                <a16:creationId xmlns:a16="http://schemas.microsoft.com/office/drawing/2014/main" id="{64101C32-EFDD-D34B-A2D0-EAC75D7C3CB3}"/>
              </a:ext>
            </a:extLst>
          </p:cNvPr>
          <p:cNvGrpSpPr/>
          <p:nvPr/>
        </p:nvGrpSpPr>
        <p:grpSpPr>
          <a:xfrm>
            <a:off x="8365064" y="1075267"/>
            <a:ext cx="3386667" cy="4222045"/>
            <a:chOff x="8365064" y="1075267"/>
            <a:chExt cx="3386667" cy="4222045"/>
          </a:xfrm>
        </p:grpSpPr>
        <p:sp>
          <p:nvSpPr>
            <p:cNvPr id="127" name="Box">
              <a:extLst>
                <a:ext uri="{FF2B5EF4-FFF2-40B4-BE49-F238E27FC236}">
                  <a16:creationId xmlns:a16="http://schemas.microsoft.com/office/drawing/2014/main" id="{8DA90EAD-A71D-264B-9A9F-211218222FE9}"/>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Commercialization of the first SU, chlorsulfuron in cereals, signaled start of a trend toward highly active, ultra-low application rate herbicides (as low as 2 g AI/ha). Additional SU herbicides were subsequently introduced for most major crops, and further </a:t>
              </a:r>
              <a:br>
                <a:rPr lang="en-US" sz="1400" dirty="0">
                  <a:solidFill>
                    <a:schemeClr val="tx1">
                      <a:lumMod val="75000"/>
                      <a:lumOff val="25000"/>
                    </a:schemeClr>
                  </a:solidFill>
                </a:rPr>
              </a:br>
              <a:r>
                <a:rPr lang="en-US" sz="1400" dirty="0">
                  <a:solidFill>
                    <a:schemeClr val="tx1">
                      <a:lumMod val="75000"/>
                      <a:lumOff val="25000"/>
                    </a:schemeClr>
                  </a:solidFill>
                </a:rPr>
                <a:t>classes of herbicides with reduced environmental loadings have followed.</a:t>
              </a:r>
            </a:p>
            <a:p>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6"/>
                </a:rPr>
                <a:t>https://pubs.acs.org/doi/abs/10.1021/bk-1991-0443.ch002</a:t>
              </a:r>
              <a:endParaRPr lang="en-US" sz="1050" dirty="0">
                <a:solidFill>
                  <a:schemeClr val="tx1">
                    <a:lumMod val="75000"/>
                    <a:lumOff val="25000"/>
                  </a:schemeClr>
                </a:solidFill>
              </a:endParaRPr>
            </a:p>
            <a:p>
              <a:endParaRPr lang="en-US" sz="1050" dirty="0">
                <a:solidFill>
                  <a:schemeClr val="tx1">
                    <a:lumMod val="75000"/>
                    <a:lumOff val="25000"/>
                  </a:schemeClr>
                </a:solidFill>
              </a:endParaRPr>
            </a:p>
          </p:txBody>
        </p:sp>
        <p:sp>
          <p:nvSpPr>
            <p:cNvPr id="128" name="done">
              <a:extLst>
                <a:ext uri="{FF2B5EF4-FFF2-40B4-BE49-F238E27FC236}">
                  <a16:creationId xmlns:a16="http://schemas.microsoft.com/office/drawing/2014/main" id="{C6FFF39C-FE31-C241-B253-3EAF15D78E1B}"/>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43" name="1982 Gold Box ">
            <a:extLst>
              <a:ext uri="{FF2B5EF4-FFF2-40B4-BE49-F238E27FC236}">
                <a16:creationId xmlns:a16="http://schemas.microsoft.com/office/drawing/2014/main" id="{CCAB4CB1-BFCA-4C45-8244-01B9CDFE72B6}"/>
              </a:ext>
            </a:extLst>
          </p:cNvPr>
          <p:cNvGrpSpPr/>
          <p:nvPr/>
        </p:nvGrpSpPr>
        <p:grpSpPr>
          <a:xfrm>
            <a:off x="8365064" y="1075267"/>
            <a:ext cx="3386667" cy="4222045"/>
            <a:chOff x="8365064" y="1075267"/>
            <a:chExt cx="3386667" cy="4222045"/>
          </a:xfrm>
        </p:grpSpPr>
        <p:sp>
          <p:nvSpPr>
            <p:cNvPr id="144" name="1985 Orange Box">
              <a:extLst>
                <a:ext uri="{FF2B5EF4-FFF2-40B4-BE49-F238E27FC236}">
                  <a16:creationId xmlns:a16="http://schemas.microsoft.com/office/drawing/2014/main" id="{2CE8A2F4-1837-C648-B67B-57109A194B92}"/>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AGRO publishes both ACS Symposium Series and reference books; AGRO receives royalties as a resource to fund future symposium. From 1983 to 1985, 15 books were published.  Many more follow in later years.</a:t>
              </a:r>
            </a:p>
            <a:p>
              <a:r>
                <a:rPr lang="en-US" sz="1050" b="1" dirty="0">
                  <a:solidFill>
                    <a:schemeClr val="tx1">
                      <a:lumMod val="75000"/>
                      <a:lumOff val="25000"/>
                    </a:schemeClr>
                  </a:solidFill>
                </a:rPr>
                <a:t>Source: </a:t>
              </a:r>
            </a:p>
            <a:p>
              <a:r>
                <a:rPr lang="en-US" sz="1050" dirty="0">
                  <a:solidFill>
                    <a:schemeClr val="tx1">
                      <a:lumMod val="75000"/>
                      <a:lumOff val="25000"/>
                    </a:schemeClr>
                  </a:solidFill>
                  <a:hlinkClick r:id="rId4"/>
                </a:rPr>
                <a:t>https://pubs.acs.org/doi/pdf/10.1021/jf0115286</a:t>
              </a:r>
              <a:endParaRPr lang="en-US" sz="1050" dirty="0">
                <a:solidFill>
                  <a:schemeClr val="tx1">
                    <a:lumMod val="75000"/>
                    <a:lumOff val="25000"/>
                  </a:schemeClr>
                </a:solidFill>
              </a:endParaRPr>
            </a:p>
            <a:p>
              <a:endParaRPr lang="en-US" sz="1050" dirty="0">
                <a:solidFill>
                  <a:schemeClr val="tx1">
                    <a:lumMod val="75000"/>
                    <a:lumOff val="25000"/>
                  </a:schemeClr>
                </a:solidFill>
              </a:endParaRPr>
            </a:p>
          </p:txBody>
        </p:sp>
        <p:sp>
          <p:nvSpPr>
            <p:cNvPr id="145" name="done">
              <a:extLst>
                <a:ext uri="{FF2B5EF4-FFF2-40B4-BE49-F238E27FC236}">
                  <a16:creationId xmlns:a16="http://schemas.microsoft.com/office/drawing/2014/main" id="{039AC360-7440-434E-8DDA-CF9DEE20E33C}"/>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04" name="1982 Teal Box">
            <a:extLst>
              <a:ext uri="{FF2B5EF4-FFF2-40B4-BE49-F238E27FC236}">
                <a16:creationId xmlns:a16="http://schemas.microsoft.com/office/drawing/2014/main" id="{C856F670-9621-4243-8F23-218EBE884AC1}"/>
              </a:ext>
            </a:extLst>
          </p:cNvPr>
          <p:cNvGrpSpPr/>
          <p:nvPr/>
        </p:nvGrpSpPr>
        <p:grpSpPr>
          <a:xfrm>
            <a:off x="8365064" y="1075267"/>
            <a:ext cx="3386667" cy="4222045"/>
            <a:chOff x="8365064" y="1075267"/>
            <a:chExt cx="3386667" cy="4222045"/>
          </a:xfrm>
        </p:grpSpPr>
        <p:sp>
          <p:nvSpPr>
            <p:cNvPr id="105" name="Box">
              <a:extLst>
                <a:ext uri="{FF2B5EF4-FFF2-40B4-BE49-F238E27FC236}">
                  <a16:creationId xmlns:a16="http://schemas.microsoft.com/office/drawing/2014/main" id="{C9E2701B-F464-7D4E-8954-E4F8F97CCC99}"/>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200" dirty="0">
                  <a:solidFill>
                    <a:schemeClr val="tx1">
                      <a:lumMod val="75000"/>
                      <a:lumOff val="25000"/>
                    </a:schemeClr>
                  </a:solidFill>
                </a:rPr>
                <a:t>Databases were developed to store and search acquired data from analytical runs.  Sophistication and capabilities expanded as the computers developed.  In 1982 the first generation of LIMS was introduced in the form of a single centralized minicomputer, which offered the first opportunity to automate reporting tools. Relational data-bases, client/server architecture with improved data processing, remote access,  wireless networking capabilities, </a:t>
              </a:r>
              <a:r>
                <a:rPr lang="en-US" sz="1200" dirty="0" err="1">
                  <a:solidFill>
                    <a:schemeClr val="tx1">
                      <a:lumMod val="75000"/>
                      <a:lumOff val="25000"/>
                    </a:schemeClr>
                  </a:solidFill>
                </a:rPr>
                <a:t>georefer-encing</a:t>
              </a:r>
              <a:r>
                <a:rPr lang="en-US" sz="1200" dirty="0">
                  <a:solidFill>
                    <a:schemeClr val="tx1">
                      <a:lumMod val="75000"/>
                      <a:lumOff val="25000"/>
                    </a:schemeClr>
                  </a:solidFill>
                </a:rPr>
                <a:t> of samples,  adoption of XML standards and automated reporting were advancements over the years.</a:t>
              </a:r>
            </a:p>
            <a:p>
              <a:r>
                <a:rPr lang="en-US" sz="1050" b="1" dirty="0">
                  <a:solidFill>
                    <a:schemeClr val="tx1">
                      <a:lumMod val="75000"/>
                      <a:lumOff val="25000"/>
                    </a:schemeClr>
                  </a:solidFill>
                </a:rPr>
                <a:t>Source: </a:t>
              </a:r>
            </a:p>
            <a:p>
              <a:r>
                <a:rPr lang="en-US" sz="1050" dirty="0">
                  <a:solidFill>
                    <a:schemeClr val="tx1">
                      <a:lumMod val="75000"/>
                      <a:lumOff val="25000"/>
                    </a:schemeClr>
                  </a:solidFill>
                  <a:hlinkClick r:id="rId7"/>
                </a:rPr>
                <a:t>https://www.sciencedirect.com/science/article/abs/pii/1381141X9500024K?via%3Dihub</a:t>
              </a:r>
              <a:endParaRPr lang="en-US" sz="1050" dirty="0">
                <a:solidFill>
                  <a:schemeClr val="tx1">
                    <a:lumMod val="75000"/>
                    <a:lumOff val="25000"/>
                  </a:schemeClr>
                </a:solidFill>
              </a:endParaRPr>
            </a:p>
            <a:p>
              <a:endParaRPr lang="en-US" dirty="0"/>
            </a:p>
          </p:txBody>
        </p:sp>
        <p:sp>
          <p:nvSpPr>
            <p:cNvPr id="106" name="done">
              <a:extLst>
                <a:ext uri="{FF2B5EF4-FFF2-40B4-BE49-F238E27FC236}">
                  <a16:creationId xmlns:a16="http://schemas.microsoft.com/office/drawing/2014/main" id="{8E879567-7E75-EA4B-BEFB-2D5E8EFD0455}"/>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66" name="1985 Orange Box">
            <a:extLst>
              <a:ext uri="{FF2B5EF4-FFF2-40B4-BE49-F238E27FC236}">
                <a16:creationId xmlns:a16="http://schemas.microsoft.com/office/drawing/2014/main" id="{210ECEFC-C328-F445-9F01-CE26A3B5F8A6}"/>
              </a:ext>
            </a:extLst>
          </p:cNvPr>
          <p:cNvGrpSpPr/>
          <p:nvPr/>
        </p:nvGrpSpPr>
        <p:grpSpPr>
          <a:xfrm>
            <a:off x="8365064" y="1075267"/>
            <a:ext cx="3386667" cy="4222045"/>
            <a:chOff x="8365064" y="1075267"/>
            <a:chExt cx="3386667" cy="4222045"/>
          </a:xfrm>
        </p:grpSpPr>
        <p:sp>
          <p:nvSpPr>
            <p:cNvPr id="67" name="1985 Orange Box">
              <a:extLst>
                <a:ext uri="{FF2B5EF4-FFF2-40B4-BE49-F238E27FC236}">
                  <a16:creationId xmlns:a16="http://schemas.microsoft.com/office/drawing/2014/main" id="{6D2B225B-72C2-C042-8132-6D1A52A7B8D6}"/>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The CRP removes environmentally sensitive land from agricultural production and provides to farmers rental payment for that land.</a:t>
              </a:r>
            </a:p>
            <a:p>
              <a:r>
                <a:rPr lang="en-US" sz="1050" b="1" dirty="0">
                  <a:solidFill>
                    <a:schemeClr val="tx1">
                      <a:lumMod val="75000"/>
                      <a:lumOff val="25000"/>
                    </a:schemeClr>
                  </a:solidFill>
                </a:rPr>
                <a:t>Source: </a:t>
              </a:r>
            </a:p>
            <a:p>
              <a:r>
                <a:rPr lang="en-US" sz="1050" dirty="0">
                  <a:solidFill>
                    <a:schemeClr val="tx1">
                      <a:lumMod val="75000"/>
                      <a:lumOff val="25000"/>
                    </a:schemeClr>
                  </a:solidFill>
                  <a:hlinkClick r:id="rId8"/>
                </a:rPr>
                <a:t>https://www.fsa.usda.gov/programs-and-services/conservation-programs/conservation-reserve-program/</a:t>
              </a:r>
              <a:endParaRPr lang="en-US" sz="1050" dirty="0">
                <a:solidFill>
                  <a:schemeClr val="tx1">
                    <a:lumMod val="75000"/>
                    <a:lumOff val="25000"/>
                  </a:schemeClr>
                </a:solidFill>
              </a:endParaRPr>
            </a:p>
            <a:p>
              <a:endParaRPr lang="en-US" dirty="0"/>
            </a:p>
          </p:txBody>
        </p:sp>
        <p:sp>
          <p:nvSpPr>
            <p:cNvPr id="68" name="done">
              <a:extLst>
                <a:ext uri="{FF2B5EF4-FFF2-40B4-BE49-F238E27FC236}">
                  <a16:creationId xmlns:a16="http://schemas.microsoft.com/office/drawing/2014/main" id="{EEF92482-EAFC-F843-AED1-1BFDFEA4FEA5}"/>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69" name="1985 Gold Box">
            <a:extLst>
              <a:ext uri="{FF2B5EF4-FFF2-40B4-BE49-F238E27FC236}">
                <a16:creationId xmlns:a16="http://schemas.microsoft.com/office/drawing/2014/main" id="{264C870B-C908-654D-B93A-62A8E43833F2}"/>
              </a:ext>
            </a:extLst>
          </p:cNvPr>
          <p:cNvGrpSpPr/>
          <p:nvPr/>
        </p:nvGrpSpPr>
        <p:grpSpPr>
          <a:xfrm>
            <a:off x="8365064" y="1075267"/>
            <a:ext cx="3386667" cy="4222045"/>
            <a:chOff x="8365064" y="1075267"/>
            <a:chExt cx="3386667" cy="4222045"/>
          </a:xfrm>
        </p:grpSpPr>
        <p:sp>
          <p:nvSpPr>
            <p:cNvPr id="70" name="1985 Orange Box">
              <a:extLst>
                <a:ext uri="{FF2B5EF4-FFF2-40B4-BE49-F238E27FC236}">
                  <a16:creationId xmlns:a16="http://schemas.microsoft.com/office/drawing/2014/main" id="{DBA7A81E-8A30-D14E-B73C-AC5C5B56302A}"/>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Broader name covers chemical and new approaches to pest control plus biotechnology.</a:t>
              </a:r>
            </a:p>
            <a:p>
              <a:r>
                <a:rPr lang="en-US" sz="1050" b="1" dirty="0">
                  <a:solidFill>
                    <a:schemeClr val="tx1">
                      <a:lumMod val="75000"/>
                      <a:lumOff val="25000"/>
                    </a:schemeClr>
                  </a:solidFill>
                </a:rPr>
                <a:t>Source: </a:t>
              </a:r>
            </a:p>
            <a:p>
              <a:r>
                <a:rPr lang="en-US" sz="1050" dirty="0">
                  <a:solidFill>
                    <a:schemeClr val="tx1">
                      <a:lumMod val="75000"/>
                      <a:lumOff val="25000"/>
                    </a:schemeClr>
                  </a:solidFill>
                  <a:hlinkClick r:id="rId4"/>
                </a:rPr>
                <a:t>https://pubs.acs.org/doi/pdf/10.1021/jf0115286</a:t>
              </a:r>
              <a:endParaRPr lang="en-US" sz="1050" dirty="0">
                <a:solidFill>
                  <a:schemeClr val="tx1">
                    <a:lumMod val="75000"/>
                    <a:lumOff val="25000"/>
                  </a:schemeClr>
                </a:solidFill>
              </a:endParaRPr>
            </a:p>
            <a:p>
              <a:endParaRPr lang="en-US" dirty="0"/>
            </a:p>
          </p:txBody>
        </p:sp>
        <p:sp>
          <p:nvSpPr>
            <p:cNvPr id="71" name="done">
              <a:extLst>
                <a:ext uri="{FF2B5EF4-FFF2-40B4-BE49-F238E27FC236}">
                  <a16:creationId xmlns:a16="http://schemas.microsoft.com/office/drawing/2014/main" id="{7BB3C121-2152-C14A-A96A-59AFABD050BF}"/>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46" name="1985 Gold Box 2">
            <a:extLst>
              <a:ext uri="{FF2B5EF4-FFF2-40B4-BE49-F238E27FC236}">
                <a16:creationId xmlns:a16="http://schemas.microsoft.com/office/drawing/2014/main" id="{00D5E620-6374-F344-8F1C-5FDDEC3E0C0D}"/>
              </a:ext>
            </a:extLst>
          </p:cNvPr>
          <p:cNvGrpSpPr/>
          <p:nvPr/>
        </p:nvGrpSpPr>
        <p:grpSpPr>
          <a:xfrm>
            <a:off x="8365064" y="1075267"/>
            <a:ext cx="3386667" cy="4222045"/>
            <a:chOff x="8365064" y="1075267"/>
            <a:chExt cx="3386667" cy="4222045"/>
          </a:xfrm>
        </p:grpSpPr>
        <p:sp>
          <p:nvSpPr>
            <p:cNvPr id="147" name="1985 Orange Box">
              <a:extLst>
                <a:ext uri="{FF2B5EF4-FFF2-40B4-BE49-F238E27FC236}">
                  <a16:creationId xmlns:a16="http://schemas.microsoft.com/office/drawing/2014/main" id="{7DFE15E5-65D8-D54A-97C2-8D146120B096}"/>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The divisional award applies to predoctoral student or graduates of less than one year.</a:t>
              </a:r>
            </a:p>
            <a:p>
              <a:r>
                <a:rPr lang="en-US" sz="1050" b="1" dirty="0">
                  <a:solidFill>
                    <a:schemeClr val="tx1">
                      <a:lumMod val="75000"/>
                      <a:lumOff val="25000"/>
                    </a:schemeClr>
                  </a:solidFill>
                </a:rPr>
                <a:t>Source: </a:t>
              </a:r>
            </a:p>
            <a:p>
              <a:r>
                <a:rPr lang="en-US" sz="1050" dirty="0">
                  <a:solidFill>
                    <a:schemeClr val="tx1">
                      <a:lumMod val="75000"/>
                      <a:lumOff val="25000"/>
                    </a:schemeClr>
                  </a:solidFill>
                </a:rPr>
                <a:t>AGRO History Document  1976-2001; </a:t>
              </a:r>
              <a:r>
                <a:rPr lang="en-US" sz="1050" dirty="0">
                  <a:solidFill>
                    <a:schemeClr val="tx1">
                      <a:lumMod val="75000"/>
                      <a:lumOff val="25000"/>
                    </a:schemeClr>
                  </a:solidFill>
                  <a:hlinkClick r:id="rId4"/>
                </a:rPr>
                <a:t>https://pubs.acs.org/doi/pdf/10.1021/jf0115286</a:t>
              </a:r>
              <a:endParaRPr lang="en-US" sz="1050" dirty="0">
                <a:solidFill>
                  <a:schemeClr val="tx1">
                    <a:lumMod val="75000"/>
                    <a:lumOff val="25000"/>
                  </a:schemeClr>
                </a:solidFill>
              </a:endParaRPr>
            </a:p>
            <a:p>
              <a:endParaRPr lang="en-US" dirty="0"/>
            </a:p>
          </p:txBody>
        </p:sp>
        <p:sp>
          <p:nvSpPr>
            <p:cNvPr id="148" name="done">
              <a:extLst>
                <a:ext uri="{FF2B5EF4-FFF2-40B4-BE49-F238E27FC236}">
                  <a16:creationId xmlns:a16="http://schemas.microsoft.com/office/drawing/2014/main" id="{02F89267-8B78-1349-BF3A-B4A3C58EEE11}"/>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11" name="1985 Teal Box">
            <a:extLst>
              <a:ext uri="{FF2B5EF4-FFF2-40B4-BE49-F238E27FC236}">
                <a16:creationId xmlns:a16="http://schemas.microsoft.com/office/drawing/2014/main" id="{1CD27361-14FD-2A42-A4C2-DA324C7B64CF}"/>
              </a:ext>
            </a:extLst>
          </p:cNvPr>
          <p:cNvGrpSpPr/>
          <p:nvPr/>
        </p:nvGrpSpPr>
        <p:grpSpPr>
          <a:xfrm>
            <a:off x="8365064" y="1075267"/>
            <a:ext cx="3386667" cy="4222045"/>
            <a:chOff x="8365064" y="1075267"/>
            <a:chExt cx="3386667" cy="4222045"/>
          </a:xfrm>
        </p:grpSpPr>
        <p:sp>
          <p:nvSpPr>
            <p:cNvPr id="112" name="Box">
              <a:extLst>
                <a:ext uri="{FF2B5EF4-FFF2-40B4-BE49-F238E27FC236}">
                  <a16:creationId xmlns:a16="http://schemas.microsoft.com/office/drawing/2014/main" id="{40BB09E8-C805-0043-86C1-7773413F7A74}"/>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HPLC becomes a standard technique for detection of residues as well as characterization of actives with ever improving column separation and detectors from UV and fluorescence, electrochemical to mass spectrometers in 1990s.</a:t>
              </a:r>
            </a:p>
            <a:p>
              <a:r>
                <a:rPr lang="en-US" sz="1050" b="1" dirty="0">
                  <a:solidFill>
                    <a:schemeClr val="tx1">
                      <a:lumMod val="75000"/>
                      <a:lumOff val="25000"/>
                    </a:schemeClr>
                  </a:solidFill>
                </a:rPr>
                <a:t>Source:  </a:t>
              </a:r>
              <a:r>
                <a:rPr lang="en-US" sz="1050" dirty="0">
                  <a:solidFill>
                    <a:schemeClr val="tx1">
                      <a:lumMod val="75000"/>
                      <a:lumOff val="25000"/>
                    </a:schemeClr>
                  </a:solidFill>
                </a:rPr>
                <a:t>Member Expertise</a:t>
              </a:r>
              <a:endParaRPr lang="en-US" sz="1050" b="1" dirty="0">
                <a:solidFill>
                  <a:schemeClr val="tx1">
                    <a:lumMod val="75000"/>
                    <a:lumOff val="25000"/>
                  </a:schemeClr>
                </a:solidFill>
              </a:endParaRPr>
            </a:p>
          </p:txBody>
        </p:sp>
        <p:sp>
          <p:nvSpPr>
            <p:cNvPr id="113" name="done">
              <a:extLst>
                <a:ext uri="{FF2B5EF4-FFF2-40B4-BE49-F238E27FC236}">
                  <a16:creationId xmlns:a16="http://schemas.microsoft.com/office/drawing/2014/main" id="{A7B102B0-0872-A040-AA5D-0AC35799EDB6}"/>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72" name="legend">
            <a:extLst>
              <a:ext uri="{FF2B5EF4-FFF2-40B4-BE49-F238E27FC236}">
                <a16:creationId xmlns:a16="http://schemas.microsoft.com/office/drawing/2014/main" id="{4E0E33BF-6AD7-4F4F-A825-4F56D4A363D6}"/>
              </a:ext>
            </a:extLst>
          </p:cNvPr>
          <p:cNvGrpSpPr/>
          <p:nvPr/>
        </p:nvGrpSpPr>
        <p:grpSpPr>
          <a:xfrm>
            <a:off x="1077351" y="5745011"/>
            <a:ext cx="8895576" cy="256480"/>
            <a:chOff x="1077351" y="5745011"/>
            <a:chExt cx="8895576" cy="256480"/>
          </a:xfrm>
        </p:grpSpPr>
        <p:grpSp>
          <p:nvGrpSpPr>
            <p:cNvPr id="73" name="legend green">
              <a:extLst>
                <a:ext uri="{FF2B5EF4-FFF2-40B4-BE49-F238E27FC236}">
                  <a16:creationId xmlns:a16="http://schemas.microsoft.com/office/drawing/2014/main" id="{629D4AA5-D226-F742-A95D-2FE0D3BF6891}"/>
                </a:ext>
              </a:extLst>
            </p:cNvPr>
            <p:cNvGrpSpPr/>
            <p:nvPr/>
          </p:nvGrpSpPr>
          <p:grpSpPr>
            <a:xfrm>
              <a:off x="1077351" y="5745011"/>
              <a:ext cx="1557565" cy="256480"/>
              <a:chOff x="1280551" y="5745011"/>
              <a:chExt cx="1557565" cy="256480"/>
            </a:xfrm>
          </p:grpSpPr>
          <p:sp>
            <p:nvSpPr>
              <p:cNvPr id="98" name="Oval 97">
                <a:extLst>
                  <a:ext uri="{FF2B5EF4-FFF2-40B4-BE49-F238E27FC236}">
                    <a16:creationId xmlns:a16="http://schemas.microsoft.com/office/drawing/2014/main" id="{AA05A922-4F66-5742-967F-537B44476EA7}"/>
                  </a:ext>
                </a:extLst>
              </p:cNvPr>
              <p:cNvSpPr/>
              <p:nvPr/>
            </p:nvSpPr>
            <p:spPr>
              <a:xfrm>
                <a:off x="1280551" y="5768476"/>
                <a:ext cx="209550" cy="20955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TextBox 98">
                <a:extLst>
                  <a:ext uri="{FF2B5EF4-FFF2-40B4-BE49-F238E27FC236}">
                    <a16:creationId xmlns:a16="http://schemas.microsoft.com/office/drawing/2014/main" id="{F1A5D50D-AAB1-2B4C-ADC8-FD11D48E5FCB}"/>
                  </a:ext>
                </a:extLst>
              </p:cNvPr>
              <p:cNvSpPr txBox="1"/>
              <p:nvPr/>
            </p:nvSpPr>
            <p:spPr>
              <a:xfrm>
                <a:off x="1588980" y="5745011"/>
                <a:ext cx="1249136" cy="256480"/>
              </a:xfrm>
              <a:prstGeom prst="rect">
                <a:avLst/>
              </a:prstGeom>
              <a:noFill/>
            </p:spPr>
            <p:txBody>
              <a:bodyPr wrap="square" lIns="0" tIns="0" rIns="0" bIns="0" rtlCol="0">
                <a:spAutoFit/>
              </a:bodyPr>
              <a:lstStyle/>
              <a:p>
                <a:pPr>
                  <a:lnSpc>
                    <a:spcPts val="980"/>
                  </a:lnSpc>
                </a:pPr>
                <a:r>
                  <a:rPr lang="en-US" sz="900" dirty="0"/>
                  <a:t>Agrichemical Industry </a:t>
                </a:r>
                <a:br>
                  <a:rPr lang="en-US" sz="900" dirty="0"/>
                </a:br>
                <a:r>
                  <a:rPr lang="en-US" sz="900" dirty="0"/>
                  <a:t>Food Production</a:t>
                </a:r>
              </a:p>
            </p:txBody>
          </p:sp>
        </p:grpSp>
        <p:grpSp>
          <p:nvGrpSpPr>
            <p:cNvPr id="74" name="Group 73">
              <a:extLst>
                <a:ext uri="{FF2B5EF4-FFF2-40B4-BE49-F238E27FC236}">
                  <a16:creationId xmlns:a16="http://schemas.microsoft.com/office/drawing/2014/main" id="{AF72C187-4860-804F-A4CD-5444B689F158}"/>
                </a:ext>
              </a:extLst>
            </p:cNvPr>
            <p:cNvGrpSpPr/>
            <p:nvPr/>
          </p:nvGrpSpPr>
          <p:grpSpPr>
            <a:xfrm>
              <a:off x="2914225" y="5745011"/>
              <a:ext cx="1557565" cy="256480"/>
              <a:chOff x="2914225" y="5745011"/>
              <a:chExt cx="1557565" cy="256480"/>
            </a:xfrm>
          </p:grpSpPr>
          <p:sp>
            <p:nvSpPr>
              <p:cNvPr id="96" name="Oval 95">
                <a:extLst>
                  <a:ext uri="{FF2B5EF4-FFF2-40B4-BE49-F238E27FC236}">
                    <a16:creationId xmlns:a16="http://schemas.microsoft.com/office/drawing/2014/main" id="{BB24DBDD-638A-E14D-853A-4E95782AF048}"/>
                  </a:ext>
                </a:extLst>
              </p:cNvPr>
              <p:cNvSpPr/>
              <p:nvPr/>
            </p:nvSpPr>
            <p:spPr>
              <a:xfrm>
                <a:off x="2914225" y="5768476"/>
                <a:ext cx="209550" cy="20955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TextBox 96">
                <a:extLst>
                  <a:ext uri="{FF2B5EF4-FFF2-40B4-BE49-F238E27FC236}">
                    <a16:creationId xmlns:a16="http://schemas.microsoft.com/office/drawing/2014/main" id="{F4A3120D-EF19-A14E-A929-9A528D7F1EAE}"/>
                  </a:ext>
                </a:extLst>
              </p:cNvPr>
              <p:cNvSpPr txBox="1"/>
              <p:nvPr/>
            </p:nvSpPr>
            <p:spPr>
              <a:xfrm>
                <a:off x="3222654" y="5745011"/>
                <a:ext cx="1249136" cy="256480"/>
              </a:xfrm>
              <a:prstGeom prst="rect">
                <a:avLst/>
              </a:prstGeom>
              <a:noFill/>
            </p:spPr>
            <p:txBody>
              <a:bodyPr wrap="square" lIns="0" tIns="0" rIns="0" bIns="0" rtlCol="0">
                <a:spAutoFit/>
              </a:bodyPr>
              <a:lstStyle/>
              <a:p>
                <a:pPr>
                  <a:lnSpc>
                    <a:spcPts val="980"/>
                  </a:lnSpc>
                </a:pPr>
                <a:r>
                  <a:rPr lang="en-US" sz="900" dirty="0"/>
                  <a:t>Agrichemical </a:t>
                </a:r>
                <a:br>
                  <a:rPr lang="en-US" sz="900" dirty="0"/>
                </a:br>
                <a:r>
                  <a:rPr lang="en-US" sz="900" dirty="0"/>
                  <a:t>Regulation</a:t>
                </a:r>
              </a:p>
            </p:txBody>
          </p:sp>
        </p:grpSp>
        <p:grpSp>
          <p:nvGrpSpPr>
            <p:cNvPr id="87" name="legend yellow">
              <a:extLst>
                <a:ext uri="{FF2B5EF4-FFF2-40B4-BE49-F238E27FC236}">
                  <a16:creationId xmlns:a16="http://schemas.microsoft.com/office/drawing/2014/main" id="{C59674BD-3B03-1F40-988C-B6323E33DE12}"/>
                </a:ext>
              </a:extLst>
            </p:cNvPr>
            <p:cNvGrpSpPr/>
            <p:nvPr/>
          </p:nvGrpSpPr>
          <p:grpSpPr>
            <a:xfrm>
              <a:off x="4747205" y="5768476"/>
              <a:ext cx="1557565" cy="209550"/>
              <a:chOff x="4950405" y="5768476"/>
              <a:chExt cx="1557565" cy="209550"/>
            </a:xfrm>
          </p:grpSpPr>
          <p:sp>
            <p:nvSpPr>
              <p:cNvPr id="94" name="Oval 93">
                <a:extLst>
                  <a:ext uri="{FF2B5EF4-FFF2-40B4-BE49-F238E27FC236}">
                    <a16:creationId xmlns:a16="http://schemas.microsoft.com/office/drawing/2014/main" id="{9473352E-EFA3-9F4E-836B-B211D4023B4D}"/>
                  </a:ext>
                </a:extLst>
              </p:cNvPr>
              <p:cNvSpPr/>
              <p:nvPr/>
            </p:nvSpPr>
            <p:spPr>
              <a:xfrm>
                <a:off x="4950405" y="5768476"/>
                <a:ext cx="209550" cy="20955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TextBox 94">
                <a:extLst>
                  <a:ext uri="{FF2B5EF4-FFF2-40B4-BE49-F238E27FC236}">
                    <a16:creationId xmlns:a16="http://schemas.microsoft.com/office/drawing/2014/main" id="{518A4A9E-BAA3-704C-8567-C1C62548DAB0}"/>
                  </a:ext>
                </a:extLst>
              </p:cNvPr>
              <p:cNvSpPr txBox="1"/>
              <p:nvPr/>
            </p:nvSpPr>
            <p:spPr>
              <a:xfrm>
                <a:off x="5258834" y="5809131"/>
                <a:ext cx="1249136" cy="128240"/>
              </a:xfrm>
              <a:prstGeom prst="rect">
                <a:avLst/>
              </a:prstGeom>
              <a:noFill/>
            </p:spPr>
            <p:txBody>
              <a:bodyPr wrap="square" lIns="0" tIns="0" rIns="0" bIns="0" rtlCol="0">
                <a:spAutoFit/>
              </a:bodyPr>
              <a:lstStyle/>
              <a:p>
                <a:pPr>
                  <a:lnSpc>
                    <a:spcPts val="980"/>
                  </a:lnSpc>
                </a:pPr>
                <a:r>
                  <a:rPr lang="en-US" sz="900" dirty="0"/>
                  <a:t>AGRO History</a:t>
                </a:r>
              </a:p>
            </p:txBody>
          </p:sp>
        </p:grpSp>
        <p:grpSp>
          <p:nvGrpSpPr>
            <p:cNvPr id="88" name="Group 87">
              <a:extLst>
                <a:ext uri="{FF2B5EF4-FFF2-40B4-BE49-F238E27FC236}">
                  <a16:creationId xmlns:a16="http://schemas.microsoft.com/office/drawing/2014/main" id="{8B919110-C0FA-C141-AE50-F7FCCD2E8D96}"/>
                </a:ext>
              </a:extLst>
            </p:cNvPr>
            <p:cNvGrpSpPr/>
            <p:nvPr/>
          </p:nvGrpSpPr>
          <p:grpSpPr>
            <a:xfrm>
              <a:off x="6587327" y="5745011"/>
              <a:ext cx="1557565" cy="256480"/>
              <a:chOff x="6587327" y="5745011"/>
              <a:chExt cx="1557565" cy="256480"/>
            </a:xfrm>
          </p:grpSpPr>
          <p:sp>
            <p:nvSpPr>
              <p:cNvPr id="92" name="Oval 91">
                <a:extLst>
                  <a:ext uri="{FF2B5EF4-FFF2-40B4-BE49-F238E27FC236}">
                    <a16:creationId xmlns:a16="http://schemas.microsoft.com/office/drawing/2014/main" id="{593E6463-9096-F741-9806-448EA80798DA}"/>
                  </a:ext>
                </a:extLst>
              </p:cNvPr>
              <p:cNvSpPr/>
              <p:nvPr/>
            </p:nvSpPr>
            <p:spPr>
              <a:xfrm>
                <a:off x="6587327" y="5768476"/>
                <a:ext cx="209550" cy="20955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TextBox 92">
                <a:extLst>
                  <a:ext uri="{FF2B5EF4-FFF2-40B4-BE49-F238E27FC236}">
                    <a16:creationId xmlns:a16="http://schemas.microsoft.com/office/drawing/2014/main" id="{DD46F14C-C5E3-1243-B1E6-36B5C8D43C2E}"/>
                  </a:ext>
                </a:extLst>
              </p:cNvPr>
              <p:cNvSpPr txBox="1"/>
              <p:nvPr/>
            </p:nvSpPr>
            <p:spPr>
              <a:xfrm>
                <a:off x="6895756" y="5745011"/>
                <a:ext cx="1249136" cy="256480"/>
              </a:xfrm>
              <a:prstGeom prst="rect">
                <a:avLst/>
              </a:prstGeom>
              <a:noFill/>
            </p:spPr>
            <p:txBody>
              <a:bodyPr wrap="square" lIns="0" tIns="0" rIns="0" bIns="0" rtlCol="0">
                <a:spAutoFit/>
              </a:bodyPr>
              <a:lstStyle/>
              <a:p>
                <a:pPr>
                  <a:lnSpc>
                    <a:spcPts val="980"/>
                  </a:lnSpc>
                </a:pPr>
                <a:r>
                  <a:rPr lang="en-US" sz="900" dirty="0"/>
                  <a:t>Technologies and Challenges</a:t>
                </a:r>
              </a:p>
            </p:txBody>
          </p:sp>
        </p:grpSp>
        <p:grpSp>
          <p:nvGrpSpPr>
            <p:cNvPr id="89" name="legend dk blue">
              <a:extLst>
                <a:ext uri="{FF2B5EF4-FFF2-40B4-BE49-F238E27FC236}">
                  <a16:creationId xmlns:a16="http://schemas.microsoft.com/office/drawing/2014/main" id="{15DEED06-7C63-114C-AE8C-C7BD20B62447}"/>
                </a:ext>
              </a:extLst>
            </p:cNvPr>
            <p:cNvGrpSpPr/>
            <p:nvPr/>
          </p:nvGrpSpPr>
          <p:grpSpPr>
            <a:xfrm>
              <a:off x="8415362" y="5768476"/>
              <a:ext cx="1557565" cy="209550"/>
              <a:chOff x="8568556" y="5768476"/>
              <a:chExt cx="1557565" cy="209550"/>
            </a:xfrm>
          </p:grpSpPr>
          <p:sp>
            <p:nvSpPr>
              <p:cNvPr id="90" name="Oval 89">
                <a:extLst>
                  <a:ext uri="{FF2B5EF4-FFF2-40B4-BE49-F238E27FC236}">
                    <a16:creationId xmlns:a16="http://schemas.microsoft.com/office/drawing/2014/main" id="{D3F8D98D-AFB0-6A48-867D-D274D7052901}"/>
                  </a:ext>
                </a:extLst>
              </p:cNvPr>
              <p:cNvSpPr/>
              <p:nvPr/>
            </p:nvSpPr>
            <p:spPr>
              <a:xfrm>
                <a:off x="8568556" y="5768476"/>
                <a:ext cx="209550" cy="20955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TextBox 90">
                <a:extLst>
                  <a:ext uri="{FF2B5EF4-FFF2-40B4-BE49-F238E27FC236}">
                    <a16:creationId xmlns:a16="http://schemas.microsoft.com/office/drawing/2014/main" id="{B06355A2-7D24-9B45-A7DD-2522060E8E5A}"/>
                  </a:ext>
                </a:extLst>
              </p:cNvPr>
              <p:cNvSpPr txBox="1"/>
              <p:nvPr/>
            </p:nvSpPr>
            <p:spPr>
              <a:xfrm>
                <a:off x="8876985" y="5809131"/>
                <a:ext cx="1249136" cy="128240"/>
              </a:xfrm>
              <a:prstGeom prst="rect">
                <a:avLst/>
              </a:prstGeom>
              <a:noFill/>
            </p:spPr>
            <p:txBody>
              <a:bodyPr wrap="square" lIns="0" tIns="0" rIns="0" bIns="0" rtlCol="0">
                <a:spAutoFit/>
              </a:bodyPr>
              <a:lstStyle/>
              <a:p>
                <a:pPr>
                  <a:lnSpc>
                    <a:spcPts val="980"/>
                  </a:lnSpc>
                </a:pPr>
                <a:r>
                  <a:rPr lang="en-US" sz="900" dirty="0"/>
                  <a:t>Products</a:t>
                </a:r>
              </a:p>
            </p:txBody>
          </p:sp>
        </p:grpSp>
      </p:grpSp>
    </p:spTree>
    <p:extLst>
      <p:ext uri="{BB962C8B-B14F-4D97-AF65-F5344CB8AC3E}">
        <p14:creationId xmlns:p14="http://schemas.microsoft.com/office/powerpoint/2010/main" val="3253450922"/>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29"/>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
                                        </p:tgtEl>
                                        <p:attrNameLst>
                                          <p:attrName>style.visibility</p:attrName>
                                        </p:attrNameLst>
                                      </p:cBhvr>
                                      <p:to>
                                        <p:strVal val="visible"/>
                                      </p:to>
                                    </p:set>
                                  </p:childTnLst>
                                </p:cTn>
                              </p:par>
                            </p:childTnLst>
                          </p:cTn>
                        </p:par>
                      </p:childTnLst>
                    </p:cTn>
                  </p:par>
                </p:childTnLst>
              </p:cTn>
              <p:nextCondLst>
                <p:cond evt="onClick" delay="0">
                  <p:tgtEl>
                    <p:spTgt spid="129"/>
                  </p:tgtEl>
                </p:cond>
              </p:nextCondLst>
            </p:seq>
            <p:seq concurrent="1" nextAc="seek">
              <p:cTn id="7" restart="whenNotActive" fill="hold" evtFilter="cancelBubble" nodeType="interactiveSeq">
                <p:stCondLst>
                  <p:cond evt="onClick" delay="0">
                    <p:tgtEl>
                      <p:spTgt spid="133"/>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nodeType="clickEffect">
                                  <p:stCondLst>
                                    <p:cond delay="0"/>
                                  </p:stCondLst>
                                  <p:childTnLst>
                                    <p:set>
                                      <p:cBhvr>
                                        <p:cTn id="11" dur="1" fill="hold">
                                          <p:stCondLst>
                                            <p:cond delay="0"/>
                                          </p:stCondLst>
                                        </p:cTn>
                                        <p:tgtEl>
                                          <p:spTgt spid="133"/>
                                        </p:tgtEl>
                                        <p:attrNameLst>
                                          <p:attrName>style.visibility</p:attrName>
                                        </p:attrNameLst>
                                      </p:cBhvr>
                                      <p:to>
                                        <p:strVal val="hidden"/>
                                      </p:to>
                                    </p:set>
                                  </p:childTnLst>
                                </p:cTn>
                              </p:par>
                            </p:childTnLst>
                          </p:cTn>
                        </p:par>
                      </p:childTnLst>
                    </p:cTn>
                  </p:par>
                </p:childTnLst>
              </p:cTn>
              <p:nextCondLst>
                <p:cond evt="onClick" delay="0">
                  <p:tgtEl>
                    <p:spTgt spid="133"/>
                  </p:tgtEl>
                </p:cond>
              </p:nextCondLst>
            </p:seq>
            <p:seq concurrent="1" nextAc="seek">
              <p:cTn id="12" restart="whenNotActive" fill="hold" evtFilter="cancelBubble" nodeType="interactiveSeq">
                <p:stCondLst>
                  <p:cond evt="onClick" delay="0">
                    <p:tgtEl>
                      <p:spTgt spid="47"/>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5"/>
                                        </p:tgtEl>
                                        <p:attrNameLst>
                                          <p:attrName>style.visibility</p:attrName>
                                        </p:attrNameLst>
                                      </p:cBhvr>
                                      <p:to>
                                        <p:strVal val="visible"/>
                                      </p:to>
                                    </p:set>
                                  </p:childTnLst>
                                </p:cTn>
                              </p:par>
                            </p:childTnLst>
                          </p:cTn>
                        </p:par>
                      </p:childTnLst>
                    </p:cTn>
                  </p:par>
                </p:childTnLst>
              </p:cTn>
              <p:nextCondLst>
                <p:cond evt="onClick" delay="0">
                  <p:tgtEl>
                    <p:spTgt spid="47"/>
                  </p:tgtEl>
                </p:cond>
              </p:nextCondLst>
            </p:seq>
            <p:seq concurrent="1" nextAc="seek">
              <p:cTn id="17" restart="whenNotActive" fill="hold" evtFilter="cancelBubble" nodeType="interactiveSeq">
                <p:stCondLst>
                  <p:cond evt="onClick" delay="0">
                    <p:tgtEl>
                      <p:spTgt spid="25"/>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nodeType="clickEffect">
                                  <p:stCondLst>
                                    <p:cond delay="0"/>
                                  </p:stCondLst>
                                  <p:childTnLst>
                                    <p:set>
                                      <p:cBhvr>
                                        <p:cTn id="21" dur="1" fill="hold">
                                          <p:stCondLst>
                                            <p:cond delay="0"/>
                                          </p:stCondLst>
                                        </p:cTn>
                                        <p:tgtEl>
                                          <p:spTgt spid="25"/>
                                        </p:tgtEl>
                                        <p:attrNameLst>
                                          <p:attrName>style.visibility</p:attrName>
                                        </p:attrNameLst>
                                      </p:cBhvr>
                                      <p:to>
                                        <p:strVal val="hidden"/>
                                      </p:to>
                                    </p:set>
                                  </p:childTnLst>
                                </p:cTn>
                              </p:par>
                            </p:childTnLst>
                          </p:cTn>
                        </p:par>
                      </p:childTnLst>
                    </p:cTn>
                  </p:par>
                </p:childTnLst>
              </p:cTn>
              <p:nextCondLst>
                <p:cond evt="onClick" delay="0">
                  <p:tgtEl>
                    <p:spTgt spid="25"/>
                  </p:tgtEl>
                </p:cond>
              </p:nextCondLst>
            </p:seq>
            <p:seq concurrent="1" nextAc="seek">
              <p:cTn id="22" restart="whenNotActive" fill="hold" evtFilter="cancelBubble" nodeType="interactiveSeq">
                <p:stCondLst>
                  <p:cond evt="onClick" delay="0">
                    <p:tgtEl>
                      <p:spTgt spid="51"/>
                    </p:tgtEl>
                  </p:cond>
                </p:stCondLst>
                <p:endSync evt="end" delay="0">
                  <p:rtn val="all"/>
                </p:endSync>
                <p:childTnLst>
                  <p:par>
                    <p:cTn id="23" fill="hold">
                      <p:stCondLst>
                        <p:cond delay="0"/>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6"/>
                                        </p:tgtEl>
                                        <p:attrNameLst>
                                          <p:attrName>style.visibility</p:attrName>
                                        </p:attrNameLst>
                                      </p:cBhvr>
                                      <p:to>
                                        <p:strVal val="visible"/>
                                      </p:to>
                                    </p:set>
                                  </p:childTnLst>
                                </p:cTn>
                              </p:par>
                            </p:childTnLst>
                          </p:cTn>
                        </p:par>
                      </p:childTnLst>
                    </p:cTn>
                  </p:par>
                </p:childTnLst>
              </p:cTn>
              <p:nextCondLst>
                <p:cond evt="onClick" delay="0">
                  <p:tgtEl>
                    <p:spTgt spid="51"/>
                  </p:tgtEl>
                </p:cond>
              </p:nextCondLst>
            </p:seq>
            <p:seq concurrent="1" nextAc="seek">
              <p:cTn id="27" restart="whenNotActive" fill="hold" evtFilter="cancelBubble" nodeType="interactiveSeq">
                <p:stCondLst>
                  <p:cond evt="onClick" delay="0">
                    <p:tgtEl>
                      <p:spTgt spid="136"/>
                    </p:tgtEl>
                  </p:cond>
                </p:stCondLst>
                <p:endSync evt="end" delay="0">
                  <p:rtn val="all"/>
                </p:endSync>
                <p:childTnLst>
                  <p:par>
                    <p:cTn id="28" fill="hold">
                      <p:stCondLst>
                        <p:cond delay="0"/>
                      </p:stCondLst>
                      <p:childTnLst>
                        <p:par>
                          <p:cTn id="29" fill="hold">
                            <p:stCondLst>
                              <p:cond delay="0"/>
                            </p:stCondLst>
                            <p:childTnLst>
                              <p:par>
                                <p:cTn id="30" presetID="1" presetClass="exit" presetSubtype="0" fill="hold" nodeType="clickEffect">
                                  <p:stCondLst>
                                    <p:cond delay="0"/>
                                  </p:stCondLst>
                                  <p:childTnLst>
                                    <p:set>
                                      <p:cBhvr>
                                        <p:cTn id="31" dur="1" fill="hold">
                                          <p:stCondLst>
                                            <p:cond delay="0"/>
                                          </p:stCondLst>
                                        </p:cTn>
                                        <p:tgtEl>
                                          <p:spTgt spid="136"/>
                                        </p:tgtEl>
                                        <p:attrNameLst>
                                          <p:attrName>style.visibility</p:attrName>
                                        </p:attrNameLst>
                                      </p:cBhvr>
                                      <p:to>
                                        <p:strVal val="hidden"/>
                                      </p:to>
                                    </p:set>
                                  </p:childTnLst>
                                </p:cTn>
                              </p:par>
                            </p:childTnLst>
                          </p:cTn>
                        </p:par>
                      </p:childTnLst>
                    </p:cTn>
                  </p:par>
                </p:childTnLst>
              </p:cTn>
              <p:nextCondLst>
                <p:cond evt="onClick" delay="0">
                  <p:tgtEl>
                    <p:spTgt spid="136"/>
                  </p:tgtEl>
                </p:cond>
              </p:nextCondLst>
            </p:seq>
            <p:seq concurrent="1" nextAc="seek">
              <p:cTn id="32" restart="whenNotActive" fill="hold" evtFilter="cancelBubble" nodeType="interactiveSeq">
                <p:stCondLst>
                  <p:cond evt="onClick" delay="0">
                    <p:tgtEl>
                      <p:spTgt spid="114"/>
                    </p:tgtEl>
                  </p:cond>
                </p:stCondLst>
                <p:endSync evt="end" delay="0">
                  <p:rtn val="all"/>
                </p:endSync>
                <p:childTnLst>
                  <p:par>
                    <p:cTn id="33" fill="hold">
                      <p:stCondLst>
                        <p:cond delay="0"/>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19"/>
                                        </p:tgtEl>
                                        <p:attrNameLst>
                                          <p:attrName>style.visibility</p:attrName>
                                        </p:attrNameLst>
                                      </p:cBhvr>
                                      <p:to>
                                        <p:strVal val="visible"/>
                                      </p:to>
                                    </p:set>
                                  </p:childTnLst>
                                </p:cTn>
                              </p:par>
                            </p:childTnLst>
                          </p:cTn>
                        </p:par>
                      </p:childTnLst>
                    </p:cTn>
                  </p:par>
                </p:childTnLst>
              </p:cTn>
              <p:nextCondLst>
                <p:cond evt="onClick" delay="0">
                  <p:tgtEl>
                    <p:spTgt spid="114"/>
                  </p:tgtEl>
                </p:cond>
              </p:nextCondLst>
            </p:seq>
            <p:seq concurrent="1" nextAc="seek">
              <p:cTn id="37" restart="whenNotActive" fill="hold" evtFilter="cancelBubble" nodeType="interactiveSeq">
                <p:stCondLst>
                  <p:cond evt="onClick" delay="0">
                    <p:tgtEl>
                      <p:spTgt spid="119"/>
                    </p:tgtEl>
                  </p:cond>
                </p:stCondLst>
                <p:endSync evt="end" delay="0">
                  <p:rtn val="all"/>
                </p:endSync>
                <p:childTnLst>
                  <p:par>
                    <p:cTn id="38" fill="hold">
                      <p:stCondLst>
                        <p:cond delay="0"/>
                      </p:stCondLst>
                      <p:childTnLst>
                        <p:par>
                          <p:cTn id="39" fill="hold">
                            <p:stCondLst>
                              <p:cond delay="0"/>
                            </p:stCondLst>
                            <p:childTnLst>
                              <p:par>
                                <p:cTn id="40" presetID="1" presetClass="exit" presetSubtype="0" fill="hold" nodeType="clickEffect">
                                  <p:stCondLst>
                                    <p:cond delay="0"/>
                                  </p:stCondLst>
                                  <p:childTnLst>
                                    <p:set>
                                      <p:cBhvr>
                                        <p:cTn id="41" dur="1" fill="hold">
                                          <p:stCondLst>
                                            <p:cond delay="0"/>
                                          </p:stCondLst>
                                        </p:cTn>
                                        <p:tgtEl>
                                          <p:spTgt spid="119"/>
                                        </p:tgtEl>
                                        <p:attrNameLst>
                                          <p:attrName>style.visibility</p:attrName>
                                        </p:attrNameLst>
                                      </p:cBhvr>
                                      <p:to>
                                        <p:strVal val="hidden"/>
                                      </p:to>
                                    </p:set>
                                  </p:childTnLst>
                                </p:cTn>
                              </p:par>
                            </p:childTnLst>
                          </p:cTn>
                        </p:par>
                      </p:childTnLst>
                    </p:cTn>
                  </p:par>
                </p:childTnLst>
              </p:cTn>
              <p:nextCondLst>
                <p:cond evt="onClick" delay="0">
                  <p:tgtEl>
                    <p:spTgt spid="119"/>
                  </p:tgtEl>
                </p:cond>
              </p:nextCondLst>
            </p:seq>
            <p:seq concurrent="1" nextAc="seek">
              <p:cTn id="42" restart="whenNotActive" fill="hold" evtFilter="cancelBubble" nodeType="interactiveSeq">
                <p:stCondLst>
                  <p:cond evt="onClick" delay="0">
                    <p:tgtEl>
                      <p:spTgt spid="122"/>
                    </p:tgtEl>
                  </p:cond>
                </p:stCondLst>
                <p:endSync evt="end" delay="0">
                  <p:rtn val="all"/>
                </p:endSync>
                <p:childTnLst>
                  <p:par>
                    <p:cTn id="43" fill="hold">
                      <p:stCondLst>
                        <p:cond delay="0"/>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26"/>
                                        </p:tgtEl>
                                        <p:attrNameLst>
                                          <p:attrName>style.visibility</p:attrName>
                                        </p:attrNameLst>
                                      </p:cBhvr>
                                      <p:to>
                                        <p:strVal val="visible"/>
                                      </p:to>
                                    </p:set>
                                  </p:childTnLst>
                                </p:cTn>
                              </p:par>
                            </p:childTnLst>
                          </p:cTn>
                        </p:par>
                      </p:childTnLst>
                    </p:cTn>
                  </p:par>
                </p:childTnLst>
              </p:cTn>
              <p:nextCondLst>
                <p:cond evt="onClick" delay="0">
                  <p:tgtEl>
                    <p:spTgt spid="122"/>
                  </p:tgtEl>
                </p:cond>
              </p:nextCondLst>
            </p:seq>
            <p:seq concurrent="1" nextAc="seek">
              <p:cTn id="47" restart="whenNotActive" fill="hold" evtFilter="cancelBubble" nodeType="interactiveSeq">
                <p:stCondLst>
                  <p:cond evt="onClick" delay="0">
                    <p:tgtEl>
                      <p:spTgt spid="126"/>
                    </p:tgtEl>
                  </p:cond>
                </p:stCondLst>
                <p:endSync evt="end" delay="0">
                  <p:rtn val="all"/>
                </p:endSync>
                <p:childTnLst>
                  <p:par>
                    <p:cTn id="48" fill="hold">
                      <p:stCondLst>
                        <p:cond delay="0"/>
                      </p:stCondLst>
                      <p:childTnLst>
                        <p:par>
                          <p:cTn id="49" fill="hold">
                            <p:stCondLst>
                              <p:cond delay="0"/>
                            </p:stCondLst>
                            <p:childTnLst>
                              <p:par>
                                <p:cTn id="50" presetID="1" presetClass="exit" presetSubtype="0" fill="hold" nodeType="clickEffect">
                                  <p:stCondLst>
                                    <p:cond delay="0"/>
                                  </p:stCondLst>
                                  <p:childTnLst>
                                    <p:set>
                                      <p:cBhvr>
                                        <p:cTn id="51" dur="1" fill="hold">
                                          <p:stCondLst>
                                            <p:cond delay="0"/>
                                          </p:stCondLst>
                                        </p:cTn>
                                        <p:tgtEl>
                                          <p:spTgt spid="126"/>
                                        </p:tgtEl>
                                        <p:attrNameLst>
                                          <p:attrName>style.visibility</p:attrName>
                                        </p:attrNameLst>
                                      </p:cBhvr>
                                      <p:to>
                                        <p:strVal val="hidden"/>
                                      </p:to>
                                    </p:set>
                                  </p:childTnLst>
                                </p:cTn>
                              </p:par>
                            </p:childTnLst>
                          </p:cTn>
                        </p:par>
                      </p:childTnLst>
                    </p:cTn>
                  </p:par>
                </p:childTnLst>
              </p:cTn>
              <p:nextCondLst>
                <p:cond evt="onClick" delay="0">
                  <p:tgtEl>
                    <p:spTgt spid="126"/>
                  </p:tgtEl>
                </p:cond>
              </p:nextCondLst>
            </p:seq>
            <p:seq concurrent="1" nextAc="seek">
              <p:cTn id="52" restart="whenNotActive" fill="hold" evtFilter="cancelBubble" nodeType="interactiveSeq">
                <p:stCondLst>
                  <p:cond evt="onClick" delay="0">
                    <p:tgtEl>
                      <p:spTgt spid="137"/>
                    </p:tgtEl>
                  </p:cond>
                </p:stCondLst>
                <p:endSync evt="end" delay="0">
                  <p:rtn val="all"/>
                </p:endSync>
                <p:childTnLst>
                  <p:par>
                    <p:cTn id="53" fill="hold">
                      <p:stCondLst>
                        <p:cond delay="0"/>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143"/>
                                        </p:tgtEl>
                                        <p:attrNameLst>
                                          <p:attrName>style.visibility</p:attrName>
                                        </p:attrNameLst>
                                      </p:cBhvr>
                                      <p:to>
                                        <p:strVal val="visible"/>
                                      </p:to>
                                    </p:set>
                                  </p:childTnLst>
                                </p:cTn>
                              </p:par>
                            </p:childTnLst>
                          </p:cTn>
                        </p:par>
                      </p:childTnLst>
                    </p:cTn>
                  </p:par>
                </p:childTnLst>
              </p:cTn>
              <p:nextCondLst>
                <p:cond evt="onClick" delay="0">
                  <p:tgtEl>
                    <p:spTgt spid="137"/>
                  </p:tgtEl>
                </p:cond>
              </p:nextCondLst>
            </p:seq>
            <p:seq concurrent="1" nextAc="seek">
              <p:cTn id="57" restart="whenNotActive" fill="hold" evtFilter="cancelBubble" nodeType="interactiveSeq">
                <p:stCondLst>
                  <p:cond evt="onClick" delay="0">
                    <p:tgtEl>
                      <p:spTgt spid="143"/>
                    </p:tgtEl>
                  </p:cond>
                </p:stCondLst>
                <p:endSync evt="end" delay="0">
                  <p:rtn val="all"/>
                </p:endSync>
                <p:childTnLst>
                  <p:par>
                    <p:cTn id="58" fill="hold">
                      <p:stCondLst>
                        <p:cond delay="0"/>
                      </p:stCondLst>
                      <p:childTnLst>
                        <p:par>
                          <p:cTn id="59" fill="hold">
                            <p:stCondLst>
                              <p:cond delay="0"/>
                            </p:stCondLst>
                            <p:childTnLst>
                              <p:par>
                                <p:cTn id="60" presetID="1" presetClass="exit" presetSubtype="0" fill="hold" nodeType="clickEffect">
                                  <p:stCondLst>
                                    <p:cond delay="0"/>
                                  </p:stCondLst>
                                  <p:childTnLst>
                                    <p:set>
                                      <p:cBhvr>
                                        <p:cTn id="61" dur="1" fill="hold">
                                          <p:stCondLst>
                                            <p:cond delay="0"/>
                                          </p:stCondLst>
                                        </p:cTn>
                                        <p:tgtEl>
                                          <p:spTgt spid="143"/>
                                        </p:tgtEl>
                                        <p:attrNameLst>
                                          <p:attrName>style.visibility</p:attrName>
                                        </p:attrNameLst>
                                      </p:cBhvr>
                                      <p:to>
                                        <p:strVal val="hidden"/>
                                      </p:to>
                                    </p:set>
                                  </p:childTnLst>
                                </p:cTn>
                              </p:par>
                            </p:childTnLst>
                          </p:cTn>
                        </p:par>
                      </p:childTnLst>
                    </p:cTn>
                  </p:par>
                </p:childTnLst>
              </p:cTn>
              <p:nextCondLst>
                <p:cond evt="onClick" delay="0">
                  <p:tgtEl>
                    <p:spTgt spid="143"/>
                  </p:tgtEl>
                </p:cond>
              </p:nextCondLst>
            </p:seq>
            <p:seq concurrent="1" nextAc="seek">
              <p:cTn id="62" restart="whenNotActive" fill="hold" evtFilter="cancelBubble" nodeType="interactiveSeq">
                <p:stCondLst>
                  <p:cond evt="onClick" delay="0">
                    <p:tgtEl>
                      <p:spTgt spid="100"/>
                    </p:tgtEl>
                  </p:cond>
                </p:stCondLst>
                <p:endSync evt="end" delay="0">
                  <p:rtn val="all"/>
                </p:endSync>
                <p:childTnLst>
                  <p:par>
                    <p:cTn id="63" fill="hold">
                      <p:stCondLst>
                        <p:cond delay="0"/>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104"/>
                                        </p:tgtEl>
                                        <p:attrNameLst>
                                          <p:attrName>style.visibility</p:attrName>
                                        </p:attrNameLst>
                                      </p:cBhvr>
                                      <p:to>
                                        <p:strVal val="visible"/>
                                      </p:to>
                                    </p:set>
                                  </p:childTnLst>
                                </p:cTn>
                              </p:par>
                            </p:childTnLst>
                          </p:cTn>
                        </p:par>
                      </p:childTnLst>
                    </p:cTn>
                  </p:par>
                </p:childTnLst>
              </p:cTn>
              <p:nextCondLst>
                <p:cond evt="onClick" delay="0">
                  <p:tgtEl>
                    <p:spTgt spid="100"/>
                  </p:tgtEl>
                </p:cond>
              </p:nextCondLst>
            </p:seq>
            <p:seq concurrent="1" nextAc="seek">
              <p:cTn id="67" restart="whenNotActive" fill="hold" evtFilter="cancelBubble" nodeType="interactiveSeq">
                <p:stCondLst>
                  <p:cond evt="onClick" delay="0">
                    <p:tgtEl>
                      <p:spTgt spid="104"/>
                    </p:tgtEl>
                  </p:cond>
                </p:stCondLst>
                <p:endSync evt="end" delay="0">
                  <p:rtn val="all"/>
                </p:endSync>
                <p:childTnLst>
                  <p:par>
                    <p:cTn id="68" fill="hold">
                      <p:stCondLst>
                        <p:cond delay="0"/>
                      </p:stCondLst>
                      <p:childTnLst>
                        <p:par>
                          <p:cTn id="69" fill="hold">
                            <p:stCondLst>
                              <p:cond delay="0"/>
                            </p:stCondLst>
                            <p:childTnLst>
                              <p:par>
                                <p:cTn id="70" presetID="1" presetClass="exit" presetSubtype="0" fill="hold" nodeType="clickEffect">
                                  <p:stCondLst>
                                    <p:cond delay="0"/>
                                  </p:stCondLst>
                                  <p:childTnLst>
                                    <p:set>
                                      <p:cBhvr>
                                        <p:cTn id="71" dur="1" fill="hold">
                                          <p:stCondLst>
                                            <p:cond delay="0"/>
                                          </p:stCondLst>
                                        </p:cTn>
                                        <p:tgtEl>
                                          <p:spTgt spid="104"/>
                                        </p:tgtEl>
                                        <p:attrNameLst>
                                          <p:attrName>style.visibility</p:attrName>
                                        </p:attrNameLst>
                                      </p:cBhvr>
                                      <p:to>
                                        <p:strVal val="hidden"/>
                                      </p:to>
                                    </p:set>
                                  </p:childTnLst>
                                </p:cTn>
                              </p:par>
                            </p:childTnLst>
                          </p:cTn>
                        </p:par>
                      </p:childTnLst>
                    </p:cTn>
                  </p:par>
                </p:childTnLst>
              </p:cTn>
              <p:nextCondLst>
                <p:cond evt="onClick" delay="0">
                  <p:tgtEl>
                    <p:spTgt spid="104"/>
                  </p:tgtEl>
                </p:cond>
              </p:nextCondLst>
            </p:seq>
            <p:seq concurrent="1" nextAc="seek">
              <p:cTn id="72" restart="whenNotActive" fill="hold" evtFilter="cancelBubble" nodeType="interactiveSeq">
                <p:stCondLst>
                  <p:cond evt="onClick" delay="0">
                    <p:tgtEl>
                      <p:spTgt spid="83"/>
                    </p:tgtEl>
                  </p:cond>
                </p:stCondLst>
                <p:endSync evt="end" delay="0">
                  <p:rtn val="all"/>
                </p:endSync>
                <p:childTnLst>
                  <p:par>
                    <p:cTn id="73" fill="hold">
                      <p:stCondLst>
                        <p:cond delay="0"/>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66"/>
                                        </p:tgtEl>
                                        <p:attrNameLst>
                                          <p:attrName>style.visibility</p:attrName>
                                        </p:attrNameLst>
                                      </p:cBhvr>
                                      <p:to>
                                        <p:strVal val="visible"/>
                                      </p:to>
                                    </p:set>
                                  </p:childTnLst>
                                </p:cTn>
                              </p:par>
                            </p:childTnLst>
                          </p:cTn>
                        </p:par>
                      </p:childTnLst>
                    </p:cTn>
                  </p:par>
                </p:childTnLst>
              </p:cTn>
              <p:nextCondLst>
                <p:cond evt="onClick" delay="0">
                  <p:tgtEl>
                    <p:spTgt spid="83"/>
                  </p:tgtEl>
                </p:cond>
              </p:nextCondLst>
            </p:seq>
            <p:seq concurrent="1" nextAc="seek">
              <p:cTn id="77" restart="whenNotActive" fill="hold" evtFilter="cancelBubble" nodeType="interactiveSeq">
                <p:stCondLst>
                  <p:cond evt="onClick" delay="0">
                    <p:tgtEl>
                      <p:spTgt spid="66"/>
                    </p:tgtEl>
                  </p:cond>
                </p:stCondLst>
                <p:endSync evt="end" delay="0">
                  <p:rtn val="all"/>
                </p:endSync>
                <p:childTnLst>
                  <p:par>
                    <p:cTn id="78" fill="hold">
                      <p:stCondLst>
                        <p:cond delay="0"/>
                      </p:stCondLst>
                      <p:childTnLst>
                        <p:par>
                          <p:cTn id="79" fill="hold">
                            <p:stCondLst>
                              <p:cond delay="0"/>
                            </p:stCondLst>
                            <p:childTnLst>
                              <p:par>
                                <p:cTn id="80" presetID="1" presetClass="exit" presetSubtype="0" fill="hold" nodeType="clickEffect">
                                  <p:stCondLst>
                                    <p:cond delay="0"/>
                                  </p:stCondLst>
                                  <p:childTnLst>
                                    <p:set>
                                      <p:cBhvr>
                                        <p:cTn id="81" dur="1" fill="hold">
                                          <p:stCondLst>
                                            <p:cond delay="0"/>
                                          </p:stCondLst>
                                        </p:cTn>
                                        <p:tgtEl>
                                          <p:spTgt spid="66"/>
                                        </p:tgtEl>
                                        <p:attrNameLst>
                                          <p:attrName>style.visibility</p:attrName>
                                        </p:attrNameLst>
                                      </p:cBhvr>
                                      <p:to>
                                        <p:strVal val="hidden"/>
                                      </p:to>
                                    </p:set>
                                  </p:childTnLst>
                                </p:cTn>
                              </p:par>
                            </p:childTnLst>
                          </p:cTn>
                        </p:par>
                      </p:childTnLst>
                    </p:cTn>
                  </p:par>
                </p:childTnLst>
              </p:cTn>
              <p:nextCondLst>
                <p:cond evt="onClick" delay="0">
                  <p:tgtEl>
                    <p:spTgt spid="66"/>
                  </p:tgtEl>
                </p:cond>
              </p:nextCondLst>
            </p:seq>
            <p:seq concurrent="1" nextAc="seek">
              <p:cTn id="82" restart="whenNotActive" fill="hold" evtFilter="cancelBubble" nodeType="interactiveSeq">
                <p:stCondLst>
                  <p:cond evt="onClick" delay="0">
                    <p:tgtEl>
                      <p:spTgt spid="79"/>
                    </p:tgtEl>
                  </p:cond>
                </p:stCondLst>
                <p:endSync evt="end" delay="0">
                  <p:rtn val="all"/>
                </p:endSync>
                <p:childTnLst>
                  <p:par>
                    <p:cTn id="83" fill="hold">
                      <p:stCondLst>
                        <p:cond delay="0"/>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69"/>
                                        </p:tgtEl>
                                        <p:attrNameLst>
                                          <p:attrName>style.visibility</p:attrName>
                                        </p:attrNameLst>
                                      </p:cBhvr>
                                      <p:to>
                                        <p:strVal val="visible"/>
                                      </p:to>
                                    </p:set>
                                  </p:childTnLst>
                                </p:cTn>
                              </p:par>
                            </p:childTnLst>
                          </p:cTn>
                        </p:par>
                      </p:childTnLst>
                    </p:cTn>
                  </p:par>
                </p:childTnLst>
              </p:cTn>
              <p:nextCondLst>
                <p:cond evt="onClick" delay="0">
                  <p:tgtEl>
                    <p:spTgt spid="79"/>
                  </p:tgtEl>
                </p:cond>
              </p:nextCondLst>
            </p:seq>
            <p:seq concurrent="1" nextAc="seek">
              <p:cTn id="87" restart="whenNotActive" fill="hold" evtFilter="cancelBubble" nodeType="interactiveSeq">
                <p:stCondLst>
                  <p:cond evt="onClick" delay="0">
                    <p:tgtEl>
                      <p:spTgt spid="69"/>
                    </p:tgtEl>
                  </p:cond>
                </p:stCondLst>
                <p:endSync evt="end" delay="0">
                  <p:rtn val="all"/>
                </p:endSync>
                <p:childTnLst>
                  <p:par>
                    <p:cTn id="88" fill="hold">
                      <p:stCondLst>
                        <p:cond delay="0"/>
                      </p:stCondLst>
                      <p:childTnLst>
                        <p:par>
                          <p:cTn id="89" fill="hold">
                            <p:stCondLst>
                              <p:cond delay="0"/>
                            </p:stCondLst>
                            <p:childTnLst>
                              <p:par>
                                <p:cTn id="90" presetID="1" presetClass="exit" presetSubtype="0" fill="hold" nodeType="clickEffect">
                                  <p:stCondLst>
                                    <p:cond delay="0"/>
                                  </p:stCondLst>
                                  <p:childTnLst>
                                    <p:set>
                                      <p:cBhvr>
                                        <p:cTn id="91" dur="1" fill="hold">
                                          <p:stCondLst>
                                            <p:cond delay="0"/>
                                          </p:stCondLst>
                                        </p:cTn>
                                        <p:tgtEl>
                                          <p:spTgt spid="69"/>
                                        </p:tgtEl>
                                        <p:attrNameLst>
                                          <p:attrName>style.visibility</p:attrName>
                                        </p:attrNameLst>
                                      </p:cBhvr>
                                      <p:to>
                                        <p:strVal val="hidden"/>
                                      </p:to>
                                    </p:set>
                                  </p:childTnLst>
                                </p:cTn>
                              </p:par>
                            </p:childTnLst>
                          </p:cTn>
                        </p:par>
                      </p:childTnLst>
                    </p:cTn>
                  </p:par>
                </p:childTnLst>
              </p:cTn>
              <p:nextCondLst>
                <p:cond evt="onClick" delay="0">
                  <p:tgtEl>
                    <p:spTgt spid="69"/>
                  </p:tgtEl>
                </p:cond>
              </p:nextCondLst>
            </p:seq>
            <p:seq concurrent="1" nextAc="seek">
              <p:cTn id="92" restart="whenNotActive" fill="hold" evtFilter="cancelBubble" nodeType="interactiveSeq">
                <p:stCondLst>
                  <p:cond evt="onClick" delay="0">
                    <p:tgtEl>
                      <p:spTgt spid="75"/>
                    </p:tgtEl>
                  </p:cond>
                </p:stCondLst>
                <p:endSync evt="end" delay="0">
                  <p:rtn val="all"/>
                </p:endSync>
                <p:childTnLst>
                  <p:par>
                    <p:cTn id="93" fill="hold">
                      <p:stCondLst>
                        <p:cond delay="0"/>
                      </p:stCondLst>
                      <p:childTnLst>
                        <p:par>
                          <p:cTn id="94" fill="hold">
                            <p:stCondLst>
                              <p:cond delay="0"/>
                            </p:stCondLst>
                            <p:childTnLst>
                              <p:par>
                                <p:cTn id="95" presetID="1" presetClass="entr" presetSubtype="0" fill="hold" nodeType="clickEffect">
                                  <p:stCondLst>
                                    <p:cond delay="0"/>
                                  </p:stCondLst>
                                  <p:childTnLst>
                                    <p:set>
                                      <p:cBhvr>
                                        <p:cTn id="96" dur="1" fill="hold">
                                          <p:stCondLst>
                                            <p:cond delay="0"/>
                                          </p:stCondLst>
                                        </p:cTn>
                                        <p:tgtEl>
                                          <p:spTgt spid="146"/>
                                        </p:tgtEl>
                                        <p:attrNameLst>
                                          <p:attrName>style.visibility</p:attrName>
                                        </p:attrNameLst>
                                      </p:cBhvr>
                                      <p:to>
                                        <p:strVal val="visible"/>
                                      </p:to>
                                    </p:set>
                                  </p:childTnLst>
                                </p:cTn>
                              </p:par>
                            </p:childTnLst>
                          </p:cTn>
                        </p:par>
                      </p:childTnLst>
                    </p:cTn>
                  </p:par>
                </p:childTnLst>
              </p:cTn>
              <p:nextCondLst>
                <p:cond evt="onClick" delay="0">
                  <p:tgtEl>
                    <p:spTgt spid="75"/>
                  </p:tgtEl>
                </p:cond>
              </p:nextCondLst>
            </p:seq>
            <p:seq concurrent="1" nextAc="seek">
              <p:cTn id="97" restart="whenNotActive" fill="hold" evtFilter="cancelBubble" nodeType="interactiveSeq">
                <p:stCondLst>
                  <p:cond evt="onClick" delay="0">
                    <p:tgtEl>
                      <p:spTgt spid="146"/>
                    </p:tgtEl>
                  </p:cond>
                </p:stCondLst>
                <p:endSync evt="end" delay="0">
                  <p:rtn val="all"/>
                </p:endSync>
                <p:childTnLst>
                  <p:par>
                    <p:cTn id="98" fill="hold">
                      <p:stCondLst>
                        <p:cond delay="0"/>
                      </p:stCondLst>
                      <p:childTnLst>
                        <p:par>
                          <p:cTn id="99" fill="hold">
                            <p:stCondLst>
                              <p:cond delay="0"/>
                            </p:stCondLst>
                            <p:childTnLst>
                              <p:par>
                                <p:cTn id="100" presetID="1" presetClass="exit" presetSubtype="0" fill="hold" nodeType="clickEffect">
                                  <p:stCondLst>
                                    <p:cond delay="0"/>
                                  </p:stCondLst>
                                  <p:childTnLst>
                                    <p:set>
                                      <p:cBhvr>
                                        <p:cTn id="101" dur="1" fill="hold">
                                          <p:stCondLst>
                                            <p:cond delay="0"/>
                                          </p:stCondLst>
                                        </p:cTn>
                                        <p:tgtEl>
                                          <p:spTgt spid="146"/>
                                        </p:tgtEl>
                                        <p:attrNameLst>
                                          <p:attrName>style.visibility</p:attrName>
                                        </p:attrNameLst>
                                      </p:cBhvr>
                                      <p:to>
                                        <p:strVal val="hidden"/>
                                      </p:to>
                                    </p:set>
                                  </p:childTnLst>
                                </p:cTn>
                              </p:par>
                            </p:childTnLst>
                          </p:cTn>
                        </p:par>
                      </p:childTnLst>
                    </p:cTn>
                  </p:par>
                </p:childTnLst>
              </p:cTn>
              <p:nextCondLst>
                <p:cond evt="onClick" delay="0">
                  <p:tgtEl>
                    <p:spTgt spid="146"/>
                  </p:tgtEl>
                </p:cond>
              </p:nextCondLst>
            </p:seq>
            <p:seq concurrent="1" nextAc="seek">
              <p:cTn id="102" restart="whenNotActive" fill="hold" evtFilter="cancelBubble" nodeType="interactiveSeq">
                <p:stCondLst>
                  <p:cond evt="onClick" delay="0">
                    <p:tgtEl>
                      <p:spTgt spid="107"/>
                    </p:tgtEl>
                  </p:cond>
                </p:stCondLst>
                <p:endSync evt="end" delay="0">
                  <p:rtn val="all"/>
                </p:endSync>
                <p:childTnLst>
                  <p:par>
                    <p:cTn id="103" fill="hold">
                      <p:stCondLst>
                        <p:cond delay="0"/>
                      </p:stCondLst>
                      <p:childTnLst>
                        <p:par>
                          <p:cTn id="104" fill="hold">
                            <p:stCondLst>
                              <p:cond delay="0"/>
                            </p:stCondLst>
                            <p:childTnLst>
                              <p:par>
                                <p:cTn id="105" presetID="1" presetClass="entr" presetSubtype="0" fill="hold" nodeType="clickEffect">
                                  <p:stCondLst>
                                    <p:cond delay="0"/>
                                  </p:stCondLst>
                                  <p:childTnLst>
                                    <p:set>
                                      <p:cBhvr>
                                        <p:cTn id="106" dur="1" fill="hold">
                                          <p:stCondLst>
                                            <p:cond delay="0"/>
                                          </p:stCondLst>
                                        </p:cTn>
                                        <p:tgtEl>
                                          <p:spTgt spid="111"/>
                                        </p:tgtEl>
                                        <p:attrNameLst>
                                          <p:attrName>style.visibility</p:attrName>
                                        </p:attrNameLst>
                                      </p:cBhvr>
                                      <p:to>
                                        <p:strVal val="visible"/>
                                      </p:to>
                                    </p:set>
                                  </p:childTnLst>
                                </p:cTn>
                              </p:par>
                            </p:childTnLst>
                          </p:cTn>
                        </p:par>
                      </p:childTnLst>
                    </p:cTn>
                  </p:par>
                </p:childTnLst>
              </p:cTn>
              <p:nextCondLst>
                <p:cond evt="onClick" delay="0">
                  <p:tgtEl>
                    <p:spTgt spid="107"/>
                  </p:tgtEl>
                </p:cond>
              </p:nextCondLst>
            </p:seq>
            <p:seq concurrent="1" nextAc="seek">
              <p:cTn id="107" restart="whenNotActive" fill="hold" evtFilter="cancelBubble" nodeType="interactiveSeq">
                <p:stCondLst>
                  <p:cond evt="onClick" delay="0">
                    <p:tgtEl>
                      <p:spTgt spid="111"/>
                    </p:tgtEl>
                  </p:cond>
                </p:stCondLst>
                <p:endSync evt="end" delay="0">
                  <p:rtn val="all"/>
                </p:endSync>
                <p:childTnLst>
                  <p:par>
                    <p:cTn id="108" fill="hold">
                      <p:stCondLst>
                        <p:cond delay="0"/>
                      </p:stCondLst>
                      <p:childTnLst>
                        <p:par>
                          <p:cTn id="109" fill="hold">
                            <p:stCondLst>
                              <p:cond delay="0"/>
                            </p:stCondLst>
                            <p:childTnLst>
                              <p:par>
                                <p:cTn id="110" presetID="1" presetClass="exit" presetSubtype="0" fill="hold" nodeType="clickEffect">
                                  <p:stCondLst>
                                    <p:cond delay="0"/>
                                  </p:stCondLst>
                                  <p:childTnLst>
                                    <p:set>
                                      <p:cBhvr>
                                        <p:cTn id="111" dur="1" fill="hold">
                                          <p:stCondLst>
                                            <p:cond delay="0"/>
                                          </p:stCondLst>
                                        </p:cTn>
                                        <p:tgtEl>
                                          <p:spTgt spid="111"/>
                                        </p:tgtEl>
                                        <p:attrNameLst>
                                          <p:attrName>style.visibility</p:attrName>
                                        </p:attrNameLst>
                                      </p:cBhvr>
                                      <p:to>
                                        <p:strVal val="hidden"/>
                                      </p:to>
                                    </p:set>
                                  </p:childTnLst>
                                </p:cTn>
                              </p:par>
                            </p:childTnLst>
                          </p:cTn>
                        </p:par>
                      </p:childTnLst>
                    </p:cTn>
                  </p:par>
                </p:childTnLst>
              </p:cTn>
              <p:nextCondLst>
                <p:cond evt="onClick" delay="0">
                  <p:tgtEl>
                    <p:spTgt spid="111"/>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Footer Placeholder 2">
            <a:extLst>
              <a:ext uri="{FF2B5EF4-FFF2-40B4-BE49-F238E27FC236}">
                <a16:creationId xmlns:a16="http://schemas.microsoft.com/office/drawing/2014/main" id="{F14E786C-E4AB-2E4E-990F-75A5562B29A3}"/>
              </a:ext>
            </a:extLst>
          </p:cNvPr>
          <p:cNvSpPr txBox="1">
            <a:spLocks/>
          </p:cNvSpPr>
          <p:nvPr/>
        </p:nvSpPr>
        <p:spPr>
          <a:xfrm>
            <a:off x="131426" y="6399550"/>
            <a:ext cx="4409661" cy="365125"/>
          </a:xfrm>
          <a:prstGeom prst="rect">
            <a:avLst/>
          </a:prstGeom>
        </p:spPr>
        <p:txBody>
          <a:bodyPr/>
          <a:lstStyle>
            <a:defPPr>
              <a:defRPr lang="en-US"/>
            </a:defPPr>
            <a:lvl1pPr marL="0" algn="l" defTabSz="914400" rtl="0" eaLnBrk="1" latinLnBrk="0" hangingPunct="1">
              <a:defRPr sz="1800" kern="1200">
                <a:solidFill>
                  <a:schemeClr val="accent4"/>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dirty="0" err="1">
                <a:solidFill>
                  <a:schemeClr val="tx2"/>
                </a:solidFill>
              </a:rPr>
              <a:t>agrodiv.org</a:t>
            </a:r>
            <a:r>
              <a:rPr lang="en-US" sz="1100" b="1" dirty="0">
                <a:solidFill>
                  <a:schemeClr val="tx2"/>
                </a:solidFill>
              </a:rPr>
              <a:t>  </a:t>
            </a:r>
            <a:r>
              <a:rPr lang="en-US" sz="1100" dirty="0">
                <a:solidFill>
                  <a:schemeClr val="tx2"/>
                </a:solidFill>
              </a:rPr>
              <a:t>|  AGRO is a division of the American Chemical Society</a:t>
            </a:r>
          </a:p>
        </p:txBody>
      </p:sp>
      <p:sp>
        <p:nvSpPr>
          <p:cNvPr id="15" name="overview button">
            <a:hlinkClick r:id="rId3" action="ppaction://hlinksldjump"/>
            <a:extLst>
              <a:ext uri="{FF2B5EF4-FFF2-40B4-BE49-F238E27FC236}">
                <a16:creationId xmlns:a16="http://schemas.microsoft.com/office/drawing/2014/main" id="{128DFDA2-9AC5-D14E-B61D-41F66B254136}"/>
              </a:ext>
            </a:extLst>
          </p:cNvPr>
          <p:cNvSpPr/>
          <p:nvPr/>
        </p:nvSpPr>
        <p:spPr>
          <a:xfrm>
            <a:off x="9140545" y="6384880"/>
            <a:ext cx="1066800" cy="276225"/>
          </a:xfrm>
          <a:prstGeom prst="roundRect">
            <a:avLst/>
          </a:prstGeom>
          <a:solidFill>
            <a:schemeClr val="bg1">
              <a:lumMod val="65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OVERVIEW</a:t>
            </a:r>
          </a:p>
        </p:txBody>
      </p:sp>
      <p:sp>
        <p:nvSpPr>
          <p:cNvPr id="116" name="next text">
            <a:extLst>
              <a:ext uri="{FF2B5EF4-FFF2-40B4-BE49-F238E27FC236}">
                <a16:creationId xmlns:a16="http://schemas.microsoft.com/office/drawing/2014/main" id="{DDE1F8F0-5201-C343-9D9A-FB52AEBBD69F}"/>
              </a:ext>
            </a:extLst>
          </p:cNvPr>
          <p:cNvSpPr txBox="1"/>
          <p:nvPr/>
        </p:nvSpPr>
        <p:spPr>
          <a:xfrm>
            <a:off x="6109051" y="6373907"/>
            <a:ext cx="600635" cy="307777"/>
          </a:xfrm>
          <a:prstGeom prst="rect">
            <a:avLst/>
          </a:prstGeom>
          <a:noFill/>
        </p:spPr>
        <p:txBody>
          <a:bodyPr wrap="square" rtlCol="0">
            <a:spAutoFit/>
          </a:bodyPr>
          <a:lstStyle/>
          <a:p>
            <a:pPr algn="ctr"/>
            <a:r>
              <a:rPr lang="en-US" sz="1400" b="1" dirty="0">
                <a:solidFill>
                  <a:schemeClr val="tx1">
                    <a:lumMod val="50000"/>
                    <a:lumOff val="50000"/>
                  </a:schemeClr>
                </a:solidFill>
              </a:rPr>
              <a:t>NEXT</a:t>
            </a:r>
          </a:p>
        </p:txBody>
      </p:sp>
      <p:sp>
        <p:nvSpPr>
          <p:cNvPr id="13" name="back text">
            <a:extLst>
              <a:ext uri="{FF2B5EF4-FFF2-40B4-BE49-F238E27FC236}">
                <a16:creationId xmlns:a16="http://schemas.microsoft.com/office/drawing/2014/main" id="{08415AFA-2831-3349-AE9E-17531B284D20}"/>
              </a:ext>
            </a:extLst>
          </p:cNvPr>
          <p:cNvSpPr txBox="1"/>
          <p:nvPr/>
        </p:nvSpPr>
        <p:spPr>
          <a:xfrm>
            <a:off x="5482220" y="6373907"/>
            <a:ext cx="600635" cy="307777"/>
          </a:xfrm>
          <a:prstGeom prst="rect">
            <a:avLst/>
          </a:prstGeom>
          <a:noFill/>
        </p:spPr>
        <p:txBody>
          <a:bodyPr wrap="square" rtlCol="0">
            <a:spAutoFit/>
          </a:bodyPr>
          <a:lstStyle/>
          <a:p>
            <a:pPr algn="ctr"/>
            <a:r>
              <a:rPr lang="en-US" sz="1400" b="1" dirty="0">
                <a:solidFill>
                  <a:schemeClr val="tx1">
                    <a:lumMod val="50000"/>
                    <a:lumOff val="50000"/>
                  </a:schemeClr>
                </a:solidFill>
              </a:rPr>
              <a:t>BACK</a:t>
            </a:r>
          </a:p>
        </p:txBody>
      </p:sp>
      <p:sp>
        <p:nvSpPr>
          <p:cNvPr id="21" name="Action Button: Back or Previous 20">
            <a:hlinkClick r:id="" action="ppaction://hlinkshowjump?jump=previousslide" highlightClick="1"/>
            <a:extLst>
              <a:ext uri="{FF2B5EF4-FFF2-40B4-BE49-F238E27FC236}">
                <a16:creationId xmlns:a16="http://schemas.microsoft.com/office/drawing/2014/main" id="{C13068D7-B52D-B642-B74B-DA84E68D93E8}"/>
              </a:ext>
            </a:extLst>
          </p:cNvPr>
          <p:cNvSpPr/>
          <p:nvPr/>
        </p:nvSpPr>
        <p:spPr>
          <a:xfrm>
            <a:off x="5177418" y="6364941"/>
            <a:ext cx="313765" cy="313765"/>
          </a:xfrm>
          <a:prstGeom prst="actionButtonBackPrevious">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ction Button: Forward or Next 21">
            <a:hlinkClick r:id="" action="ppaction://hlinkshowjump?jump=nextslide" highlightClick="1"/>
            <a:extLst>
              <a:ext uri="{FF2B5EF4-FFF2-40B4-BE49-F238E27FC236}">
                <a16:creationId xmlns:a16="http://schemas.microsoft.com/office/drawing/2014/main" id="{ADB8E94E-507F-944A-8EE0-CC00030BFBF4}"/>
              </a:ext>
            </a:extLst>
          </p:cNvPr>
          <p:cNvSpPr/>
          <p:nvPr/>
        </p:nvSpPr>
        <p:spPr>
          <a:xfrm>
            <a:off x="6705601" y="6363547"/>
            <a:ext cx="318347" cy="318347"/>
          </a:xfrm>
          <a:prstGeom prst="actionButtonForwardNex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background">
            <a:extLst>
              <a:ext uri="{FF2B5EF4-FFF2-40B4-BE49-F238E27FC236}">
                <a16:creationId xmlns:a16="http://schemas.microsoft.com/office/drawing/2014/main" id="{902701EB-259E-DA46-8327-52E0724AB0F7}"/>
              </a:ext>
            </a:extLst>
          </p:cNvPr>
          <p:cNvSpPr/>
          <p:nvPr/>
        </p:nvSpPr>
        <p:spPr>
          <a:xfrm>
            <a:off x="0" y="1000518"/>
            <a:ext cx="12192000" cy="4409682"/>
          </a:xfrm>
          <a:prstGeom prst="rect">
            <a:avLst/>
          </a:prstGeom>
          <a:solidFill>
            <a:schemeClr val="accent1">
              <a:lumMod val="20000"/>
              <a:lumOff val="8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vertical lines">
            <a:extLst>
              <a:ext uri="{FF2B5EF4-FFF2-40B4-BE49-F238E27FC236}">
                <a16:creationId xmlns:a16="http://schemas.microsoft.com/office/drawing/2014/main" id="{4A2F9796-4256-BA40-8C1F-BEA06EF4CED8}"/>
              </a:ext>
            </a:extLst>
          </p:cNvPr>
          <p:cNvGrpSpPr/>
          <p:nvPr/>
        </p:nvGrpSpPr>
        <p:grpSpPr>
          <a:xfrm>
            <a:off x="1186777" y="852055"/>
            <a:ext cx="9160260" cy="4672445"/>
            <a:chOff x="1389977" y="852055"/>
            <a:chExt cx="9160260" cy="4672445"/>
          </a:xfrm>
        </p:grpSpPr>
        <p:cxnSp>
          <p:nvCxnSpPr>
            <p:cNvPr id="32" name="Straight Connector 31">
              <a:extLst>
                <a:ext uri="{FF2B5EF4-FFF2-40B4-BE49-F238E27FC236}">
                  <a16:creationId xmlns:a16="http://schemas.microsoft.com/office/drawing/2014/main" id="{77D1CFB5-23E4-EC48-A8FE-54DD46D2A168}"/>
                </a:ext>
              </a:extLst>
            </p:cNvPr>
            <p:cNvCxnSpPr/>
            <p:nvPr/>
          </p:nvCxnSpPr>
          <p:spPr>
            <a:xfrm>
              <a:off x="1389977" y="872101"/>
              <a:ext cx="0" cy="4652399"/>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A9DBB8F9-FE3B-A04D-9EAE-E4344AECA7BD}"/>
                </a:ext>
              </a:extLst>
            </p:cNvPr>
            <p:cNvCxnSpPr/>
            <p:nvPr/>
          </p:nvCxnSpPr>
          <p:spPr>
            <a:xfrm>
              <a:off x="3222029" y="872101"/>
              <a:ext cx="0" cy="4652399"/>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C1340D65-830C-2248-88F5-BE038E5075B5}"/>
                </a:ext>
              </a:extLst>
            </p:cNvPr>
            <p:cNvCxnSpPr/>
            <p:nvPr/>
          </p:nvCxnSpPr>
          <p:spPr>
            <a:xfrm>
              <a:off x="5054081" y="872101"/>
              <a:ext cx="0" cy="4652399"/>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63BA75DE-5294-6D46-895E-184AC4EE87F6}"/>
                </a:ext>
              </a:extLst>
            </p:cNvPr>
            <p:cNvCxnSpPr>
              <a:cxnSpLocks/>
            </p:cNvCxnSpPr>
            <p:nvPr/>
          </p:nvCxnSpPr>
          <p:spPr>
            <a:xfrm>
              <a:off x="6886133" y="872101"/>
              <a:ext cx="0" cy="4652399"/>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5F0BB644-032B-9141-BF77-D83F0E4937AC}"/>
                </a:ext>
              </a:extLst>
            </p:cNvPr>
            <p:cNvCxnSpPr>
              <a:cxnSpLocks/>
            </p:cNvCxnSpPr>
            <p:nvPr/>
          </p:nvCxnSpPr>
          <p:spPr>
            <a:xfrm>
              <a:off x="8718185" y="852055"/>
              <a:ext cx="0" cy="4672445"/>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5FBDF92B-A78A-FD41-95A1-1E65125F918E}"/>
                </a:ext>
              </a:extLst>
            </p:cNvPr>
            <p:cNvCxnSpPr>
              <a:cxnSpLocks/>
            </p:cNvCxnSpPr>
            <p:nvPr/>
          </p:nvCxnSpPr>
          <p:spPr>
            <a:xfrm>
              <a:off x="10550237" y="852055"/>
              <a:ext cx="0" cy="4672445"/>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0" name="dates">
            <a:extLst>
              <a:ext uri="{FF2B5EF4-FFF2-40B4-BE49-F238E27FC236}">
                <a16:creationId xmlns:a16="http://schemas.microsoft.com/office/drawing/2014/main" id="{A31F02A9-C8DB-544C-913F-9891548FEB62}"/>
              </a:ext>
            </a:extLst>
          </p:cNvPr>
          <p:cNvGrpSpPr/>
          <p:nvPr/>
        </p:nvGrpSpPr>
        <p:grpSpPr>
          <a:xfrm>
            <a:off x="846197" y="539234"/>
            <a:ext cx="9831203" cy="369332"/>
            <a:chOff x="1049397" y="539234"/>
            <a:chExt cx="9831203" cy="369332"/>
          </a:xfrm>
        </p:grpSpPr>
        <p:sp>
          <p:nvSpPr>
            <p:cNvPr id="41" name="1985">
              <a:extLst>
                <a:ext uri="{FF2B5EF4-FFF2-40B4-BE49-F238E27FC236}">
                  <a16:creationId xmlns:a16="http://schemas.microsoft.com/office/drawing/2014/main" id="{01592235-71EE-D541-9691-CE8EADC5BF87}"/>
                </a:ext>
              </a:extLst>
            </p:cNvPr>
            <p:cNvSpPr txBox="1"/>
            <p:nvPr/>
          </p:nvSpPr>
          <p:spPr>
            <a:xfrm>
              <a:off x="1049397" y="539234"/>
              <a:ext cx="652743" cy="369332"/>
            </a:xfrm>
            <a:prstGeom prst="rect">
              <a:avLst/>
            </a:prstGeom>
            <a:noFill/>
          </p:spPr>
          <p:txBody>
            <a:bodyPr wrap="none" rtlCol="0">
              <a:spAutoFit/>
            </a:bodyPr>
            <a:lstStyle/>
            <a:p>
              <a:r>
                <a:rPr lang="en-US" dirty="0"/>
                <a:t>1985</a:t>
              </a:r>
            </a:p>
          </p:txBody>
        </p:sp>
        <p:sp>
          <p:nvSpPr>
            <p:cNvPr id="42" name="1986">
              <a:extLst>
                <a:ext uri="{FF2B5EF4-FFF2-40B4-BE49-F238E27FC236}">
                  <a16:creationId xmlns:a16="http://schemas.microsoft.com/office/drawing/2014/main" id="{615D93FE-5593-F74F-BA18-995EA25BE4B7}"/>
                </a:ext>
              </a:extLst>
            </p:cNvPr>
            <p:cNvSpPr txBox="1"/>
            <p:nvPr/>
          </p:nvSpPr>
          <p:spPr>
            <a:xfrm>
              <a:off x="2884125" y="539234"/>
              <a:ext cx="652743" cy="369332"/>
            </a:xfrm>
            <a:prstGeom prst="rect">
              <a:avLst/>
            </a:prstGeom>
            <a:noFill/>
          </p:spPr>
          <p:txBody>
            <a:bodyPr wrap="none" rtlCol="0">
              <a:spAutoFit/>
            </a:bodyPr>
            <a:lstStyle/>
            <a:p>
              <a:r>
                <a:rPr lang="en-US" dirty="0"/>
                <a:t>1986</a:t>
              </a:r>
            </a:p>
          </p:txBody>
        </p:sp>
        <p:sp>
          <p:nvSpPr>
            <p:cNvPr id="43" name="1987">
              <a:extLst>
                <a:ext uri="{FF2B5EF4-FFF2-40B4-BE49-F238E27FC236}">
                  <a16:creationId xmlns:a16="http://schemas.microsoft.com/office/drawing/2014/main" id="{1C136E6D-81CC-5145-9995-1F9DD6F21D8C}"/>
                </a:ext>
              </a:extLst>
            </p:cNvPr>
            <p:cNvSpPr txBox="1"/>
            <p:nvPr/>
          </p:nvSpPr>
          <p:spPr>
            <a:xfrm>
              <a:off x="4733074" y="539234"/>
              <a:ext cx="652743" cy="369332"/>
            </a:xfrm>
            <a:prstGeom prst="rect">
              <a:avLst/>
            </a:prstGeom>
            <a:noFill/>
          </p:spPr>
          <p:txBody>
            <a:bodyPr wrap="none" rtlCol="0">
              <a:spAutoFit/>
            </a:bodyPr>
            <a:lstStyle/>
            <a:p>
              <a:r>
                <a:rPr lang="en-US" dirty="0"/>
                <a:t>1987</a:t>
              </a:r>
            </a:p>
          </p:txBody>
        </p:sp>
        <p:sp>
          <p:nvSpPr>
            <p:cNvPr id="44" name="1988">
              <a:extLst>
                <a:ext uri="{FF2B5EF4-FFF2-40B4-BE49-F238E27FC236}">
                  <a16:creationId xmlns:a16="http://schemas.microsoft.com/office/drawing/2014/main" id="{24650943-84F1-1B42-B4E4-C1BBA6D4CC28}"/>
                </a:ext>
              </a:extLst>
            </p:cNvPr>
            <p:cNvSpPr txBox="1"/>
            <p:nvPr/>
          </p:nvSpPr>
          <p:spPr>
            <a:xfrm>
              <a:off x="6566347" y="539234"/>
              <a:ext cx="652743" cy="369332"/>
            </a:xfrm>
            <a:prstGeom prst="rect">
              <a:avLst/>
            </a:prstGeom>
            <a:noFill/>
          </p:spPr>
          <p:txBody>
            <a:bodyPr wrap="none" rtlCol="0">
              <a:spAutoFit/>
            </a:bodyPr>
            <a:lstStyle/>
            <a:p>
              <a:r>
                <a:rPr lang="en-US" dirty="0"/>
                <a:t>1988</a:t>
              </a:r>
            </a:p>
          </p:txBody>
        </p:sp>
        <p:sp>
          <p:nvSpPr>
            <p:cNvPr id="45" name="1989">
              <a:extLst>
                <a:ext uri="{FF2B5EF4-FFF2-40B4-BE49-F238E27FC236}">
                  <a16:creationId xmlns:a16="http://schemas.microsoft.com/office/drawing/2014/main" id="{CF1C7843-5A8A-424A-8C88-E436CDF67B4A}"/>
                </a:ext>
              </a:extLst>
            </p:cNvPr>
            <p:cNvSpPr txBox="1"/>
            <p:nvPr/>
          </p:nvSpPr>
          <p:spPr>
            <a:xfrm>
              <a:off x="8389704" y="539234"/>
              <a:ext cx="652743" cy="369332"/>
            </a:xfrm>
            <a:prstGeom prst="rect">
              <a:avLst/>
            </a:prstGeom>
            <a:noFill/>
          </p:spPr>
          <p:txBody>
            <a:bodyPr wrap="none" rtlCol="0">
              <a:spAutoFit/>
            </a:bodyPr>
            <a:lstStyle/>
            <a:p>
              <a:r>
                <a:rPr lang="en-US" dirty="0"/>
                <a:t>1989</a:t>
              </a:r>
            </a:p>
          </p:txBody>
        </p:sp>
        <p:sp>
          <p:nvSpPr>
            <p:cNvPr id="46" name="1990">
              <a:extLst>
                <a:ext uri="{FF2B5EF4-FFF2-40B4-BE49-F238E27FC236}">
                  <a16:creationId xmlns:a16="http://schemas.microsoft.com/office/drawing/2014/main" id="{C556A74C-EE90-7948-8A5E-64E7EA41AB29}"/>
                </a:ext>
              </a:extLst>
            </p:cNvPr>
            <p:cNvSpPr txBox="1"/>
            <p:nvPr/>
          </p:nvSpPr>
          <p:spPr>
            <a:xfrm>
              <a:off x="10227857" y="539234"/>
              <a:ext cx="652743" cy="369332"/>
            </a:xfrm>
            <a:prstGeom prst="rect">
              <a:avLst/>
            </a:prstGeom>
            <a:noFill/>
          </p:spPr>
          <p:txBody>
            <a:bodyPr wrap="none" rtlCol="0">
              <a:spAutoFit/>
            </a:bodyPr>
            <a:lstStyle/>
            <a:p>
              <a:r>
                <a:rPr lang="en-US" dirty="0"/>
                <a:t>1990</a:t>
              </a:r>
            </a:p>
          </p:txBody>
        </p:sp>
      </p:grpSp>
      <p:grpSp>
        <p:nvGrpSpPr>
          <p:cNvPr id="250" name="1990 orange">
            <a:extLst>
              <a:ext uri="{FF2B5EF4-FFF2-40B4-BE49-F238E27FC236}">
                <a16:creationId xmlns:a16="http://schemas.microsoft.com/office/drawing/2014/main" id="{8BA825FD-9815-524E-86E7-CE1AFBF92151}"/>
              </a:ext>
            </a:extLst>
          </p:cNvPr>
          <p:cNvGrpSpPr/>
          <p:nvPr/>
        </p:nvGrpSpPr>
        <p:grpSpPr>
          <a:xfrm>
            <a:off x="10270837" y="1876103"/>
            <a:ext cx="1446829" cy="374461"/>
            <a:chOff x="10744200" y="2662872"/>
            <a:chExt cx="1446829" cy="374461"/>
          </a:xfrm>
        </p:grpSpPr>
        <p:sp>
          <p:nvSpPr>
            <p:cNvPr id="251" name="Oval 250">
              <a:extLst>
                <a:ext uri="{FF2B5EF4-FFF2-40B4-BE49-F238E27FC236}">
                  <a16:creationId xmlns:a16="http://schemas.microsoft.com/office/drawing/2014/main" id="{DB93D224-8F3F-A94B-8192-DA63E73C4602}"/>
                </a:ext>
              </a:extLst>
            </p:cNvPr>
            <p:cNvSpPr/>
            <p:nvPr/>
          </p:nvSpPr>
          <p:spPr>
            <a:xfrm>
              <a:off x="10744200" y="2695875"/>
              <a:ext cx="163630" cy="16363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2" name="TextBox 251">
              <a:extLst>
                <a:ext uri="{FF2B5EF4-FFF2-40B4-BE49-F238E27FC236}">
                  <a16:creationId xmlns:a16="http://schemas.microsoft.com/office/drawing/2014/main" id="{ACE314E6-8A47-4F4E-8175-B16014A1BB4B}"/>
                </a:ext>
              </a:extLst>
            </p:cNvPr>
            <p:cNvSpPr txBox="1"/>
            <p:nvPr/>
          </p:nvSpPr>
          <p:spPr>
            <a:xfrm>
              <a:off x="10820400" y="2662872"/>
              <a:ext cx="1370629" cy="374461"/>
            </a:xfrm>
            <a:prstGeom prst="rect">
              <a:avLst/>
            </a:prstGeom>
            <a:noFill/>
          </p:spPr>
          <p:txBody>
            <a:bodyPr wrap="square" lIns="182880" rtlCol="0">
              <a:spAutoFit/>
            </a:bodyPr>
            <a:lstStyle/>
            <a:p>
              <a:pPr>
                <a:lnSpc>
                  <a:spcPts val="1050"/>
                </a:lnSpc>
              </a:pPr>
              <a:r>
                <a:rPr lang="en-US" sz="1000" dirty="0"/>
                <a:t>Organic Foods Production Act</a:t>
              </a:r>
            </a:p>
          </p:txBody>
        </p:sp>
        <p:cxnSp>
          <p:nvCxnSpPr>
            <p:cNvPr id="253" name="Straight Connector 252">
              <a:extLst>
                <a:ext uri="{FF2B5EF4-FFF2-40B4-BE49-F238E27FC236}">
                  <a16:creationId xmlns:a16="http://schemas.microsoft.com/office/drawing/2014/main" id="{A998F998-21B9-0F42-8078-E18909E3B9BB}"/>
                </a:ext>
              </a:extLst>
            </p:cNvPr>
            <p:cNvCxnSpPr>
              <a:cxnSpLocks/>
            </p:cNvCxnSpPr>
            <p:nvPr/>
          </p:nvCxnSpPr>
          <p:spPr>
            <a:xfrm>
              <a:off x="10874375" y="2784475"/>
              <a:ext cx="92075"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254" name="1990 gold">
            <a:extLst>
              <a:ext uri="{FF2B5EF4-FFF2-40B4-BE49-F238E27FC236}">
                <a16:creationId xmlns:a16="http://schemas.microsoft.com/office/drawing/2014/main" id="{8A0C6E06-2249-964D-9DB8-1622636CC22E}"/>
              </a:ext>
            </a:extLst>
          </p:cNvPr>
          <p:cNvGrpSpPr/>
          <p:nvPr/>
        </p:nvGrpSpPr>
        <p:grpSpPr>
          <a:xfrm>
            <a:off x="10270837" y="3429000"/>
            <a:ext cx="1446829" cy="656590"/>
            <a:chOff x="10744200" y="4191000"/>
            <a:chExt cx="1446829" cy="656590"/>
          </a:xfrm>
        </p:grpSpPr>
        <p:sp>
          <p:nvSpPr>
            <p:cNvPr id="255" name="Oval 254">
              <a:extLst>
                <a:ext uri="{FF2B5EF4-FFF2-40B4-BE49-F238E27FC236}">
                  <a16:creationId xmlns:a16="http://schemas.microsoft.com/office/drawing/2014/main" id="{8B3B0984-CE7F-1B4D-AB78-D7A8AD569E0E}"/>
                </a:ext>
              </a:extLst>
            </p:cNvPr>
            <p:cNvSpPr/>
            <p:nvPr/>
          </p:nvSpPr>
          <p:spPr>
            <a:xfrm>
              <a:off x="10744200" y="4229500"/>
              <a:ext cx="163630" cy="16363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6" name="TextBox 255">
              <a:extLst>
                <a:ext uri="{FF2B5EF4-FFF2-40B4-BE49-F238E27FC236}">
                  <a16:creationId xmlns:a16="http://schemas.microsoft.com/office/drawing/2014/main" id="{7A33D62C-608C-964E-BDDE-D7942E86E891}"/>
                </a:ext>
              </a:extLst>
            </p:cNvPr>
            <p:cNvSpPr txBox="1"/>
            <p:nvPr/>
          </p:nvSpPr>
          <p:spPr>
            <a:xfrm>
              <a:off x="10820400" y="4191000"/>
              <a:ext cx="1370629" cy="656590"/>
            </a:xfrm>
            <a:prstGeom prst="rect">
              <a:avLst/>
            </a:prstGeom>
            <a:noFill/>
          </p:spPr>
          <p:txBody>
            <a:bodyPr wrap="square" lIns="182880" rtlCol="0">
              <a:spAutoFit/>
            </a:bodyPr>
            <a:lstStyle/>
            <a:p>
              <a:pPr>
                <a:lnSpc>
                  <a:spcPts val="1050"/>
                </a:lnSpc>
              </a:pPr>
              <a:r>
                <a:rPr lang="en-US" sz="1000" dirty="0"/>
                <a:t>Executive Committee expanded to 15 elected members</a:t>
              </a:r>
            </a:p>
          </p:txBody>
        </p:sp>
        <p:cxnSp>
          <p:nvCxnSpPr>
            <p:cNvPr id="257" name="Straight Connector 256">
              <a:extLst>
                <a:ext uri="{FF2B5EF4-FFF2-40B4-BE49-F238E27FC236}">
                  <a16:creationId xmlns:a16="http://schemas.microsoft.com/office/drawing/2014/main" id="{ACBDCDB4-55CF-6442-901E-9192AA9AD129}"/>
                </a:ext>
              </a:extLst>
            </p:cNvPr>
            <p:cNvCxnSpPr>
              <a:cxnSpLocks/>
            </p:cNvCxnSpPr>
            <p:nvPr/>
          </p:nvCxnSpPr>
          <p:spPr>
            <a:xfrm>
              <a:off x="10874375" y="4318000"/>
              <a:ext cx="92075"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258" name="1990 green">
            <a:extLst>
              <a:ext uri="{FF2B5EF4-FFF2-40B4-BE49-F238E27FC236}">
                <a16:creationId xmlns:a16="http://schemas.microsoft.com/office/drawing/2014/main" id="{5B3ABEC9-9A16-564D-9C81-E2CD031BB403}"/>
              </a:ext>
            </a:extLst>
          </p:cNvPr>
          <p:cNvGrpSpPr/>
          <p:nvPr/>
        </p:nvGrpSpPr>
        <p:grpSpPr>
          <a:xfrm>
            <a:off x="10270837" y="1147233"/>
            <a:ext cx="1447800" cy="515526"/>
            <a:chOff x="10744200" y="1153192"/>
            <a:chExt cx="1447800" cy="515526"/>
          </a:xfrm>
        </p:grpSpPr>
        <p:sp>
          <p:nvSpPr>
            <p:cNvPr id="259" name="Oval 258">
              <a:extLst>
                <a:ext uri="{FF2B5EF4-FFF2-40B4-BE49-F238E27FC236}">
                  <a16:creationId xmlns:a16="http://schemas.microsoft.com/office/drawing/2014/main" id="{02AE7593-8DAC-794D-9A14-1074F316AE73}"/>
                </a:ext>
              </a:extLst>
            </p:cNvPr>
            <p:cNvSpPr/>
            <p:nvPr/>
          </p:nvSpPr>
          <p:spPr>
            <a:xfrm>
              <a:off x="10744200" y="1193533"/>
              <a:ext cx="163630" cy="16363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0" name="TextBox 259">
              <a:extLst>
                <a:ext uri="{FF2B5EF4-FFF2-40B4-BE49-F238E27FC236}">
                  <a16:creationId xmlns:a16="http://schemas.microsoft.com/office/drawing/2014/main" id="{B4C82C6A-5888-F847-9F89-39E86C2CAACE}"/>
                </a:ext>
              </a:extLst>
            </p:cNvPr>
            <p:cNvSpPr txBox="1"/>
            <p:nvPr/>
          </p:nvSpPr>
          <p:spPr>
            <a:xfrm>
              <a:off x="10821371" y="1153192"/>
              <a:ext cx="1370629" cy="515526"/>
            </a:xfrm>
            <a:prstGeom prst="rect">
              <a:avLst/>
            </a:prstGeom>
            <a:noFill/>
          </p:spPr>
          <p:txBody>
            <a:bodyPr wrap="square" lIns="182880" rtlCol="0">
              <a:spAutoFit/>
            </a:bodyPr>
            <a:lstStyle/>
            <a:p>
              <a:pPr>
                <a:lnSpc>
                  <a:spcPts val="1050"/>
                </a:lnSpc>
              </a:pPr>
              <a:r>
                <a:rPr lang="en-US" sz="1000" dirty="0"/>
                <a:t>Neonicotinoid insecticides are  introduced</a:t>
              </a:r>
            </a:p>
          </p:txBody>
        </p:sp>
        <p:cxnSp>
          <p:nvCxnSpPr>
            <p:cNvPr id="261" name="Straight Connector 260">
              <a:extLst>
                <a:ext uri="{FF2B5EF4-FFF2-40B4-BE49-F238E27FC236}">
                  <a16:creationId xmlns:a16="http://schemas.microsoft.com/office/drawing/2014/main" id="{C040CDD2-AD00-5E44-A7CD-245758D578B0}"/>
                </a:ext>
              </a:extLst>
            </p:cNvPr>
            <p:cNvCxnSpPr>
              <a:cxnSpLocks/>
            </p:cNvCxnSpPr>
            <p:nvPr/>
          </p:nvCxnSpPr>
          <p:spPr>
            <a:xfrm>
              <a:off x="10874375" y="1276350"/>
              <a:ext cx="92075"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152" name="1989 teal ">
            <a:extLst>
              <a:ext uri="{FF2B5EF4-FFF2-40B4-BE49-F238E27FC236}">
                <a16:creationId xmlns:a16="http://schemas.microsoft.com/office/drawing/2014/main" id="{42B4398F-AD8D-4447-AC64-99F4E540FDCD}"/>
              </a:ext>
            </a:extLst>
          </p:cNvPr>
          <p:cNvGrpSpPr/>
          <p:nvPr/>
        </p:nvGrpSpPr>
        <p:grpSpPr>
          <a:xfrm>
            <a:off x="8433677" y="4607688"/>
            <a:ext cx="1740049" cy="656590"/>
            <a:chOff x="5191225" y="2672397"/>
            <a:chExt cx="1740049" cy="656590"/>
          </a:xfrm>
        </p:grpSpPr>
        <p:sp>
          <p:nvSpPr>
            <p:cNvPr id="153" name="Oval 152">
              <a:extLst>
                <a:ext uri="{FF2B5EF4-FFF2-40B4-BE49-F238E27FC236}">
                  <a16:creationId xmlns:a16="http://schemas.microsoft.com/office/drawing/2014/main" id="{50541661-9922-484B-9BA5-422DE3125674}"/>
                </a:ext>
              </a:extLst>
            </p:cNvPr>
            <p:cNvSpPr/>
            <p:nvPr/>
          </p:nvSpPr>
          <p:spPr>
            <a:xfrm>
              <a:off x="5191225" y="2695875"/>
              <a:ext cx="163630" cy="16363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4" name="TextBox 153">
              <a:extLst>
                <a:ext uri="{FF2B5EF4-FFF2-40B4-BE49-F238E27FC236}">
                  <a16:creationId xmlns:a16="http://schemas.microsoft.com/office/drawing/2014/main" id="{72DA6B9D-F0B0-6F41-AB84-979928CEC02F}"/>
                </a:ext>
              </a:extLst>
            </p:cNvPr>
            <p:cNvSpPr txBox="1"/>
            <p:nvPr/>
          </p:nvSpPr>
          <p:spPr>
            <a:xfrm>
              <a:off x="5285505" y="2672397"/>
              <a:ext cx="1645769" cy="656590"/>
            </a:xfrm>
            <a:prstGeom prst="rect">
              <a:avLst/>
            </a:prstGeom>
            <a:noFill/>
          </p:spPr>
          <p:txBody>
            <a:bodyPr wrap="square" lIns="182880" rtlCol="0">
              <a:spAutoFit/>
            </a:bodyPr>
            <a:lstStyle/>
            <a:p>
              <a:pPr>
                <a:lnSpc>
                  <a:spcPts val="1050"/>
                </a:lnSpc>
              </a:pPr>
              <a:r>
                <a:rPr lang="en-US" sz="1000" dirty="0"/>
                <a:t>Program 60 Minutes broadcasts story about ALAR and apples based </a:t>
              </a:r>
              <a:br>
                <a:rPr lang="en-US" sz="1000" dirty="0"/>
              </a:br>
              <a:r>
                <a:rPr lang="en-US" sz="1000" dirty="0"/>
                <a:t>on NRDC cancer analysis</a:t>
              </a:r>
              <a:endParaRPr lang="en-US" sz="1000" i="1" dirty="0"/>
            </a:p>
          </p:txBody>
        </p:sp>
        <p:cxnSp>
          <p:nvCxnSpPr>
            <p:cNvPr id="155" name="Straight Connector 154">
              <a:extLst>
                <a:ext uri="{FF2B5EF4-FFF2-40B4-BE49-F238E27FC236}">
                  <a16:creationId xmlns:a16="http://schemas.microsoft.com/office/drawing/2014/main" id="{BCE9A791-0D3B-A74A-B9BC-E9B9B7DD09FA}"/>
                </a:ext>
              </a:extLst>
            </p:cNvPr>
            <p:cNvCxnSpPr>
              <a:cxnSpLocks/>
            </p:cNvCxnSpPr>
            <p:nvPr/>
          </p:nvCxnSpPr>
          <p:spPr>
            <a:xfrm>
              <a:off x="5316285" y="2778125"/>
              <a:ext cx="92075" cy="0"/>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grpSp>
      <p:grpSp>
        <p:nvGrpSpPr>
          <p:cNvPr id="246" name="1989 gold ">
            <a:extLst>
              <a:ext uri="{FF2B5EF4-FFF2-40B4-BE49-F238E27FC236}">
                <a16:creationId xmlns:a16="http://schemas.microsoft.com/office/drawing/2014/main" id="{A241ACD1-BDCA-5549-9C00-8EB04D077C73}"/>
              </a:ext>
            </a:extLst>
          </p:cNvPr>
          <p:cNvGrpSpPr/>
          <p:nvPr/>
        </p:nvGrpSpPr>
        <p:grpSpPr>
          <a:xfrm>
            <a:off x="8433677" y="3429000"/>
            <a:ext cx="1456554" cy="515526"/>
            <a:chOff x="9353350" y="4191000"/>
            <a:chExt cx="1456554" cy="515526"/>
          </a:xfrm>
        </p:grpSpPr>
        <p:sp>
          <p:nvSpPr>
            <p:cNvPr id="247" name="Oval 246">
              <a:extLst>
                <a:ext uri="{FF2B5EF4-FFF2-40B4-BE49-F238E27FC236}">
                  <a16:creationId xmlns:a16="http://schemas.microsoft.com/office/drawing/2014/main" id="{3FC69F0C-58FB-8842-94C9-3D52F7C953A5}"/>
                </a:ext>
              </a:extLst>
            </p:cNvPr>
            <p:cNvSpPr/>
            <p:nvPr/>
          </p:nvSpPr>
          <p:spPr>
            <a:xfrm>
              <a:off x="9353350" y="4229500"/>
              <a:ext cx="163630" cy="16363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8" name="TextBox 247">
              <a:extLst>
                <a:ext uri="{FF2B5EF4-FFF2-40B4-BE49-F238E27FC236}">
                  <a16:creationId xmlns:a16="http://schemas.microsoft.com/office/drawing/2014/main" id="{1B61082D-8678-034D-B38D-E5CDD00C4C6E}"/>
                </a:ext>
              </a:extLst>
            </p:cNvPr>
            <p:cNvSpPr txBox="1"/>
            <p:nvPr/>
          </p:nvSpPr>
          <p:spPr>
            <a:xfrm>
              <a:off x="9439275" y="4191000"/>
              <a:ext cx="1370629" cy="515526"/>
            </a:xfrm>
            <a:prstGeom prst="rect">
              <a:avLst/>
            </a:prstGeom>
            <a:noFill/>
          </p:spPr>
          <p:txBody>
            <a:bodyPr wrap="square" lIns="182880" rtlCol="0">
              <a:spAutoFit/>
            </a:bodyPr>
            <a:lstStyle/>
            <a:p>
              <a:pPr>
                <a:lnSpc>
                  <a:spcPts val="1050"/>
                </a:lnSpc>
              </a:pPr>
              <a:r>
                <a:rPr lang="en-US" sz="1000" dirty="0"/>
                <a:t>AGRO Sunday </a:t>
              </a:r>
            </a:p>
            <a:p>
              <a:pPr>
                <a:lnSpc>
                  <a:spcPts val="1050"/>
                </a:lnSpc>
              </a:pPr>
              <a:r>
                <a:rPr lang="en-US" sz="1000" dirty="0"/>
                <a:t>Night Governance Meeting established</a:t>
              </a:r>
            </a:p>
          </p:txBody>
        </p:sp>
        <p:cxnSp>
          <p:nvCxnSpPr>
            <p:cNvPr id="249" name="Straight Connector 248">
              <a:extLst>
                <a:ext uri="{FF2B5EF4-FFF2-40B4-BE49-F238E27FC236}">
                  <a16:creationId xmlns:a16="http://schemas.microsoft.com/office/drawing/2014/main" id="{3DC3B058-83FD-344E-8C61-E877403A9E67}"/>
                </a:ext>
              </a:extLst>
            </p:cNvPr>
            <p:cNvCxnSpPr>
              <a:cxnSpLocks/>
            </p:cNvCxnSpPr>
            <p:nvPr/>
          </p:nvCxnSpPr>
          <p:spPr>
            <a:xfrm>
              <a:off x="9480550" y="4318000"/>
              <a:ext cx="92075"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242" name="1989 orange 2">
            <a:extLst>
              <a:ext uri="{FF2B5EF4-FFF2-40B4-BE49-F238E27FC236}">
                <a16:creationId xmlns:a16="http://schemas.microsoft.com/office/drawing/2014/main" id="{EC8C4834-4C42-CA47-9EED-AD84415AEC7E}"/>
              </a:ext>
            </a:extLst>
          </p:cNvPr>
          <p:cNvGrpSpPr/>
          <p:nvPr/>
        </p:nvGrpSpPr>
        <p:grpSpPr>
          <a:xfrm>
            <a:off x="8433677" y="2195958"/>
            <a:ext cx="1456554" cy="515526"/>
            <a:chOff x="9353350" y="2911475"/>
            <a:chExt cx="1456554" cy="515526"/>
          </a:xfrm>
        </p:grpSpPr>
        <p:sp>
          <p:nvSpPr>
            <p:cNvPr id="243" name="Oval 242">
              <a:extLst>
                <a:ext uri="{FF2B5EF4-FFF2-40B4-BE49-F238E27FC236}">
                  <a16:creationId xmlns:a16="http://schemas.microsoft.com/office/drawing/2014/main" id="{E012A02E-0861-6741-BE6B-2F89233CD14D}"/>
                </a:ext>
              </a:extLst>
            </p:cNvPr>
            <p:cNvSpPr/>
            <p:nvPr/>
          </p:nvSpPr>
          <p:spPr>
            <a:xfrm>
              <a:off x="9353350" y="2930783"/>
              <a:ext cx="163630" cy="16363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4" name="TextBox 243">
              <a:extLst>
                <a:ext uri="{FF2B5EF4-FFF2-40B4-BE49-F238E27FC236}">
                  <a16:creationId xmlns:a16="http://schemas.microsoft.com/office/drawing/2014/main" id="{2463B2AA-8EC8-E346-9053-35D2D2009A8A}"/>
                </a:ext>
              </a:extLst>
            </p:cNvPr>
            <p:cNvSpPr txBox="1"/>
            <p:nvPr/>
          </p:nvSpPr>
          <p:spPr>
            <a:xfrm>
              <a:off x="9439275" y="2911475"/>
              <a:ext cx="1370629" cy="515526"/>
            </a:xfrm>
            <a:prstGeom prst="rect">
              <a:avLst/>
            </a:prstGeom>
            <a:noFill/>
          </p:spPr>
          <p:txBody>
            <a:bodyPr wrap="square" lIns="182880" rtlCol="0">
              <a:spAutoFit/>
            </a:bodyPr>
            <a:lstStyle/>
            <a:p>
              <a:pPr>
                <a:lnSpc>
                  <a:spcPts val="1050"/>
                </a:lnSpc>
              </a:pPr>
              <a:r>
                <a:rPr lang="en-US" sz="1000" dirty="0"/>
                <a:t>Publication of </a:t>
              </a:r>
              <a:br>
                <a:rPr lang="en-US" sz="1000" dirty="0"/>
              </a:br>
              <a:r>
                <a:rPr lang="en-US" sz="1000" dirty="0"/>
                <a:t>the first </a:t>
              </a:r>
              <a:r>
                <a:rPr lang="en-US" sz="1000" i="1" dirty="0"/>
                <a:t>Exposure Factors Handbook</a:t>
              </a:r>
            </a:p>
          </p:txBody>
        </p:sp>
        <p:cxnSp>
          <p:nvCxnSpPr>
            <p:cNvPr id="245" name="Straight Connector 244">
              <a:extLst>
                <a:ext uri="{FF2B5EF4-FFF2-40B4-BE49-F238E27FC236}">
                  <a16:creationId xmlns:a16="http://schemas.microsoft.com/office/drawing/2014/main" id="{26D6826D-2210-8E44-B9E7-F643CF97F086}"/>
                </a:ext>
              </a:extLst>
            </p:cNvPr>
            <p:cNvCxnSpPr>
              <a:cxnSpLocks/>
            </p:cNvCxnSpPr>
            <p:nvPr/>
          </p:nvCxnSpPr>
          <p:spPr>
            <a:xfrm>
              <a:off x="9480550" y="3019425"/>
              <a:ext cx="92075"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238" name="1989 orange 1">
            <a:extLst>
              <a:ext uri="{FF2B5EF4-FFF2-40B4-BE49-F238E27FC236}">
                <a16:creationId xmlns:a16="http://schemas.microsoft.com/office/drawing/2014/main" id="{2B2131E2-91FD-5240-91C6-217E99DFA596}"/>
              </a:ext>
            </a:extLst>
          </p:cNvPr>
          <p:cNvGrpSpPr/>
          <p:nvPr/>
        </p:nvGrpSpPr>
        <p:grpSpPr>
          <a:xfrm>
            <a:off x="8433677" y="1876103"/>
            <a:ext cx="1456554" cy="233397"/>
            <a:chOff x="9353350" y="2662872"/>
            <a:chExt cx="1456554" cy="233397"/>
          </a:xfrm>
        </p:grpSpPr>
        <p:sp>
          <p:nvSpPr>
            <p:cNvPr id="239" name="Oval 238">
              <a:extLst>
                <a:ext uri="{FF2B5EF4-FFF2-40B4-BE49-F238E27FC236}">
                  <a16:creationId xmlns:a16="http://schemas.microsoft.com/office/drawing/2014/main" id="{F5352EBB-99F5-124B-BEC5-B3EEC9E4A048}"/>
                </a:ext>
              </a:extLst>
            </p:cNvPr>
            <p:cNvSpPr/>
            <p:nvPr/>
          </p:nvSpPr>
          <p:spPr>
            <a:xfrm>
              <a:off x="9353350" y="2695875"/>
              <a:ext cx="163630" cy="16363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0" name="TextBox 239">
              <a:extLst>
                <a:ext uri="{FF2B5EF4-FFF2-40B4-BE49-F238E27FC236}">
                  <a16:creationId xmlns:a16="http://schemas.microsoft.com/office/drawing/2014/main" id="{44BA3EA3-F106-0D4D-9094-D444263F60DB}"/>
                </a:ext>
              </a:extLst>
            </p:cNvPr>
            <p:cNvSpPr txBox="1"/>
            <p:nvPr/>
          </p:nvSpPr>
          <p:spPr>
            <a:xfrm>
              <a:off x="9439275" y="2662872"/>
              <a:ext cx="1370629" cy="233397"/>
            </a:xfrm>
            <a:prstGeom prst="rect">
              <a:avLst/>
            </a:prstGeom>
            <a:noFill/>
          </p:spPr>
          <p:txBody>
            <a:bodyPr wrap="square" lIns="182880" rtlCol="0">
              <a:spAutoFit/>
            </a:bodyPr>
            <a:lstStyle/>
            <a:p>
              <a:pPr>
                <a:lnSpc>
                  <a:spcPts val="1050"/>
                </a:lnSpc>
              </a:pPr>
              <a:r>
                <a:rPr lang="en-US" sz="1000" dirty="0"/>
                <a:t>GLP regulations</a:t>
              </a:r>
            </a:p>
          </p:txBody>
        </p:sp>
        <p:cxnSp>
          <p:nvCxnSpPr>
            <p:cNvPr id="241" name="Straight Connector 240">
              <a:extLst>
                <a:ext uri="{FF2B5EF4-FFF2-40B4-BE49-F238E27FC236}">
                  <a16:creationId xmlns:a16="http://schemas.microsoft.com/office/drawing/2014/main" id="{30195055-C42E-9048-9DCC-E9ECB64144EE}"/>
                </a:ext>
              </a:extLst>
            </p:cNvPr>
            <p:cNvCxnSpPr>
              <a:cxnSpLocks/>
            </p:cNvCxnSpPr>
            <p:nvPr/>
          </p:nvCxnSpPr>
          <p:spPr>
            <a:xfrm>
              <a:off x="9480550" y="2784475"/>
              <a:ext cx="92075"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234" name="1988 orange 2">
            <a:extLst>
              <a:ext uri="{FF2B5EF4-FFF2-40B4-BE49-F238E27FC236}">
                <a16:creationId xmlns:a16="http://schemas.microsoft.com/office/drawing/2014/main" id="{FA615654-0AB7-0240-AA24-D7847A7EDB01}"/>
              </a:ext>
            </a:extLst>
          </p:cNvPr>
          <p:cNvGrpSpPr/>
          <p:nvPr/>
        </p:nvGrpSpPr>
        <p:grpSpPr>
          <a:xfrm>
            <a:off x="6603026" y="2428550"/>
            <a:ext cx="1447129" cy="374461"/>
            <a:chOff x="7972125" y="3146425"/>
            <a:chExt cx="1447129" cy="374461"/>
          </a:xfrm>
        </p:grpSpPr>
        <p:sp>
          <p:nvSpPr>
            <p:cNvPr id="235" name="Oval 234">
              <a:extLst>
                <a:ext uri="{FF2B5EF4-FFF2-40B4-BE49-F238E27FC236}">
                  <a16:creationId xmlns:a16="http://schemas.microsoft.com/office/drawing/2014/main" id="{81B419AA-D9A4-B84A-A121-5F80B3931F48}"/>
                </a:ext>
              </a:extLst>
            </p:cNvPr>
            <p:cNvSpPr/>
            <p:nvPr/>
          </p:nvSpPr>
          <p:spPr>
            <a:xfrm>
              <a:off x="7972125" y="3165691"/>
              <a:ext cx="163630" cy="16363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6" name="Straight Connector 235">
              <a:extLst>
                <a:ext uri="{FF2B5EF4-FFF2-40B4-BE49-F238E27FC236}">
                  <a16:creationId xmlns:a16="http://schemas.microsoft.com/office/drawing/2014/main" id="{53BC8633-355A-0B4F-BE6C-004222CB9E7C}"/>
                </a:ext>
              </a:extLst>
            </p:cNvPr>
            <p:cNvCxnSpPr>
              <a:cxnSpLocks/>
            </p:cNvCxnSpPr>
            <p:nvPr/>
          </p:nvCxnSpPr>
          <p:spPr>
            <a:xfrm>
              <a:off x="8096250" y="3254375"/>
              <a:ext cx="92075"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sp>
          <p:nvSpPr>
            <p:cNvPr id="237" name="TextBox 236">
              <a:extLst>
                <a:ext uri="{FF2B5EF4-FFF2-40B4-BE49-F238E27FC236}">
                  <a16:creationId xmlns:a16="http://schemas.microsoft.com/office/drawing/2014/main" id="{A1E46D86-2F54-F34F-B862-4EB99CC90F87}"/>
                </a:ext>
              </a:extLst>
            </p:cNvPr>
            <p:cNvSpPr txBox="1"/>
            <p:nvPr/>
          </p:nvSpPr>
          <p:spPr>
            <a:xfrm>
              <a:off x="8048625" y="3146425"/>
              <a:ext cx="1370629" cy="374461"/>
            </a:xfrm>
            <a:prstGeom prst="rect">
              <a:avLst/>
            </a:prstGeom>
            <a:noFill/>
          </p:spPr>
          <p:txBody>
            <a:bodyPr wrap="square" lIns="182880" rtlCol="0">
              <a:spAutoFit/>
            </a:bodyPr>
            <a:lstStyle/>
            <a:p>
              <a:pPr>
                <a:lnSpc>
                  <a:spcPts val="1050"/>
                </a:lnSpc>
              </a:pPr>
              <a:r>
                <a:rPr lang="en-US" sz="1000" dirty="0"/>
                <a:t>EPA requires mesocosm studies</a:t>
              </a:r>
            </a:p>
          </p:txBody>
        </p:sp>
      </p:grpSp>
      <p:grpSp>
        <p:nvGrpSpPr>
          <p:cNvPr id="226" name="1988 orange 1">
            <a:extLst>
              <a:ext uri="{FF2B5EF4-FFF2-40B4-BE49-F238E27FC236}">
                <a16:creationId xmlns:a16="http://schemas.microsoft.com/office/drawing/2014/main" id="{54071449-D943-ED47-8221-E4A036985B62}"/>
              </a:ext>
            </a:extLst>
          </p:cNvPr>
          <p:cNvGrpSpPr/>
          <p:nvPr/>
        </p:nvGrpSpPr>
        <p:grpSpPr>
          <a:xfrm>
            <a:off x="6603026" y="1883394"/>
            <a:ext cx="1447129" cy="515526"/>
            <a:chOff x="7972125" y="2669222"/>
            <a:chExt cx="1447129" cy="515526"/>
          </a:xfrm>
        </p:grpSpPr>
        <p:sp>
          <p:nvSpPr>
            <p:cNvPr id="227" name="Oval 226">
              <a:extLst>
                <a:ext uri="{FF2B5EF4-FFF2-40B4-BE49-F238E27FC236}">
                  <a16:creationId xmlns:a16="http://schemas.microsoft.com/office/drawing/2014/main" id="{43901E2D-8600-4C45-B533-DE1A2D983E55}"/>
                </a:ext>
              </a:extLst>
            </p:cNvPr>
            <p:cNvSpPr/>
            <p:nvPr/>
          </p:nvSpPr>
          <p:spPr>
            <a:xfrm>
              <a:off x="7972125" y="2695875"/>
              <a:ext cx="163630" cy="16363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8" name="TextBox 227">
              <a:extLst>
                <a:ext uri="{FF2B5EF4-FFF2-40B4-BE49-F238E27FC236}">
                  <a16:creationId xmlns:a16="http://schemas.microsoft.com/office/drawing/2014/main" id="{4DB977BE-FA67-DB46-9A1C-BA54BE34BDBB}"/>
                </a:ext>
              </a:extLst>
            </p:cNvPr>
            <p:cNvSpPr txBox="1"/>
            <p:nvPr/>
          </p:nvSpPr>
          <p:spPr>
            <a:xfrm>
              <a:off x="8048625" y="2669222"/>
              <a:ext cx="1370629" cy="515526"/>
            </a:xfrm>
            <a:prstGeom prst="rect">
              <a:avLst/>
            </a:prstGeom>
            <a:noFill/>
          </p:spPr>
          <p:txBody>
            <a:bodyPr wrap="square" lIns="182880" rtlCol="0">
              <a:spAutoFit/>
            </a:bodyPr>
            <a:lstStyle/>
            <a:p>
              <a:pPr>
                <a:lnSpc>
                  <a:spcPts val="1050"/>
                </a:lnSpc>
              </a:pPr>
              <a:r>
                <a:rPr lang="en-US" sz="1000" dirty="0"/>
                <a:t>FIFRA Act Amendments </a:t>
              </a:r>
              <a:br>
                <a:rPr lang="en-US" sz="1000" dirty="0"/>
              </a:br>
              <a:r>
                <a:rPr lang="en-US" sz="1000" dirty="0"/>
                <a:t>signed by Reagan</a:t>
              </a:r>
            </a:p>
          </p:txBody>
        </p:sp>
        <p:cxnSp>
          <p:nvCxnSpPr>
            <p:cNvPr id="229" name="Straight Connector 228">
              <a:extLst>
                <a:ext uri="{FF2B5EF4-FFF2-40B4-BE49-F238E27FC236}">
                  <a16:creationId xmlns:a16="http://schemas.microsoft.com/office/drawing/2014/main" id="{2E367ED7-E8D3-D648-9836-80F68E948245}"/>
                </a:ext>
              </a:extLst>
            </p:cNvPr>
            <p:cNvCxnSpPr>
              <a:cxnSpLocks/>
            </p:cNvCxnSpPr>
            <p:nvPr/>
          </p:nvCxnSpPr>
          <p:spPr>
            <a:xfrm>
              <a:off x="8096250" y="2784475"/>
              <a:ext cx="92075"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221" name="1986 gold">
            <a:extLst>
              <a:ext uri="{FF2B5EF4-FFF2-40B4-BE49-F238E27FC236}">
                <a16:creationId xmlns:a16="http://schemas.microsoft.com/office/drawing/2014/main" id="{8C1DCC01-C8A9-7B49-BDA1-70E5BAC3FE64}"/>
              </a:ext>
            </a:extLst>
          </p:cNvPr>
          <p:cNvGrpSpPr/>
          <p:nvPr/>
        </p:nvGrpSpPr>
        <p:grpSpPr>
          <a:xfrm>
            <a:off x="2935908" y="3429000"/>
            <a:ext cx="1459211" cy="374461"/>
            <a:chOff x="5191225" y="4206875"/>
            <a:chExt cx="1459211" cy="374461"/>
          </a:xfrm>
        </p:grpSpPr>
        <p:grpSp>
          <p:nvGrpSpPr>
            <p:cNvPr id="222" name="Group 221">
              <a:extLst>
                <a:ext uri="{FF2B5EF4-FFF2-40B4-BE49-F238E27FC236}">
                  <a16:creationId xmlns:a16="http://schemas.microsoft.com/office/drawing/2014/main" id="{D9C79884-EBB1-8B43-9500-7E68D5B30802}"/>
                </a:ext>
              </a:extLst>
            </p:cNvPr>
            <p:cNvGrpSpPr/>
            <p:nvPr/>
          </p:nvGrpSpPr>
          <p:grpSpPr>
            <a:xfrm>
              <a:off x="5191225" y="4229500"/>
              <a:ext cx="212625" cy="163630"/>
              <a:chOff x="5191225" y="4229500"/>
              <a:chExt cx="212625" cy="163630"/>
            </a:xfrm>
          </p:grpSpPr>
          <p:sp>
            <p:nvSpPr>
              <p:cNvPr id="224" name="Oval 223">
                <a:extLst>
                  <a:ext uri="{FF2B5EF4-FFF2-40B4-BE49-F238E27FC236}">
                    <a16:creationId xmlns:a16="http://schemas.microsoft.com/office/drawing/2014/main" id="{A434A962-DE79-694E-AD08-4AF14AE4185F}"/>
                  </a:ext>
                </a:extLst>
              </p:cNvPr>
              <p:cNvSpPr/>
              <p:nvPr/>
            </p:nvSpPr>
            <p:spPr>
              <a:xfrm>
                <a:off x="5191225" y="4229500"/>
                <a:ext cx="163630" cy="16363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5" name="Straight Connector 224">
                <a:extLst>
                  <a:ext uri="{FF2B5EF4-FFF2-40B4-BE49-F238E27FC236}">
                    <a16:creationId xmlns:a16="http://schemas.microsoft.com/office/drawing/2014/main" id="{F95E2BDA-73A3-FE42-BCC7-977BD50D3C4F}"/>
                  </a:ext>
                </a:extLst>
              </p:cNvPr>
              <p:cNvCxnSpPr>
                <a:cxnSpLocks/>
              </p:cNvCxnSpPr>
              <p:nvPr/>
            </p:nvCxnSpPr>
            <p:spPr>
              <a:xfrm>
                <a:off x="5311775" y="4318000"/>
                <a:ext cx="92075"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223" name="TextBox 222">
              <a:extLst>
                <a:ext uri="{FF2B5EF4-FFF2-40B4-BE49-F238E27FC236}">
                  <a16:creationId xmlns:a16="http://schemas.microsoft.com/office/drawing/2014/main" id="{8B6E6CF5-B672-1844-A602-3A3130666420}"/>
                </a:ext>
              </a:extLst>
            </p:cNvPr>
            <p:cNvSpPr txBox="1"/>
            <p:nvPr/>
          </p:nvSpPr>
          <p:spPr>
            <a:xfrm>
              <a:off x="5279807" y="4206875"/>
              <a:ext cx="1370629" cy="374461"/>
            </a:xfrm>
            <a:prstGeom prst="rect">
              <a:avLst/>
            </a:prstGeom>
            <a:noFill/>
          </p:spPr>
          <p:txBody>
            <a:bodyPr wrap="square" lIns="182880" rtlCol="0">
              <a:spAutoFit/>
            </a:bodyPr>
            <a:lstStyle/>
            <a:p>
              <a:pPr>
                <a:lnSpc>
                  <a:spcPts val="1050"/>
                </a:lnSpc>
              </a:pPr>
              <a:r>
                <a:rPr lang="en-US" sz="1000" dirty="0"/>
                <a:t>First AGRO </a:t>
              </a:r>
              <a:br>
                <a:rPr lang="en-US" sz="1000" dirty="0"/>
              </a:br>
              <a:r>
                <a:rPr lang="en-US" sz="1000" dirty="0"/>
                <a:t>Poster Session</a:t>
              </a:r>
            </a:p>
          </p:txBody>
        </p:sp>
      </p:grpSp>
      <p:grpSp>
        <p:nvGrpSpPr>
          <p:cNvPr id="217" name="1985 gold 2">
            <a:extLst>
              <a:ext uri="{FF2B5EF4-FFF2-40B4-BE49-F238E27FC236}">
                <a16:creationId xmlns:a16="http://schemas.microsoft.com/office/drawing/2014/main" id="{8E273522-F869-C446-AE17-A4DE5F4DD6CA}"/>
              </a:ext>
            </a:extLst>
          </p:cNvPr>
          <p:cNvGrpSpPr/>
          <p:nvPr/>
        </p:nvGrpSpPr>
        <p:grpSpPr>
          <a:xfrm>
            <a:off x="1107105" y="3968437"/>
            <a:ext cx="1460358" cy="374461"/>
            <a:chOff x="3801979" y="4652616"/>
            <a:chExt cx="1460358" cy="374461"/>
          </a:xfrm>
        </p:grpSpPr>
        <p:sp>
          <p:nvSpPr>
            <p:cNvPr id="218" name="Oval 217">
              <a:extLst>
                <a:ext uri="{FF2B5EF4-FFF2-40B4-BE49-F238E27FC236}">
                  <a16:creationId xmlns:a16="http://schemas.microsoft.com/office/drawing/2014/main" id="{21696AED-927C-6B45-A81B-82AB117B7946}"/>
                </a:ext>
              </a:extLst>
            </p:cNvPr>
            <p:cNvSpPr/>
            <p:nvPr/>
          </p:nvSpPr>
          <p:spPr>
            <a:xfrm>
              <a:off x="3801979" y="4670054"/>
              <a:ext cx="163630" cy="16363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9" name="TextBox 218">
              <a:extLst>
                <a:ext uri="{FF2B5EF4-FFF2-40B4-BE49-F238E27FC236}">
                  <a16:creationId xmlns:a16="http://schemas.microsoft.com/office/drawing/2014/main" id="{D59D1854-28CC-2443-AD8C-1AD279E7329F}"/>
                </a:ext>
              </a:extLst>
            </p:cNvPr>
            <p:cNvSpPr txBox="1"/>
            <p:nvPr/>
          </p:nvSpPr>
          <p:spPr>
            <a:xfrm>
              <a:off x="3891708" y="4652616"/>
              <a:ext cx="1370629" cy="374461"/>
            </a:xfrm>
            <a:prstGeom prst="rect">
              <a:avLst/>
            </a:prstGeom>
            <a:noFill/>
          </p:spPr>
          <p:txBody>
            <a:bodyPr wrap="square" lIns="182880" rIns="182880" rtlCol="0">
              <a:spAutoFit/>
            </a:bodyPr>
            <a:lstStyle/>
            <a:p>
              <a:pPr>
                <a:lnSpc>
                  <a:spcPts val="1050"/>
                </a:lnSpc>
              </a:pPr>
              <a:r>
                <a:rPr lang="en-US" sz="1000" dirty="0"/>
                <a:t>Young Scientist Award announced</a:t>
              </a:r>
            </a:p>
          </p:txBody>
        </p:sp>
        <p:cxnSp>
          <p:nvCxnSpPr>
            <p:cNvPr id="220" name="Straight Connector 219">
              <a:extLst>
                <a:ext uri="{FF2B5EF4-FFF2-40B4-BE49-F238E27FC236}">
                  <a16:creationId xmlns:a16="http://schemas.microsoft.com/office/drawing/2014/main" id="{4D6DE6D7-BD2E-6047-A402-3FF5E80E222A}"/>
                </a:ext>
              </a:extLst>
            </p:cNvPr>
            <p:cNvCxnSpPr>
              <a:cxnSpLocks/>
            </p:cNvCxnSpPr>
            <p:nvPr/>
          </p:nvCxnSpPr>
          <p:spPr>
            <a:xfrm flipH="1">
              <a:off x="3825876" y="4755421"/>
              <a:ext cx="198953"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213" name="1985 gold 1">
            <a:extLst>
              <a:ext uri="{FF2B5EF4-FFF2-40B4-BE49-F238E27FC236}">
                <a16:creationId xmlns:a16="http://schemas.microsoft.com/office/drawing/2014/main" id="{7FC92AD4-39BA-094A-89B5-F7F5787BE03B}"/>
              </a:ext>
            </a:extLst>
          </p:cNvPr>
          <p:cNvGrpSpPr/>
          <p:nvPr/>
        </p:nvGrpSpPr>
        <p:grpSpPr>
          <a:xfrm>
            <a:off x="1107105" y="3429000"/>
            <a:ext cx="1459703" cy="515526"/>
            <a:chOff x="3801979" y="4191000"/>
            <a:chExt cx="1459703" cy="515526"/>
          </a:xfrm>
        </p:grpSpPr>
        <p:sp>
          <p:nvSpPr>
            <p:cNvPr id="214" name="Oval 213">
              <a:extLst>
                <a:ext uri="{FF2B5EF4-FFF2-40B4-BE49-F238E27FC236}">
                  <a16:creationId xmlns:a16="http://schemas.microsoft.com/office/drawing/2014/main" id="{99739BC2-889F-3646-9448-8868397761F6}"/>
                </a:ext>
              </a:extLst>
            </p:cNvPr>
            <p:cNvSpPr/>
            <p:nvPr/>
          </p:nvSpPr>
          <p:spPr>
            <a:xfrm>
              <a:off x="3801979" y="4229500"/>
              <a:ext cx="163630" cy="16363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 name="TextBox 214">
              <a:extLst>
                <a:ext uri="{FF2B5EF4-FFF2-40B4-BE49-F238E27FC236}">
                  <a16:creationId xmlns:a16="http://schemas.microsoft.com/office/drawing/2014/main" id="{B331EF16-D303-DC40-BAC1-90F57DFA74A0}"/>
                </a:ext>
              </a:extLst>
            </p:cNvPr>
            <p:cNvSpPr txBox="1"/>
            <p:nvPr/>
          </p:nvSpPr>
          <p:spPr>
            <a:xfrm>
              <a:off x="3891053" y="4191000"/>
              <a:ext cx="1370629" cy="515526"/>
            </a:xfrm>
            <a:prstGeom prst="rect">
              <a:avLst/>
            </a:prstGeom>
            <a:noFill/>
          </p:spPr>
          <p:txBody>
            <a:bodyPr wrap="square" lIns="182880" rtlCol="0">
              <a:spAutoFit/>
            </a:bodyPr>
            <a:lstStyle/>
            <a:p>
              <a:pPr>
                <a:lnSpc>
                  <a:spcPts val="1050"/>
                </a:lnSpc>
              </a:pPr>
              <a:r>
                <a:rPr lang="en-US" sz="1000" dirty="0"/>
                <a:t>Name changes </a:t>
              </a:r>
              <a:br>
                <a:rPr lang="en-US" sz="1000" dirty="0"/>
              </a:br>
              <a:r>
                <a:rPr lang="en-US" sz="1000" dirty="0"/>
                <a:t>to </a:t>
              </a:r>
              <a:r>
                <a:rPr lang="en-US" sz="1000" b="1" dirty="0"/>
                <a:t>Division</a:t>
              </a:r>
              <a:r>
                <a:rPr lang="en-US" sz="1000" dirty="0"/>
                <a:t> </a:t>
              </a:r>
              <a:r>
                <a:rPr lang="en-US" sz="1000" b="1" dirty="0"/>
                <a:t>of</a:t>
              </a:r>
              <a:r>
                <a:rPr lang="en-US" sz="1000" dirty="0"/>
                <a:t> </a:t>
              </a:r>
              <a:r>
                <a:rPr lang="en-US" sz="1000" b="1" dirty="0"/>
                <a:t>Agrochemicals</a:t>
              </a:r>
            </a:p>
          </p:txBody>
        </p:sp>
        <p:cxnSp>
          <p:nvCxnSpPr>
            <p:cNvPr id="216" name="Straight Connector 215">
              <a:extLst>
                <a:ext uri="{FF2B5EF4-FFF2-40B4-BE49-F238E27FC236}">
                  <a16:creationId xmlns:a16="http://schemas.microsoft.com/office/drawing/2014/main" id="{955C194D-33E6-E044-9F79-E42C50129D33}"/>
                </a:ext>
              </a:extLst>
            </p:cNvPr>
            <p:cNvCxnSpPr>
              <a:cxnSpLocks/>
            </p:cNvCxnSpPr>
            <p:nvPr/>
          </p:nvCxnSpPr>
          <p:spPr>
            <a:xfrm>
              <a:off x="3930650" y="4318000"/>
              <a:ext cx="92075"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209" name="1985 orange">
            <a:extLst>
              <a:ext uri="{FF2B5EF4-FFF2-40B4-BE49-F238E27FC236}">
                <a16:creationId xmlns:a16="http://schemas.microsoft.com/office/drawing/2014/main" id="{7D0A675C-1047-0E4F-A922-F116E3657B48}"/>
              </a:ext>
            </a:extLst>
          </p:cNvPr>
          <p:cNvGrpSpPr/>
          <p:nvPr/>
        </p:nvGrpSpPr>
        <p:grpSpPr>
          <a:xfrm>
            <a:off x="1107105" y="1876103"/>
            <a:ext cx="1459703" cy="707886"/>
            <a:chOff x="3801979" y="2662872"/>
            <a:chExt cx="1459703" cy="707886"/>
          </a:xfrm>
        </p:grpSpPr>
        <p:sp>
          <p:nvSpPr>
            <p:cNvPr id="210" name="Oval 209">
              <a:extLst>
                <a:ext uri="{FF2B5EF4-FFF2-40B4-BE49-F238E27FC236}">
                  <a16:creationId xmlns:a16="http://schemas.microsoft.com/office/drawing/2014/main" id="{8EC8BD4E-441B-D541-82D4-EC6ECA8DA970}"/>
                </a:ext>
              </a:extLst>
            </p:cNvPr>
            <p:cNvSpPr/>
            <p:nvPr/>
          </p:nvSpPr>
          <p:spPr>
            <a:xfrm>
              <a:off x="3801979" y="2695875"/>
              <a:ext cx="163630" cy="16363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1" name="TextBox 210">
              <a:extLst>
                <a:ext uri="{FF2B5EF4-FFF2-40B4-BE49-F238E27FC236}">
                  <a16:creationId xmlns:a16="http://schemas.microsoft.com/office/drawing/2014/main" id="{CD73107B-3DE6-A64D-AC1D-4B7CE562AE87}"/>
                </a:ext>
              </a:extLst>
            </p:cNvPr>
            <p:cNvSpPr txBox="1"/>
            <p:nvPr/>
          </p:nvSpPr>
          <p:spPr>
            <a:xfrm>
              <a:off x="3891053" y="2662872"/>
              <a:ext cx="1370629" cy="707886"/>
            </a:xfrm>
            <a:prstGeom prst="rect">
              <a:avLst/>
            </a:prstGeom>
            <a:noFill/>
          </p:spPr>
          <p:txBody>
            <a:bodyPr wrap="square" lIns="182880" rtlCol="0">
              <a:spAutoFit/>
            </a:bodyPr>
            <a:lstStyle/>
            <a:p>
              <a:r>
                <a:rPr lang="en-US" sz="1000" dirty="0"/>
                <a:t>Conservation Reserve Program (CRP) authorized </a:t>
              </a:r>
              <a:br>
                <a:rPr lang="en-US" sz="1000" dirty="0"/>
              </a:br>
              <a:r>
                <a:rPr lang="en-US" sz="1000" dirty="0"/>
                <a:t>in Farm Bill</a:t>
              </a:r>
            </a:p>
          </p:txBody>
        </p:sp>
        <p:cxnSp>
          <p:nvCxnSpPr>
            <p:cNvPr id="212" name="Straight Connector 211">
              <a:extLst>
                <a:ext uri="{FF2B5EF4-FFF2-40B4-BE49-F238E27FC236}">
                  <a16:creationId xmlns:a16="http://schemas.microsoft.com/office/drawing/2014/main" id="{696A6431-3687-BD44-BF0F-A1F40D6C9445}"/>
                </a:ext>
              </a:extLst>
            </p:cNvPr>
            <p:cNvCxnSpPr>
              <a:cxnSpLocks/>
            </p:cNvCxnSpPr>
            <p:nvPr/>
          </p:nvCxnSpPr>
          <p:spPr>
            <a:xfrm>
              <a:off x="3930650" y="2784475"/>
              <a:ext cx="92075"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148" name="1985 teal ">
            <a:extLst>
              <a:ext uri="{FF2B5EF4-FFF2-40B4-BE49-F238E27FC236}">
                <a16:creationId xmlns:a16="http://schemas.microsoft.com/office/drawing/2014/main" id="{AA22A835-D30A-D44D-962F-26852B15537E}"/>
              </a:ext>
            </a:extLst>
          </p:cNvPr>
          <p:cNvGrpSpPr/>
          <p:nvPr/>
        </p:nvGrpSpPr>
        <p:grpSpPr>
          <a:xfrm>
            <a:off x="1110727" y="4607688"/>
            <a:ext cx="1740049" cy="656590"/>
            <a:chOff x="5191225" y="2672397"/>
            <a:chExt cx="1740049" cy="656590"/>
          </a:xfrm>
        </p:grpSpPr>
        <p:sp>
          <p:nvSpPr>
            <p:cNvPr id="149" name="Oval 148">
              <a:extLst>
                <a:ext uri="{FF2B5EF4-FFF2-40B4-BE49-F238E27FC236}">
                  <a16:creationId xmlns:a16="http://schemas.microsoft.com/office/drawing/2014/main" id="{F429C5FD-66BC-AD45-8DD1-4C59089BF85D}"/>
                </a:ext>
              </a:extLst>
            </p:cNvPr>
            <p:cNvSpPr/>
            <p:nvPr/>
          </p:nvSpPr>
          <p:spPr>
            <a:xfrm>
              <a:off x="5191225" y="2695875"/>
              <a:ext cx="163630" cy="16363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0" name="TextBox 149">
              <a:extLst>
                <a:ext uri="{FF2B5EF4-FFF2-40B4-BE49-F238E27FC236}">
                  <a16:creationId xmlns:a16="http://schemas.microsoft.com/office/drawing/2014/main" id="{693804EF-F8E3-484E-B614-C088CE63F05B}"/>
                </a:ext>
              </a:extLst>
            </p:cNvPr>
            <p:cNvSpPr txBox="1"/>
            <p:nvPr/>
          </p:nvSpPr>
          <p:spPr>
            <a:xfrm>
              <a:off x="5285505" y="2672397"/>
              <a:ext cx="1645769" cy="656590"/>
            </a:xfrm>
            <a:prstGeom prst="rect">
              <a:avLst/>
            </a:prstGeom>
            <a:noFill/>
          </p:spPr>
          <p:txBody>
            <a:bodyPr wrap="square" lIns="182880" rtlCol="0">
              <a:spAutoFit/>
            </a:bodyPr>
            <a:lstStyle/>
            <a:p>
              <a:pPr>
                <a:lnSpc>
                  <a:spcPts val="1050"/>
                </a:lnSpc>
              </a:pPr>
              <a:r>
                <a:rPr lang="en-US" sz="1000" dirty="0"/>
                <a:t>High-pressure liquid chromatography </a:t>
              </a:r>
              <a:br>
                <a:rPr lang="en-US" sz="1000" dirty="0"/>
              </a:br>
              <a:r>
                <a:rPr lang="en-US" sz="1000" dirty="0"/>
                <a:t>becomes workhorse </a:t>
              </a:r>
              <a:br>
                <a:rPr lang="en-US" sz="1000" dirty="0"/>
              </a:br>
              <a:r>
                <a:rPr lang="en-US" sz="1000" dirty="0"/>
                <a:t>in analytical labs</a:t>
              </a:r>
              <a:endParaRPr lang="en-US" sz="1000" i="1" dirty="0"/>
            </a:p>
          </p:txBody>
        </p:sp>
        <p:cxnSp>
          <p:nvCxnSpPr>
            <p:cNvPr id="151" name="Straight Connector 150">
              <a:extLst>
                <a:ext uri="{FF2B5EF4-FFF2-40B4-BE49-F238E27FC236}">
                  <a16:creationId xmlns:a16="http://schemas.microsoft.com/office/drawing/2014/main" id="{495FBE9A-1A2A-6045-AEE0-B3AEF9AA79B5}"/>
                </a:ext>
              </a:extLst>
            </p:cNvPr>
            <p:cNvCxnSpPr>
              <a:cxnSpLocks/>
            </p:cNvCxnSpPr>
            <p:nvPr/>
          </p:nvCxnSpPr>
          <p:spPr>
            <a:xfrm>
              <a:off x="5316285" y="2778125"/>
              <a:ext cx="92075" cy="0"/>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grpSp>
      <p:grpSp>
        <p:nvGrpSpPr>
          <p:cNvPr id="47" name="1990 Gold Box">
            <a:extLst>
              <a:ext uri="{FF2B5EF4-FFF2-40B4-BE49-F238E27FC236}">
                <a16:creationId xmlns:a16="http://schemas.microsoft.com/office/drawing/2014/main" id="{BAEFF5C2-AC2C-5144-92A1-66F4DC830468}"/>
              </a:ext>
            </a:extLst>
          </p:cNvPr>
          <p:cNvGrpSpPr/>
          <p:nvPr/>
        </p:nvGrpSpPr>
        <p:grpSpPr>
          <a:xfrm>
            <a:off x="8365064" y="1075267"/>
            <a:ext cx="3386667" cy="4222045"/>
            <a:chOff x="8365064" y="1075267"/>
            <a:chExt cx="3386667" cy="4222045"/>
          </a:xfrm>
        </p:grpSpPr>
        <p:sp>
          <p:nvSpPr>
            <p:cNvPr id="286" name="1990 Gold Box ">
              <a:extLst>
                <a:ext uri="{FF2B5EF4-FFF2-40B4-BE49-F238E27FC236}">
                  <a16:creationId xmlns:a16="http://schemas.microsoft.com/office/drawing/2014/main" id="{5B962DCD-9287-4A42-B060-FD091E9380F9}"/>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Elected Executive Committee is  expanded from 12 to 15 members; this practice is retained today.</a:t>
              </a:r>
            </a:p>
            <a:p>
              <a:pPr>
                <a:spcAft>
                  <a:spcPts val="600"/>
                </a:spcAft>
              </a:pPr>
              <a:r>
                <a:rPr lang="en-US" sz="1400" dirty="0">
                  <a:solidFill>
                    <a:schemeClr val="tx1">
                      <a:lumMod val="75000"/>
                      <a:lumOff val="25000"/>
                    </a:schemeClr>
                  </a:solidFill>
                </a:rPr>
                <a:t>In 1984 the Division Executive Committee was increased from </a:t>
              </a:r>
              <a:br>
                <a:rPr lang="en-US" sz="1400" dirty="0">
                  <a:solidFill>
                    <a:schemeClr val="tx1">
                      <a:lumMod val="75000"/>
                      <a:lumOff val="25000"/>
                    </a:schemeClr>
                  </a:solidFill>
                </a:rPr>
              </a:br>
              <a:r>
                <a:rPr lang="en-US" sz="1400" dirty="0">
                  <a:solidFill>
                    <a:schemeClr val="tx1">
                      <a:lumMod val="75000"/>
                      <a:lumOff val="25000"/>
                    </a:schemeClr>
                  </a:solidFill>
                </a:rPr>
                <a:t>8 to 12 members.</a:t>
              </a:r>
            </a:p>
            <a:p>
              <a:r>
                <a:rPr lang="en-US" sz="1050" b="1" dirty="0">
                  <a:solidFill>
                    <a:schemeClr val="tx1">
                      <a:lumMod val="75000"/>
                      <a:lumOff val="25000"/>
                    </a:schemeClr>
                  </a:solidFill>
                </a:rPr>
                <a:t>Source: </a:t>
              </a:r>
            </a:p>
            <a:p>
              <a:r>
                <a:rPr lang="en-US" sz="1050" dirty="0">
                  <a:solidFill>
                    <a:schemeClr val="tx1">
                      <a:lumMod val="75000"/>
                      <a:lumOff val="25000"/>
                    </a:schemeClr>
                  </a:solidFill>
                  <a:hlinkClick r:id="rId4"/>
                </a:rPr>
                <a:t>https://pubs.acs.org/doi/pdf/10.1021/jf0115286</a:t>
              </a:r>
              <a:endParaRPr lang="en-US" sz="1050" dirty="0">
                <a:solidFill>
                  <a:schemeClr val="tx1">
                    <a:lumMod val="75000"/>
                    <a:lumOff val="25000"/>
                  </a:schemeClr>
                </a:solidFill>
              </a:endParaRPr>
            </a:p>
            <a:p>
              <a:endParaRPr lang="en-US" sz="1050" dirty="0">
                <a:solidFill>
                  <a:schemeClr val="tx1">
                    <a:lumMod val="75000"/>
                    <a:lumOff val="25000"/>
                  </a:schemeClr>
                </a:solidFill>
              </a:endParaRPr>
            </a:p>
            <a:p>
              <a:pPr algn="ctr"/>
              <a:endParaRPr lang="en-US" dirty="0"/>
            </a:p>
          </p:txBody>
        </p:sp>
        <p:sp>
          <p:nvSpPr>
            <p:cNvPr id="24" name="done">
              <a:extLst>
                <a:ext uri="{FF2B5EF4-FFF2-40B4-BE49-F238E27FC236}">
                  <a16:creationId xmlns:a16="http://schemas.microsoft.com/office/drawing/2014/main" id="{CB0BBC1B-547F-A44F-8820-ECB3D90D7740}"/>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39" name="1990 Orange Box">
            <a:extLst>
              <a:ext uri="{FF2B5EF4-FFF2-40B4-BE49-F238E27FC236}">
                <a16:creationId xmlns:a16="http://schemas.microsoft.com/office/drawing/2014/main" id="{82228908-6A76-134E-B385-96730B9C105F}"/>
              </a:ext>
            </a:extLst>
          </p:cNvPr>
          <p:cNvGrpSpPr/>
          <p:nvPr/>
        </p:nvGrpSpPr>
        <p:grpSpPr>
          <a:xfrm>
            <a:off x="8365064" y="1075267"/>
            <a:ext cx="3386667" cy="4222045"/>
            <a:chOff x="8365064" y="1075267"/>
            <a:chExt cx="3386667" cy="4222045"/>
          </a:xfrm>
        </p:grpSpPr>
        <p:sp>
          <p:nvSpPr>
            <p:cNvPr id="285" name="1990 Orange Box ">
              <a:extLst>
                <a:ext uri="{FF2B5EF4-FFF2-40B4-BE49-F238E27FC236}">
                  <a16:creationId xmlns:a16="http://schemas.microsoft.com/office/drawing/2014/main" id="{90B95907-6002-4145-BE65-423E7FBEEF7A}"/>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Established the National Organic Program (NOP), the Secretary of Agriculture oversees the program for certification of organic production.</a:t>
              </a:r>
            </a:p>
            <a:p>
              <a:r>
                <a:rPr lang="en-US" sz="1050" b="1" dirty="0">
                  <a:solidFill>
                    <a:schemeClr val="tx1">
                      <a:lumMod val="75000"/>
                      <a:lumOff val="25000"/>
                    </a:schemeClr>
                  </a:solidFill>
                </a:rPr>
                <a:t>Source: </a:t>
              </a:r>
            </a:p>
            <a:p>
              <a:r>
                <a:rPr lang="en-US" sz="1050" dirty="0">
                  <a:solidFill>
                    <a:schemeClr val="tx1">
                      <a:lumMod val="75000"/>
                      <a:lumOff val="25000"/>
                    </a:schemeClr>
                  </a:solidFill>
                  <a:hlinkClick r:id="rId5"/>
                </a:rPr>
                <a:t>https://uscode.house.gov/view.xhtml?req=granuleid%3AUSC-prelim-title7-chapter94&amp;saved=%7CZ3JhbnVsZWlkOlVTQy1wcmVsaW0tdGl0bGU3LWNoYXB0ZXI5NC1mcm9udA%3D%3D%7C%7C%7C0%7Cfalse%7Cprelim&amp;edition=prelim</a:t>
              </a:r>
              <a:r>
                <a:rPr lang="en-US" sz="1050" dirty="0">
                  <a:solidFill>
                    <a:schemeClr val="tx1">
                      <a:lumMod val="75000"/>
                      <a:lumOff val="25000"/>
                    </a:schemeClr>
                  </a:solidFill>
                </a:rPr>
                <a:t> </a:t>
              </a:r>
              <a:endParaRPr lang="en-US" dirty="0"/>
            </a:p>
          </p:txBody>
        </p:sp>
        <p:sp>
          <p:nvSpPr>
            <p:cNvPr id="297" name="done">
              <a:extLst>
                <a:ext uri="{FF2B5EF4-FFF2-40B4-BE49-F238E27FC236}">
                  <a16:creationId xmlns:a16="http://schemas.microsoft.com/office/drawing/2014/main" id="{7ECB04E6-489F-9E4D-913C-AF79F817C8D0}"/>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38" name="1990 Green Box">
            <a:extLst>
              <a:ext uri="{FF2B5EF4-FFF2-40B4-BE49-F238E27FC236}">
                <a16:creationId xmlns:a16="http://schemas.microsoft.com/office/drawing/2014/main" id="{ECEAFF25-FDB0-664E-B2D3-23F0755FD663}"/>
              </a:ext>
            </a:extLst>
          </p:cNvPr>
          <p:cNvGrpSpPr/>
          <p:nvPr/>
        </p:nvGrpSpPr>
        <p:grpSpPr>
          <a:xfrm>
            <a:off x="8365064" y="1075267"/>
            <a:ext cx="3386667" cy="4222045"/>
            <a:chOff x="8365064" y="1075267"/>
            <a:chExt cx="3386667" cy="4222045"/>
          </a:xfrm>
        </p:grpSpPr>
        <p:sp>
          <p:nvSpPr>
            <p:cNvPr id="284" name="1990 Green Box ">
              <a:extLst>
                <a:ext uri="{FF2B5EF4-FFF2-40B4-BE49-F238E27FC236}">
                  <a16:creationId xmlns:a16="http://schemas.microsoft.com/office/drawing/2014/main" id="{3FF5DCF4-DA4E-CB4B-ACDA-94708EF23E5F}"/>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lnSpc>
                  <a:spcPts val="1580"/>
                </a:lnSpc>
                <a:spcAft>
                  <a:spcPts val="600"/>
                </a:spcAft>
              </a:pPr>
              <a:r>
                <a:rPr lang="en-US" sz="1400" dirty="0">
                  <a:solidFill>
                    <a:schemeClr val="tx1">
                      <a:lumMod val="75000"/>
                      <a:lumOff val="25000"/>
                    </a:schemeClr>
                  </a:solidFill>
                </a:rPr>
                <a:t>The </a:t>
              </a:r>
              <a:r>
                <a:rPr lang="en-US" sz="1400" dirty="0" err="1">
                  <a:solidFill>
                    <a:schemeClr val="tx1">
                      <a:lumMod val="75000"/>
                      <a:lumOff val="25000"/>
                    </a:schemeClr>
                  </a:solidFill>
                </a:rPr>
                <a:t>neonics</a:t>
              </a:r>
              <a:r>
                <a:rPr lang="en-US" sz="1400" dirty="0">
                  <a:solidFill>
                    <a:schemeClr val="tx1">
                      <a:lumMod val="75000"/>
                      <a:lumOff val="25000"/>
                    </a:schemeClr>
                  </a:solidFill>
                </a:rPr>
                <a:t> are a class of neuro-</a:t>
              </a:r>
              <a:br>
                <a:rPr lang="en-US" sz="1400" dirty="0">
                  <a:solidFill>
                    <a:schemeClr val="tx1">
                      <a:lumMod val="75000"/>
                      <a:lumOff val="25000"/>
                    </a:schemeClr>
                  </a:solidFill>
                </a:rPr>
              </a:br>
              <a:r>
                <a:rPr lang="en-US" sz="1400" dirty="0">
                  <a:solidFill>
                    <a:schemeClr val="tx1">
                      <a:lumMod val="75000"/>
                      <a:lumOff val="25000"/>
                    </a:schemeClr>
                  </a:solidFill>
                </a:rPr>
                <a:t>active insecticides chemically similar </a:t>
              </a:r>
              <a:br>
                <a:rPr lang="en-US" sz="1400" dirty="0">
                  <a:solidFill>
                    <a:schemeClr val="tx1">
                      <a:lumMod val="75000"/>
                      <a:lumOff val="25000"/>
                    </a:schemeClr>
                  </a:solidFill>
                </a:rPr>
              </a:br>
              <a:r>
                <a:rPr lang="en-US" sz="1400" dirty="0">
                  <a:solidFill>
                    <a:schemeClr val="tx1">
                      <a:lumMod val="75000"/>
                      <a:lumOff val="25000"/>
                    </a:schemeClr>
                  </a:solidFill>
                </a:rPr>
                <a:t>to nicotine. Shell (in the 1980s) and Bayer (in the 1990s) started work on their development. The neonicotinoid family includes acetamiprid, clothianidin, imidacloprid, nitenpyram, </a:t>
              </a:r>
              <a:r>
                <a:rPr lang="en-US" sz="1400" dirty="0" err="1">
                  <a:solidFill>
                    <a:schemeClr val="tx1">
                      <a:lumMod val="75000"/>
                      <a:lumOff val="25000"/>
                    </a:schemeClr>
                  </a:solidFill>
                </a:rPr>
                <a:t>nithiazine</a:t>
              </a:r>
              <a:r>
                <a:rPr lang="en-US" sz="1400" dirty="0">
                  <a:solidFill>
                    <a:schemeClr val="tx1">
                      <a:lumMod val="75000"/>
                      <a:lumOff val="25000"/>
                    </a:schemeClr>
                  </a:solidFill>
                </a:rPr>
                <a:t>, thiacloprid and thiamethoxam. Imidacloprid was </a:t>
              </a:r>
              <a:br>
                <a:rPr lang="en-US" sz="1400" dirty="0">
                  <a:solidFill>
                    <a:schemeClr val="tx1">
                      <a:lumMod val="75000"/>
                      <a:lumOff val="25000"/>
                    </a:schemeClr>
                  </a:solidFill>
                </a:rPr>
              </a:br>
              <a:r>
                <a:rPr lang="en-US" sz="1400" dirty="0">
                  <a:solidFill>
                    <a:schemeClr val="tx1">
                      <a:lumMod val="75000"/>
                      <a:lumOff val="25000"/>
                    </a:schemeClr>
                  </a:solidFill>
                </a:rPr>
                <a:t>the most widely used insecticide </a:t>
              </a:r>
              <a:br>
                <a:rPr lang="en-US" sz="1400" dirty="0">
                  <a:solidFill>
                    <a:schemeClr val="tx1">
                      <a:lumMod val="75000"/>
                      <a:lumOff val="25000"/>
                    </a:schemeClr>
                  </a:solidFill>
                </a:rPr>
              </a:br>
              <a:r>
                <a:rPr lang="en-US" sz="1400" dirty="0">
                  <a:solidFill>
                    <a:schemeClr val="tx1">
                      <a:lumMod val="75000"/>
                      <a:lumOff val="25000"/>
                    </a:schemeClr>
                  </a:solidFill>
                </a:rPr>
                <a:t>in the world at one point.</a:t>
              </a:r>
            </a:p>
            <a:p>
              <a:r>
                <a:rPr lang="en-US" sz="1050" b="1" dirty="0">
                  <a:solidFill>
                    <a:schemeClr val="tx1">
                      <a:lumMod val="75000"/>
                      <a:lumOff val="25000"/>
                    </a:schemeClr>
                  </a:solidFill>
                </a:rPr>
                <a:t>Source: </a:t>
              </a:r>
            </a:p>
            <a:p>
              <a:r>
                <a:rPr lang="en-US" sz="1050" dirty="0">
                  <a:solidFill>
                    <a:schemeClr val="tx1">
                      <a:lumMod val="75000"/>
                      <a:lumOff val="25000"/>
                    </a:schemeClr>
                  </a:solidFill>
                  <a:hlinkClick r:id="rId6"/>
                </a:rPr>
                <a:t>https://www.bing.com/search?q=introduction+of+neonicatinoids&amp;FORM=EDGENA&amp;refig=fc04bb81b5384319a08b8ace469b7794</a:t>
              </a:r>
              <a:r>
                <a:rPr lang="en-US" sz="1050" dirty="0">
                  <a:solidFill>
                    <a:schemeClr val="tx1">
                      <a:lumMod val="75000"/>
                      <a:lumOff val="25000"/>
                    </a:schemeClr>
                  </a:solidFill>
                </a:rPr>
                <a:t> </a:t>
              </a:r>
              <a:endParaRPr lang="en-US" dirty="0"/>
            </a:p>
          </p:txBody>
        </p:sp>
        <p:sp>
          <p:nvSpPr>
            <p:cNvPr id="296" name="done">
              <a:extLst>
                <a:ext uri="{FF2B5EF4-FFF2-40B4-BE49-F238E27FC236}">
                  <a16:creationId xmlns:a16="http://schemas.microsoft.com/office/drawing/2014/main" id="{896E5F72-E543-8345-B195-6ED78EC461D7}"/>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37" name="1989 Orange Box 2">
            <a:extLst>
              <a:ext uri="{FF2B5EF4-FFF2-40B4-BE49-F238E27FC236}">
                <a16:creationId xmlns:a16="http://schemas.microsoft.com/office/drawing/2014/main" id="{4CAB8335-EF67-5542-BC03-557138549B04}"/>
              </a:ext>
            </a:extLst>
          </p:cNvPr>
          <p:cNvGrpSpPr/>
          <p:nvPr/>
        </p:nvGrpSpPr>
        <p:grpSpPr>
          <a:xfrm>
            <a:off x="8365064" y="1075267"/>
            <a:ext cx="3386667" cy="4222045"/>
            <a:chOff x="8365064" y="1075267"/>
            <a:chExt cx="3386667" cy="4222045"/>
          </a:xfrm>
        </p:grpSpPr>
        <p:sp>
          <p:nvSpPr>
            <p:cNvPr id="283" name="1989 Orange Box 2">
              <a:extLst>
                <a:ext uri="{FF2B5EF4-FFF2-40B4-BE49-F238E27FC236}">
                  <a16:creationId xmlns:a16="http://schemas.microsoft.com/office/drawing/2014/main" id="{77B5B38E-DF79-8F4D-81DF-88CE40F48345}"/>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Codification of inputs for risk assessments, includes detailed statistics on dermal exposure factors, soil/dust ingestion; water consumption human inhalation rates, body weights, food consumption data by several categories.</a:t>
              </a:r>
            </a:p>
            <a:p>
              <a:r>
                <a:rPr lang="en-US" sz="1050" b="1" dirty="0">
                  <a:solidFill>
                    <a:schemeClr val="tx1">
                      <a:lumMod val="75000"/>
                      <a:lumOff val="25000"/>
                    </a:schemeClr>
                  </a:solidFill>
                </a:rPr>
                <a:t>Source: </a:t>
              </a:r>
            </a:p>
            <a:p>
              <a:r>
                <a:rPr lang="en-US" sz="1050" dirty="0">
                  <a:solidFill>
                    <a:schemeClr val="tx1">
                      <a:lumMod val="75000"/>
                      <a:lumOff val="25000"/>
                    </a:schemeClr>
                  </a:solidFill>
                  <a:hlinkClick r:id="rId7"/>
                </a:rPr>
                <a:t>https://www.epa.gov/expobox/about-exposure-factors-handbook</a:t>
              </a:r>
              <a:r>
                <a:rPr lang="en-US" sz="1050" dirty="0">
                  <a:solidFill>
                    <a:schemeClr val="tx1">
                      <a:lumMod val="75000"/>
                      <a:lumOff val="25000"/>
                    </a:schemeClr>
                  </a:solidFill>
                </a:rPr>
                <a:t> </a:t>
              </a:r>
              <a:endParaRPr lang="en-US" sz="2000" dirty="0">
                <a:solidFill>
                  <a:schemeClr val="tx1">
                    <a:lumMod val="75000"/>
                    <a:lumOff val="25000"/>
                  </a:schemeClr>
                </a:solidFill>
              </a:endParaRPr>
            </a:p>
            <a:p>
              <a:pPr algn="ctr"/>
              <a:endParaRPr lang="en-US" dirty="0"/>
            </a:p>
          </p:txBody>
        </p:sp>
        <p:sp>
          <p:nvSpPr>
            <p:cNvPr id="295" name="done">
              <a:extLst>
                <a:ext uri="{FF2B5EF4-FFF2-40B4-BE49-F238E27FC236}">
                  <a16:creationId xmlns:a16="http://schemas.microsoft.com/office/drawing/2014/main" id="{0A9C7651-BA77-334E-BCC3-E75459D4CD6C}"/>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31" name="1989 Orange Box 1">
            <a:extLst>
              <a:ext uri="{FF2B5EF4-FFF2-40B4-BE49-F238E27FC236}">
                <a16:creationId xmlns:a16="http://schemas.microsoft.com/office/drawing/2014/main" id="{E6736FBF-DEDC-074A-9220-218D145C2DC2}"/>
              </a:ext>
            </a:extLst>
          </p:cNvPr>
          <p:cNvGrpSpPr/>
          <p:nvPr/>
        </p:nvGrpSpPr>
        <p:grpSpPr>
          <a:xfrm>
            <a:off x="8365064" y="1075267"/>
            <a:ext cx="3386667" cy="4222045"/>
            <a:chOff x="8365064" y="1075267"/>
            <a:chExt cx="3386667" cy="4222045"/>
          </a:xfrm>
        </p:grpSpPr>
        <p:sp>
          <p:nvSpPr>
            <p:cNvPr id="282" name="1989 Orange Box 1">
              <a:extLst>
                <a:ext uri="{FF2B5EF4-FFF2-40B4-BE49-F238E27FC236}">
                  <a16:creationId xmlns:a16="http://schemas.microsoft.com/office/drawing/2014/main" id="{949CBFA6-D1C8-904E-B494-7B486965B6A5}"/>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Assure quality of non-clinical studies.</a:t>
              </a:r>
            </a:p>
            <a:p>
              <a:r>
                <a:rPr lang="en-US" sz="1050" b="1" dirty="0">
                  <a:solidFill>
                    <a:schemeClr val="tx1">
                      <a:lumMod val="75000"/>
                      <a:lumOff val="25000"/>
                    </a:schemeClr>
                  </a:solidFill>
                </a:rPr>
                <a:t>Source: </a:t>
              </a:r>
              <a:r>
                <a:rPr lang="en-US" sz="1050" dirty="0">
                  <a:solidFill>
                    <a:schemeClr val="tx1">
                      <a:lumMod val="75000"/>
                      <a:lumOff val="25000"/>
                    </a:schemeClr>
                  </a:solidFill>
                  <a:hlinkClick r:id="rId8"/>
                </a:rPr>
                <a:t>http://www.toxicology.org/groups/ss/rsess/doc/2017SOTWebinar_with_notesRSESS_Seaton.pdf</a:t>
              </a:r>
              <a:r>
                <a:rPr lang="en-US" sz="1050" dirty="0">
                  <a:solidFill>
                    <a:schemeClr val="tx1">
                      <a:lumMod val="75000"/>
                      <a:lumOff val="25000"/>
                    </a:schemeClr>
                  </a:solidFill>
                </a:rPr>
                <a:t> </a:t>
              </a:r>
            </a:p>
            <a:p>
              <a:pPr algn="ctr"/>
              <a:endParaRPr lang="en-US" dirty="0"/>
            </a:p>
          </p:txBody>
        </p:sp>
        <p:sp>
          <p:nvSpPr>
            <p:cNvPr id="294" name="done">
              <a:extLst>
                <a:ext uri="{FF2B5EF4-FFF2-40B4-BE49-F238E27FC236}">
                  <a16:creationId xmlns:a16="http://schemas.microsoft.com/office/drawing/2014/main" id="{F2174590-7494-454A-AFF2-F6A43BCB9426}"/>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30" name="1989 Gold Box">
            <a:extLst>
              <a:ext uri="{FF2B5EF4-FFF2-40B4-BE49-F238E27FC236}">
                <a16:creationId xmlns:a16="http://schemas.microsoft.com/office/drawing/2014/main" id="{D7CA2168-CE08-EA48-9DA8-B463486C125B}"/>
              </a:ext>
            </a:extLst>
          </p:cNvPr>
          <p:cNvGrpSpPr/>
          <p:nvPr/>
        </p:nvGrpSpPr>
        <p:grpSpPr>
          <a:xfrm>
            <a:off x="8365064" y="1075267"/>
            <a:ext cx="3386667" cy="4222045"/>
            <a:chOff x="8365064" y="1075267"/>
            <a:chExt cx="3386667" cy="4222045"/>
          </a:xfrm>
        </p:grpSpPr>
        <p:sp>
          <p:nvSpPr>
            <p:cNvPr id="281" name="1989 Gold Box">
              <a:extLst>
                <a:ext uri="{FF2B5EF4-FFF2-40B4-BE49-F238E27FC236}">
                  <a16:creationId xmlns:a16="http://schemas.microsoft.com/office/drawing/2014/main" id="{6A878C41-7B2C-B249-AADF-688312C6B053}"/>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Prior to this separate program, executive and general business meetings were separate.  This efficient practice is retained today.</a:t>
              </a:r>
            </a:p>
            <a:p>
              <a:r>
                <a:rPr lang="en-US" sz="1050" b="1" dirty="0">
                  <a:solidFill>
                    <a:schemeClr val="tx1">
                      <a:lumMod val="75000"/>
                      <a:lumOff val="25000"/>
                    </a:schemeClr>
                  </a:solidFill>
                </a:rPr>
                <a:t>Source:</a:t>
              </a:r>
            </a:p>
            <a:p>
              <a:r>
                <a:rPr lang="en-US" sz="1100" dirty="0">
                  <a:solidFill>
                    <a:schemeClr val="tx1">
                      <a:lumMod val="75000"/>
                      <a:lumOff val="25000"/>
                    </a:schemeClr>
                  </a:solidFill>
                  <a:hlinkClick r:id="rId4"/>
                </a:rPr>
                <a:t>https://pubs.acs.org/doi/pdf/10.1021/jf0115286</a:t>
              </a:r>
              <a:r>
                <a:rPr lang="en-US" sz="1100" dirty="0">
                  <a:solidFill>
                    <a:schemeClr val="tx1">
                      <a:lumMod val="75000"/>
                      <a:lumOff val="25000"/>
                    </a:schemeClr>
                  </a:solidFill>
                </a:rPr>
                <a:t> </a:t>
              </a:r>
            </a:p>
            <a:p>
              <a:pPr algn="ctr"/>
              <a:endParaRPr lang="en-US" dirty="0"/>
            </a:p>
          </p:txBody>
        </p:sp>
        <p:sp>
          <p:nvSpPr>
            <p:cNvPr id="293" name="done">
              <a:extLst>
                <a:ext uri="{FF2B5EF4-FFF2-40B4-BE49-F238E27FC236}">
                  <a16:creationId xmlns:a16="http://schemas.microsoft.com/office/drawing/2014/main" id="{640A70B6-2678-F749-86A3-50940AF50BA0}"/>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56" name="1989 Teal Box">
            <a:extLst>
              <a:ext uri="{FF2B5EF4-FFF2-40B4-BE49-F238E27FC236}">
                <a16:creationId xmlns:a16="http://schemas.microsoft.com/office/drawing/2014/main" id="{A2DA3BCF-0031-7B47-B7F2-F5CA5D92DF1C}"/>
              </a:ext>
            </a:extLst>
          </p:cNvPr>
          <p:cNvGrpSpPr/>
          <p:nvPr/>
        </p:nvGrpSpPr>
        <p:grpSpPr>
          <a:xfrm>
            <a:off x="8365064" y="1075267"/>
            <a:ext cx="3386667" cy="4222045"/>
            <a:chOff x="8365064" y="1075267"/>
            <a:chExt cx="3386667" cy="4222045"/>
          </a:xfrm>
        </p:grpSpPr>
        <p:sp>
          <p:nvSpPr>
            <p:cNvPr id="157" name="Box">
              <a:extLst>
                <a:ext uri="{FF2B5EF4-FFF2-40B4-BE49-F238E27FC236}">
                  <a16:creationId xmlns:a16="http://schemas.microsoft.com/office/drawing/2014/main" id="{9C60FFA5-54D9-6E45-BB2E-7A9F9A799F60}"/>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Apple growers suffer loss of sales as millions of consumers stopped buying apples and apple products. The sudden action was prompted by fears that Alar (a chemical widely used by apple growers to prevent pre-harvest fruit drop, promote color development, and increase storage life) causes cancer.</a:t>
              </a:r>
            </a:p>
            <a:p>
              <a:r>
                <a:rPr lang="en-US" sz="1050" b="1" dirty="0">
                  <a:solidFill>
                    <a:schemeClr val="tx1">
                      <a:lumMod val="75000"/>
                      <a:lumOff val="25000"/>
                    </a:schemeClr>
                  </a:solidFill>
                </a:rPr>
                <a:t>Source: </a:t>
              </a:r>
            </a:p>
            <a:p>
              <a:r>
                <a:rPr lang="en-US" sz="1050" dirty="0">
                  <a:solidFill>
                    <a:schemeClr val="tx1">
                      <a:lumMod val="75000"/>
                      <a:lumOff val="25000"/>
                    </a:schemeClr>
                  </a:solidFill>
                </a:rPr>
                <a:t>https://en.wikipedia.org/wiki/Daminozide  </a:t>
              </a:r>
              <a:r>
                <a:rPr lang="en-US" sz="1050" dirty="0">
                  <a:solidFill>
                    <a:schemeClr val="tx1">
                      <a:lumMod val="75000"/>
                      <a:lumOff val="25000"/>
                    </a:schemeClr>
                  </a:solidFill>
                  <a:hlinkClick r:id="rId9"/>
                </a:rPr>
                <a:t>http://courses.washington.edu/alisonta/pbaf590/pdf/Rosen_Alar.pdf</a:t>
              </a:r>
              <a:r>
                <a:rPr lang="en-US" sz="1050" dirty="0">
                  <a:solidFill>
                    <a:schemeClr val="tx1">
                      <a:lumMod val="75000"/>
                      <a:lumOff val="25000"/>
                    </a:schemeClr>
                  </a:solidFill>
                </a:rPr>
                <a:t> </a:t>
              </a:r>
            </a:p>
          </p:txBody>
        </p:sp>
        <p:sp>
          <p:nvSpPr>
            <p:cNvPr id="158" name="done">
              <a:extLst>
                <a:ext uri="{FF2B5EF4-FFF2-40B4-BE49-F238E27FC236}">
                  <a16:creationId xmlns:a16="http://schemas.microsoft.com/office/drawing/2014/main" id="{27CFB98C-235C-B84F-A230-F4F361AD8BE6}"/>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29" name="1988 Orange Box 2">
            <a:extLst>
              <a:ext uri="{FF2B5EF4-FFF2-40B4-BE49-F238E27FC236}">
                <a16:creationId xmlns:a16="http://schemas.microsoft.com/office/drawing/2014/main" id="{86277581-4056-FD41-A406-E0C02E5ACB04}"/>
              </a:ext>
            </a:extLst>
          </p:cNvPr>
          <p:cNvGrpSpPr/>
          <p:nvPr/>
        </p:nvGrpSpPr>
        <p:grpSpPr>
          <a:xfrm>
            <a:off x="8365064" y="1075267"/>
            <a:ext cx="3386667" cy="4222045"/>
            <a:chOff x="8365064" y="1075267"/>
            <a:chExt cx="3386667" cy="4222045"/>
          </a:xfrm>
        </p:grpSpPr>
        <p:sp>
          <p:nvSpPr>
            <p:cNvPr id="280" name="1988 Orange Box 3">
              <a:extLst>
                <a:ext uri="{FF2B5EF4-FFF2-40B4-BE49-F238E27FC236}">
                  <a16:creationId xmlns:a16="http://schemas.microsoft.com/office/drawing/2014/main" id="{34AD28B3-EAF9-5A49-A343-4EDA155F8651}"/>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Pesticide registrants and their contracting partners invest heavily in building facilities and conducting multimillion-dollar studies.</a:t>
              </a:r>
            </a:p>
            <a:p>
              <a:r>
                <a:rPr lang="en-US" sz="1050" b="1" dirty="0">
                  <a:solidFill>
                    <a:schemeClr val="tx1">
                      <a:lumMod val="75000"/>
                      <a:lumOff val="25000"/>
                    </a:schemeClr>
                  </a:solidFill>
                </a:rPr>
                <a:t>Source: </a:t>
              </a:r>
              <a:r>
                <a:rPr lang="en-US" sz="1050" dirty="0">
                  <a:solidFill>
                    <a:schemeClr val="tx1">
                      <a:lumMod val="75000"/>
                      <a:lumOff val="25000"/>
                    </a:schemeClr>
                  </a:solidFill>
                </a:rPr>
                <a:t>Member expertise</a:t>
              </a:r>
              <a:endParaRPr lang="en-US" sz="2000" dirty="0">
                <a:solidFill>
                  <a:schemeClr val="tx1">
                    <a:lumMod val="75000"/>
                    <a:lumOff val="25000"/>
                  </a:schemeClr>
                </a:solidFill>
              </a:endParaRPr>
            </a:p>
            <a:p>
              <a:pPr algn="ctr"/>
              <a:endParaRPr lang="en-US" dirty="0"/>
            </a:p>
          </p:txBody>
        </p:sp>
        <p:sp>
          <p:nvSpPr>
            <p:cNvPr id="292" name="done">
              <a:extLst>
                <a:ext uri="{FF2B5EF4-FFF2-40B4-BE49-F238E27FC236}">
                  <a16:creationId xmlns:a16="http://schemas.microsoft.com/office/drawing/2014/main" id="{1430779E-6C45-8D4A-B771-DFDD8ABCE891}"/>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27" name="1988 Orange Box 1">
            <a:extLst>
              <a:ext uri="{FF2B5EF4-FFF2-40B4-BE49-F238E27FC236}">
                <a16:creationId xmlns:a16="http://schemas.microsoft.com/office/drawing/2014/main" id="{69EC7E21-2335-CB48-9798-9373B026F9C8}"/>
              </a:ext>
            </a:extLst>
          </p:cNvPr>
          <p:cNvGrpSpPr/>
          <p:nvPr/>
        </p:nvGrpSpPr>
        <p:grpSpPr>
          <a:xfrm>
            <a:off x="8365064" y="1075267"/>
            <a:ext cx="3386667" cy="4222045"/>
            <a:chOff x="8365064" y="1075267"/>
            <a:chExt cx="3386667" cy="4222045"/>
          </a:xfrm>
        </p:grpSpPr>
        <p:sp>
          <p:nvSpPr>
            <p:cNvPr id="278" name="1988 Orange Box 1">
              <a:extLst>
                <a:ext uri="{FF2B5EF4-FFF2-40B4-BE49-F238E27FC236}">
                  <a16:creationId xmlns:a16="http://schemas.microsoft.com/office/drawing/2014/main" id="{C00E5314-993F-B243-8A92-626EEDD51F9F}"/>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Approved by Congress, Federal Insecticide, Fungicide and Rodenticide Act Amendments of 1988 require review and registration of both new and older pesticides. FIFRA was first enacted in 1947.</a:t>
              </a:r>
            </a:p>
            <a:p>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10"/>
                </a:rPr>
                <a:t>https://archive.epa.gov/epa/aboutepa/epa-history-fifra-amendments-1988.html</a:t>
              </a:r>
              <a:endParaRPr lang="en-US" sz="1050" dirty="0">
                <a:solidFill>
                  <a:schemeClr val="tx1">
                    <a:lumMod val="75000"/>
                    <a:lumOff val="25000"/>
                  </a:schemeClr>
                </a:solidFill>
              </a:endParaRPr>
            </a:p>
            <a:p>
              <a:endParaRPr lang="en-US" sz="2000" dirty="0">
                <a:solidFill>
                  <a:schemeClr val="tx1">
                    <a:lumMod val="75000"/>
                    <a:lumOff val="25000"/>
                  </a:schemeClr>
                </a:solidFill>
              </a:endParaRPr>
            </a:p>
            <a:p>
              <a:endParaRPr lang="en-US" sz="1050" dirty="0">
                <a:solidFill>
                  <a:schemeClr val="tx1">
                    <a:lumMod val="75000"/>
                    <a:lumOff val="25000"/>
                  </a:schemeClr>
                </a:solidFill>
              </a:endParaRPr>
            </a:p>
            <a:p>
              <a:pPr algn="ctr"/>
              <a:endParaRPr lang="en-US" dirty="0"/>
            </a:p>
          </p:txBody>
        </p:sp>
        <p:sp>
          <p:nvSpPr>
            <p:cNvPr id="290" name="done">
              <a:extLst>
                <a:ext uri="{FF2B5EF4-FFF2-40B4-BE49-F238E27FC236}">
                  <a16:creationId xmlns:a16="http://schemas.microsoft.com/office/drawing/2014/main" id="{05F3A1EB-B5DC-F241-86B3-B080F29DE19E}"/>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44" name="1986 Gold Box">
            <a:extLst>
              <a:ext uri="{FF2B5EF4-FFF2-40B4-BE49-F238E27FC236}">
                <a16:creationId xmlns:a16="http://schemas.microsoft.com/office/drawing/2014/main" id="{965C5828-25C3-1B47-8528-B579C25E3BE9}"/>
              </a:ext>
            </a:extLst>
          </p:cNvPr>
          <p:cNvGrpSpPr/>
          <p:nvPr/>
        </p:nvGrpSpPr>
        <p:grpSpPr>
          <a:xfrm>
            <a:off x="8365064" y="1075267"/>
            <a:ext cx="3386667" cy="4222045"/>
            <a:chOff x="8365064" y="1075267"/>
            <a:chExt cx="3386667" cy="4222045"/>
          </a:xfrm>
        </p:grpSpPr>
        <p:sp>
          <p:nvSpPr>
            <p:cNvPr id="159" name="1985 Orange Box">
              <a:extLst>
                <a:ext uri="{FF2B5EF4-FFF2-40B4-BE49-F238E27FC236}">
                  <a16:creationId xmlns:a16="http://schemas.microsoft.com/office/drawing/2014/main" id="{E38E5A57-390A-FD47-82A5-5551AD1B957F}"/>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The first AGRO poster session was in Spring 1986.</a:t>
              </a:r>
            </a:p>
            <a:p>
              <a:r>
                <a:rPr lang="en-US" sz="1050" b="1" dirty="0">
                  <a:solidFill>
                    <a:schemeClr val="tx1">
                      <a:lumMod val="75000"/>
                      <a:lumOff val="25000"/>
                    </a:schemeClr>
                  </a:solidFill>
                </a:rPr>
                <a:t>Source: </a:t>
              </a:r>
            </a:p>
            <a:p>
              <a:r>
                <a:rPr lang="en-US" sz="1050" dirty="0">
                  <a:solidFill>
                    <a:schemeClr val="tx1">
                      <a:lumMod val="75000"/>
                      <a:lumOff val="25000"/>
                    </a:schemeClr>
                  </a:solidFill>
                  <a:hlinkClick r:id="rId4"/>
                </a:rPr>
                <a:t>https://pubs.acs.org/doi/pdf/10.1021/jf0115286</a:t>
              </a:r>
              <a:endParaRPr lang="en-US" sz="1050" dirty="0">
                <a:solidFill>
                  <a:schemeClr val="tx1">
                    <a:lumMod val="75000"/>
                    <a:lumOff val="25000"/>
                  </a:schemeClr>
                </a:solidFill>
              </a:endParaRPr>
            </a:p>
            <a:p>
              <a:endParaRPr lang="en-US" sz="1050" dirty="0">
                <a:solidFill>
                  <a:schemeClr val="tx1">
                    <a:lumMod val="75000"/>
                    <a:lumOff val="25000"/>
                  </a:schemeClr>
                </a:solidFill>
              </a:endParaRPr>
            </a:p>
          </p:txBody>
        </p:sp>
        <p:sp>
          <p:nvSpPr>
            <p:cNvPr id="160" name="done">
              <a:extLst>
                <a:ext uri="{FF2B5EF4-FFF2-40B4-BE49-F238E27FC236}">
                  <a16:creationId xmlns:a16="http://schemas.microsoft.com/office/drawing/2014/main" id="{7576CDDC-A798-EE40-ACBC-AF66850D1BAC}"/>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25" name="1985 Orange Box">
            <a:extLst>
              <a:ext uri="{FF2B5EF4-FFF2-40B4-BE49-F238E27FC236}">
                <a16:creationId xmlns:a16="http://schemas.microsoft.com/office/drawing/2014/main" id="{015EF2E6-A022-104A-955A-991A70E901D0}"/>
              </a:ext>
            </a:extLst>
          </p:cNvPr>
          <p:cNvGrpSpPr/>
          <p:nvPr/>
        </p:nvGrpSpPr>
        <p:grpSpPr>
          <a:xfrm>
            <a:off x="8365064" y="1075267"/>
            <a:ext cx="3386667" cy="4222045"/>
            <a:chOff x="8365064" y="1075267"/>
            <a:chExt cx="3386667" cy="4222045"/>
          </a:xfrm>
        </p:grpSpPr>
        <p:sp>
          <p:nvSpPr>
            <p:cNvPr id="23" name="1985 Orange Box">
              <a:extLst>
                <a:ext uri="{FF2B5EF4-FFF2-40B4-BE49-F238E27FC236}">
                  <a16:creationId xmlns:a16="http://schemas.microsoft.com/office/drawing/2014/main" id="{8B80D11C-B0F4-674D-A7F9-BF7574BD715C}"/>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The CRP removes environmentally sensitive land from agricultural production and provides to farmers rental payment for that land.</a:t>
              </a:r>
            </a:p>
            <a:p>
              <a:r>
                <a:rPr lang="en-US" sz="1050" b="1" dirty="0">
                  <a:solidFill>
                    <a:schemeClr val="tx1">
                      <a:lumMod val="75000"/>
                      <a:lumOff val="25000"/>
                    </a:schemeClr>
                  </a:solidFill>
                </a:rPr>
                <a:t>Source: </a:t>
              </a:r>
            </a:p>
            <a:p>
              <a:r>
                <a:rPr lang="en-US" sz="1050" dirty="0">
                  <a:solidFill>
                    <a:schemeClr val="tx1">
                      <a:lumMod val="75000"/>
                      <a:lumOff val="25000"/>
                    </a:schemeClr>
                  </a:solidFill>
                  <a:hlinkClick r:id="rId11"/>
                </a:rPr>
                <a:t>https://www.fsa.usda.gov/programs-and-services/conservation-programs/conservation-reserve-program/</a:t>
              </a:r>
              <a:endParaRPr lang="en-US" sz="1050" dirty="0">
                <a:solidFill>
                  <a:schemeClr val="tx1">
                    <a:lumMod val="75000"/>
                    <a:lumOff val="25000"/>
                  </a:schemeClr>
                </a:solidFill>
              </a:endParaRPr>
            </a:p>
            <a:p>
              <a:endParaRPr lang="en-US" sz="1050" dirty="0">
                <a:solidFill>
                  <a:schemeClr val="tx1">
                    <a:lumMod val="75000"/>
                    <a:lumOff val="25000"/>
                  </a:schemeClr>
                </a:solidFill>
              </a:endParaRPr>
            </a:p>
            <a:p>
              <a:pPr algn="ctr"/>
              <a:endParaRPr lang="en-US" dirty="0"/>
            </a:p>
          </p:txBody>
        </p:sp>
        <p:sp>
          <p:nvSpPr>
            <p:cNvPr id="288" name="done">
              <a:extLst>
                <a:ext uri="{FF2B5EF4-FFF2-40B4-BE49-F238E27FC236}">
                  <a16:creationId xmlns:a16="http://schemas.microsoft.com/office/drawing/2014/main" id="{236DA90C-2BB3-F54A-A181-BD0D7E8029FD}"/>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26" name="1985 Gold Box">
            <a:extLst>
              <a:ext uri="{FF2B5EF4-FFF2-40B4-BE49-F238E27FC236}">
                <a16:creationId xmlns:a16="http://schemas.microsoft.com/office/drawing/2014/main" id="{43B6F853-38D5-7D4E-B26C-24B35E7C0C62}"/>
              </a:ext>
            </a:extLst>
          </p:cNvPr>
          <p:cNvGrpSpPr/>
          <p:nvPr/>
        </p:nvGrpSpPr>
        <p:grpSpPr>
          <a:xfrm>
            <a:off x="8365064" y="1075267"/>
            <a:ext cx="3386667" cy="4222045"/>
            <a:chOff x="8365064" y="1075267"/>
            <a:chExt cx="3386667" cy="4222045"/>
          </a:xfrm>
        </p:grpSpPr>
        <p:sp>
          <p:nvSpPr>
            <p:cNvPr id="277" name="1985 Gold Box 1">
              <a:extLst>
                <a:ext uri="{FF2B5EF4-FFF2-40B4-BE49-F238E27FC236}">
                  <a16:creationId xmlns:a16="http://schemas.microsoft.com/office/drawing/2014/main" id="{02DB1A36-31BA-3C43-B048-0B00D2D8D9C6}"/>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Broader name covers chemical and new approaches to pest control plus biotechnology.</a:t>
              </a:r>
            </a:p>
            <a:p>
              <a:r>
                <a:rPr lang="en-US" sz="1100" b="1" dirty="0">
                  <a:solidFill>
                    <a:schemeClr val="tx1">
                      <a:lumMod val="75000"/>
                      <a:lumOff val="25000"/>
                    </a:schemeClr>
                  </a:solidFill>
                </a:rPr>
                <a:t>Source: </a:t>
              </a:r>
            </a:p>
            <a:p>
              <a:r>
                <a:rPr lang="en-US" sz="1100" dirty="0">
                  <a:solidFill>
                    <a:schemeClr val="tx1">
                      <a:lumMod val="75000"/>
                      <a:lumOff val="25000"/>
                    </a:schemeClr>
                  </a:solidFill>
                </a:rPr>
                <a:t>AGRO History Document  1976-2001; </a:t>
              </a:r>
              <a:r>
                <a:rPr lang="en-US" sz="1100" dirty="0">
                  <a:solidFill>
                    <a:schemeClr val="tx1">
                      <a:lumMod val="75000"/>
                      <a:lumOff val="25000"/>
                    </a:schemeClr>
                  </a:solidFill>
                  <a:hlinkClick r:id="rId4"/>
                </a:rPr>
                <a:t>https://pubs.acs.org/doi/pdf/10.1021/jf0115286</a:t>
              </a:r>
              <a:endParaRPr lang="en-US" sz="1100" dirty="0">
                <a:solidFill>
                  <a:schemeClr val="tx1">
                    <a:lumMod val="75000"/>
                    <a:lumOff val="25000"/>
                  </a:schemeClr>
                </a:solidFill>
              </a:endParaRPr>
            </a:p>
            <a:p>
              <a:endParaRPr lang="en-US" sz="2400" dirty="0">
                <a:solidFill>
                  <a:schemeClr val="tx1">
                    <a:lumMod val="75000"/>
                    <a:lumOff val="25000"/>
                  </a:schemeClr>
                </a:solidFill>
              </a:endParaRPr>
            </a:p>
            <a:p>
              <a:endParaRPr lang="en-US" sz="1050" dirty="0">
                <a:solidFill>
                  <a:schemeClr val="tx1">
                    <a:lumMod val="75000"/>
                    <a:lumOff val="25000"/>
                  </a:schemeClr>
                </a:solidFill>
              </a:endParaRPr>
            </a:p>
            <a:p>
              <a:pPr algn="ctr"/>
              <a:endParaRPr lang="en-US" dirty="0"/>
            </a:p>
          </p:txBody>
        </p:sp>
        <p:sp>
          <p:nvSpPr>
            <p:cNvPr id="289" name="done">
              <a:extLst>
                <a:ext uri="{FF2B5EF4-FFF2-40B4-BE49-F238E27FC236}">
                  <a16:creationId xmlns:a16="http://schemas.microsoft.com/office/drawing/2014/main" id="{6E7161F6-6747-B146-B7FA-5C765E8DAC95}"/>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41" name="1985 Gold Box 2">
            <a:extLst>
              <a:ext uri="{FF2B5EF4-FFF2-40B4-BE49-F238E27FC236}">
                <a16:creationId xmlns:a16="http://schemas.microsoft.com/office/drawing/2014/main" id="{8EA3E16B-2542-2D41-8E0D-0D5C63C24659}"/>
              </a:ext>
            </a:extLst>
          </p:cNvPr>
          <p:cNvGrpSpPr/>
          <p:nvPr/>
        </p:nvGrpSpPr>
        <p:grpSpPr>
          <a:xfrm>
            <a:off x="8365064" y="1075267"/>
            <a:ext cx="3386667" cy="4222045"/>
            <a:chOff x="8365064" y="1075267"/>
            <a:chExt cx="3386667" cy="4222045"/>
          </a:xfrm>
        </p:grpSpPr>
        <p:sp>
          <p:nvSpPr>
            <p:cNvPr id="142" name="1985 Orange Box">
              <a:extLst>
                <a:ext uri="{FF2B5EF4-FFF2-40B4-BE49-F238E27FC236}">
                  <a16:creationId xmlns:a16="http://schemas.microsoft.com/office/drawing/2014/main" id="{D9C4B15A-C633-0A40-9C74-B0EB104D11B6}"/>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The Divisional award applies to predoctoral student or graduates of less than one year.</a:t>
              </a:r>
            </a:p>
            <a:p>
              <a:r>
                <a:rPr lang="en-US" sz="1050" b="1" dirty="0">
                  <a:solidFill>
                    <a:schemeClr val="tx1">
                      <a:lumMod val="75000"/>
                      <a:lumOff val="25000"/>
                    </a:schemeClr>
                  </a:solidFill>
                </a:rPr>
                <a:t>Source: </a:t>
              </a:r>
            </a:p>
            <a:p>
              <a:r>
                <a:rPr lang="en-US" sz="1050" dirty="0">
                  <a:solidFill>
                    <a:schemeClr val="tx1">
                      <a:lumMod val="75000"/>
                      <a:lumOff val="25000"/>
                    </a:schemeClr>
                  </a:solidFill>
                </a:rPr>
                <a:t>AGRO History Document  1976-2001; </a:t>
              </a:r>
              <a:r>
                <a:rPr lang="en-US" sz="1050" dirty="0">
                  <a:solidFill>
                    <a:schemeClr val="tx1">
                      <a:lumMod val="75000"/>
                      <a:lumOff val="25000"/>
                    </a:schemeClr>
                  </a:solidFill>
                  <a:hlinkClick r:id="rId4"/>
                </a:rPr>
                <a:t>https://pubs.acs.org/doi/pdf/10.1021/jf0115286</a:t>
              </a:r>
              <a:endParaRPr lang="en-US" sz="1050" dirty="0">
                <a:solidFill>
                  <a:schemeClr val="tx1">
                    <a:lumMod val="75000"/>
                    <a:lumOff val="25000"/>
                  </a:schemeClr>
                </a:solidFill>
              </a:endParaRPr>
            </a:p>
            <a:p>
              <a:endParaRPr lang="en-US" dirty="0"/>
            </a:p>
          </p:txBody>
        </p:sp>
        <p:sp>
          <p:nvSpPr>
            <p:cNvPr id="143" name="done">
              <a:extLst>
                <a:ext uri="{FF2B5EF4-FFF2-40B4-BE49-F238E27FC236}">
                  <a16:creationId xmlns:a16="http://schemas.microsoft.com/office/drawing/2014/main" id="{8C598481-C2F6-DA42-B15B-A46AE666D38E}"/>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45" name="1985 Teal Box">
            <a:extLst>
              <a:ext uri="{FF2B5EF4-FFF2-40B4-BE49-F238E27FC236}">
                <a16:creationId xmlns:a16="http://schemas.microsoft.com/office/drawing/2014/main" id="{98DE7B85-7848-564F-9597-2D8306D96559}"/>
              </a:ext>
            </a:extLst>
          </p:cNvPr>
          <p:cNvGrpSpPr/>
          <p:nvPr/>
        </p:nvGrpSpPr>
        <p:grpSpPr>
          <a:xfrm>
            <a:off x="8365064" y="1075267"/>
            <a:ext cx="3386667" cy="4222045"/>
            <a:chOff x="8365064" y="1075267"/>
            <a:chExt cx="3386667" cy="4222045"/>
          </a:xfrm>
        </p:grpSpPr>
        <p:sp>
          <p:nvSpPr>
            <p:cNvPr id="146" name="Box">
              <a:extLst>
                <a:ext uri="{FF2B5EF4-FFF2-40B4-BE49-F238E27FC236}">
                  <a16:creationId xmlns:a16="http://schemas.microsoft.com/office/drawing/2014/main" id="{AB473B53-03AA-8F4A-9DCD-097BD4BA5FB5}"/>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HPLC becomes a standard technique for detection of residues as well as characterization of actives with ever improving column separation and detectors from UV and fluorescence, electrochemical to mass spectrometers in 1990s.</a:t>
              </a:r>
            </a:p>
            <a:p>
              <a:r>
                <a:rPr lang="en-US" sz="1050" b="1" dirty="0">
                  <a:solidFill>
                    <a:schemeClr val="tx1">
                      <a:lumMod val="75000"/>
                      <a:lumOff val="25000"/>
                    </a:schemeClr>
                  </a:solidFill>
                </a:rPr>
                <a:t>Source:  </a:t>
              </a:r>
              <a:r>
                <a:rPr lang="en-US" sz="1050" dirty="0">
                  <a:solidFill>
                    <a:schemeClr val="tx1">
                      <a:lumMod val="75000"/>
                      <a:lumOff val="25000"/>
                    </a:schemeClr>
                  </a:solidFill>
                </a:rPr>
                <a:t>Member Expertise</a:t>
              </a:r>
            </a:p>
          </p:txBody>
        </p:sp>
        <p:sp>
          <p:nvSpPr>
            <p:cNvPr id="147" name="done">
              <a:extLst>
                <a:ext uri="{FF2B5EF4-FFF2-40B4-BE49-F238E27FC236}">
                  <a16:creationId xmlns:a16="http://schemas.microsoft.com/office/drawing/2014/main" id="{EDE56F07-06E4-3447-B60C-E6F4E621068F}"/>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25" name="legend">
            <a:extLst>
              <a:ext uri="{FF2B5EF4-FFF2-40B4-BE49-F238E27FC236}">
                <a16:creationId xmlns:a16="http://schemas.microsoft.com/office/drawing/2014/main" id="{4E52EF54-B7BE-BE46-9BE2-29C941367B07}"/>
              </a:ext>
            </a:extLst>
          </p:cNvPr>
          <p:cNvGrpSpPr/>
          <p:nvPr/>
        </p:nvGrpSpPr>
        <p:grpSpPr>
          <a:xfrm>
            <a:off x="1077351" y="5745011"/>
            <a:ext cx="8895576" cy="256480"/>
            <a:chOff x="1077351" y="5745011"/>
            <a:chExt cx="8895576" cy="256480"/>
          </a:xfrm>
        </p:grpSpPr>
        <p:grpSp>
          <p:nvGrpSpPr>
            <p:cNvPr id="126" name="legend green">
              <a:extLst>
                <a:ext uri="{FF2B5EF4-FFF2-40B4-BE49-F238E27FC236}">
                  <a16:creationId xmlns:a16="http://schemas.microsoft.com/office/drawing/2014/main" id="{073C4E5F-20A8-B940-B782-001ACD9D36B8}"/>
                </a:ext>
              </a:extLst>
            </p:cNvPr>
            <p:cNvGrpSpPr/>
            <p:nvPr/>
          </p:nvGrpSpPr>
          <p:grpSpPr>
            <a:xfrm>
              <a:off x="1077351" y="5745011"/>
              <a:ext cx="1557565" cy="256480"/>
              <a:chOff x="1280551" y="5745011"/>
              <a:chExt cx="1557565" cy="256480"/>
            </a:xfrm>
          </p:grpSpPr>
          <p:sp>
            <p:nvSpPr>
              <p:cNvPr id="139" name="Oval 138">
                <a:extLst>
                  <a:ext uri="{FF2B5EF4-FFF2-40B4-BE49-F238E27FC236}">
                    <a16:creationId xmlns:a16="http://schemas.microsoft.com/office/drawing/2014/main" id="{095D339D-BDAD-1947-9992-DAE736BA46BC}"/>
                  </a:ext>
                </a:extLst>
              </p:cNvPr>
              <p:cNvSpPr/>
              <p:nvPr/>
            </p:nvSpPr>
            <p:spPr>
              <a:xfrm>
                <a:off x="1280551" y="5768476"/>
                <a:ext cx="209550" cy="20955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TextBox 139">
                <a:extLst>
                  <a:ext uri="{FF2B5EF4-FFF2-40B4-BE49-F238E27FC236}">
                    <a16:creationId xmlns:a16="http://schemas.microsoft.com/office/drawing/2014/main" id="{E8F085CD-361D-F848-9121-6341550FCAAD}"/>
                  </a:ext>
                </a:extLst>
              </p:cNvPr>
              <p:cNvSpPr txBox="1"/>
              <p:nvPr/>
            </p:nvSpPr>
            <p:spPr>
              <a:xfrm>
                <a:off x="1588980" y="5745011"/>
                <a:ext cx="1249136" cy="256480"/>
              </a:xfrm>
              <a:prstGeom prst="rect">
                <a:avLst/>
              </a:prstGeom>
              <a:noFill/>
            </p:spPr>
            <p:txBody>
              <a:bodyPr wrap="square" lIns="0" tIns="0" rIns="0" bIns="0" rtlCol="0">
                <a:spAutoFit/>
              </a:bodyPr>
              <a:lstStyle/>
              <a:p>
                <a:pPr>
                  <a:lnSpc>
                    <a:spcPts val="980"/>
                  </a:lnSpc>
                </a:pPr>
                <a:r>
                  <a:rPr lang="en-US" sz="900" dirty="0"/>
                  <a:t>Agrichemical Industry </a:t>
                </a:r>
                <a:br>
                  <a:rPr lang="en-US" sz="900" dirty="0"/>
                </a:br>
                <a:r>
                  <a:rPr lang="en-US" sz="900" dirty="0"/>
                  <a:t>Food Production</a:t>
                </a:r>
              </a:p>
            </p:txBody>
          </p:sp>
        </p:grpSp>
        <p:grpSp>
          <p:nvGrpSpPr>
            <p:cNvPr id="127" name="Group 126">
              <a:extLst>
                <a:ext uri="{FF2B5EF4-FFF2-40B4-BE49-F238E27FC236}">
                  <a16:creationId xmlns:a16="http://schemas.microsoft.com/office/drawing/2014/main" id="{91B8AAFB-C5C7-7049-A5BD-82FE0376AFA7}"/>
                </a:ext>
              </a:extLst>
            </p:cNvPr>
            <p:cNvGrpSpPr/>
            <p:nvPr/>
          </p:nvGrpSpPr>
          <p:grpSpPr>
            <a:xfrm>
              <a:off x="2914225" y="5745011"/>
              <a:ext cx="1557565" cy="256480"/>
              <a:chOff x="2914225" y="5745011"/>
              <a:chExt cx="1557565" cy="256480"/>
            </a:xfrm>
          </p:grpSpPr>
          <p:sp>
            <p:nvSpPr>
              <p:cNvPr id="137" name="Oval 136">
                <a:extLst>
                  <a:ext uri="{FF2B5EF4-FFF2-40B4-BE49-F238E27FC236}">
                    <a16:creationId xmlns:a16="http://schemas.microsoft.com/office/drawing/2014/main" id="{EC645885-7A46-A843-905A-F871E7D001D9}"/>
                  </a:ext>
                </a:extLst>
              </p:cNvPr>
              <p:cNvSpPr/>
              <p:nvPr/>
            </p:nvSpPr>
            <p:spPr>
              <a:xfrm>
                <a:off x="2914225" y="5768476"/>
                <a:ext cx="209550" cy="20955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TextBox 137">
                <a:extLst>
                  <a:ext uri="{FF2B5EF4-FFF2-40B4-BE49-F238E27FC236}">
                    <a16:creationId xmlns:a16="http://schemas.microsoft.com/office/drawing/2014/main" id="{C08F393E-7905-1644-B2BD-E03DBED2F513}"/>
                  </a:ext>
                </a:extLst>
              </p:cNvPr>
              <p:cNvSpPr txBox="1"/>
              <p:nvPr/>
            </p:nvSpPr>
            <p:spPr>
              <a:xfrm>
                <a:off x="3222654" y="5745011"/>
                <a:ext cx="1249136" cy="256480"/>
              </a:xfrm>
              <a:prstGeom prst="rect">
                <a:avLst/>
              </a:prstGeom>
              <a:noFill/>
            </p:spPr>
            <p:txBody>
              <a:bodyPr wrap="square" lIns="0" tIns="0" rIns="0" bIns="0" rtlCol="0">
                <a:spAutoFit/>
              </a:bodyPr>
              <a:lstStyle/>
              <a:p>
                <a:pPr>
                  <a:lnSpc>
                    <a:spcPts val="980"/>
                  </a:lnSpc>
                </a:pPr>
                <a:r>
                  <a:rPr lang="en-US" sz="900" dirty="0"/>
                  <a:t>Agrichemical </a:t>
                </a:r>
                <a:br>
                  <a:rPr lang="en-US" sz="900" dirty="0"/>
                </a:br>
                <a:r>
                  <a:rPr lang="en-US" sz="900" dirty="0"/>
                  <a:t>Regulation</a:t>
                </a:r>
              </a:p>
            </p:txBody>
          </p:sp>
        </p:grpSp>
        <p:grpSp>
          <p:nvGrpSpPr>
            <p:cNvPr id="128" name="legend yellow">
              <a:extLst>
                <a:ext uri="{FF2B5EF4-FFF2-40B4-BE49-F238E27FC236}">
                  <a16:creationId xmlns:a16="http://schemas.microsoft.com/office/drawing/2014/main" id="{9C7B1E4C-53DD-424C-A2C9-7165DB07D061}"/>
                </a:ext>
              </a:extLst>
            </p:cNvPr>
            <p:cNvGrpSpPr/>
            <p:nvPr/>
          </p:nvGrpSpPr>
          <p:grpSpPr>
            <a:xfrm>
              <a:off x="4747205" y="5768476"/>
              <a:ext cx="1557565" cy="209550"/>
              <a:chOff x="4950405" y="5768476"/>
              <a:chExt cx="1557565" cy="209550"/>
            </a:xfrm>
          </p:grpSpPr>
          <p:sp>
            <p:nvSpPr>
              <p:cNvPr id="135" name="Oval 134">
                <a:extLst>
                  <a:ext uri="{FF2B5EF4-FFF2-40B4-BE49-F238E27FC236}">
                    <a16:creationId xmlns:a16="http://schemas.microsoft.com/office/drawing/2014/main" id="{6322ABDB-1D9E-F048-B5A2-85BAAF55C155}"/>
                  </a:ext>
                </a:extLst>
              </p:cNvPr>
              <p:cNvSpPr/>
              <p:nvPr/>
            </p:nvSpPr>
            <p:spPr>
              <a:xfrm>
                <a:off x="4950405" y="5768476"/>
                <a:ext cx="209550" cy="20955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TextBox 135">
                <a:extLst>
                  <a:ext uri="{FF2B5EF4-FFF2-40B4-BE49-F238E27FC236}">
                    <a16:creationId xmlns:a16="http://schemas.microsoft.com/office/drawing/2014/main" id="{D85D3A4A-6B14-9C40-AF10-748CF0C3520B}"/>
                  </a:ext>
                </a:extLst>
              </p:cNvPr>
              <p:cNvSpPr txBox="1"/>
              <p:nvPr/>
            </p:nvSpPr>
            <p:spPr>
              <a:xfrm>
                <a:off x="5258834" y="5809131"/>
                <a:ext cx="1249136" cy="128240"/>
              </a:xfrm>
              <a:prstGeom prst="rect">
                <a:avLst/>
              </a:prstGeom>
              <a:noFill/>
            </p:spPr>
            <p:txBody>
              <a:bodyPr wrap="square" lIns="0" tIns="0" rIns="0" bIns="0" rtlCol="0">
                <a:spAutoFit/>
              </a:bodyPr>
              <a:lstStyle/>
              <a:p>
                <a:pPr>
                  <a:lnSpc>
                    <a:spcPts val="980"/>
                  </a:lnSpc>
                </a:pPr>
                <a:r>
                  <a:rPr lang="en-US" sz="900" dirty="0"/>
                  <a:t>AGRO History</a:t>
                </a:r>
              </a:p>
            </p:txBody>
          </p:sp>
        </p:grpSp>
        <p:grpSp>
          <p:nvGrpSpPr>
            <p:cNvPr id="129" name="Group 128">
              <a:extLst>
                <a:ext uri="{FF2B5EF4-FFF2-40B4-BE49-F238E27FC236}">
                  <a16:creationId xmlns:a16="http://schemas.microsoft.com/office/drawing/2014/main" id="{00C47CAE-9723-F345-9865-8BCD21576F22}"/>
                </a:ext>
              </a:extLst>
            </p:cNvPr>
            <p:cNvGrpSpPr/>
            <p:nvPr/>
          </p:nvGrpSpPr>
          <p:grpSpPr>
            <a:xfrm>
              <a:off x="6587327" y="5745011"/>
              <a:ext cx="1557565" cy="256480"/>
              <a:chOff x="6587327" y="5745011"/>
              <a:chExt cx="1557565" cy="256480"/>
            </a:xfrm>
          </p:grpSpPr>
          <p:sp>
            <p:nvSpPr>
              <p:cNvPr id="133" name="Oval 132">
                <a:extLst>
                  <a:ext uri="{FF2B5EF4-FFF2-40B4-BE49-F238E27FC236}">
                    <a16:creationId xmlns:a16="http://schemas.microsoft.com/office/drawing/2014/main" id="{E0E5BF72-6C15-954F-BE14-6833B4401F6D}"/>
                  </a:ext>
                </a:extLst>
              </p:cNvPr>
              <p:cNvSpPr/>
              <p:nvPr/>
            </p:nvSpPr>
            <p:spPr>
              <a:xfrm>
                <a:off x="6587327" y="5768476"/>
                <a:ext cx="209550" cy="20955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TextBox 133">
                <a:extLst>
                  <a:ext uri="{FF2B5EF4-FFF2-40B4-BE49-F238E27FC236}">
                    <a16:creationId xmlns:a16="http://schemas.microsoft.com/office/drawing/2014/main" id="{51B4E325-D4C8-4A46-B88B-9549BE1BFDD1}"/>
                  </a:ext>
                </a:extLst>
              </p:cNvPr>
              <p:cNvSpPr txBox="1"/>
              <p:nvPr/>
            </p:nvSpPr>
            <p:spPr>
              <a:xfrm>
                <a:off x="6895756" y="5745011"/>
                <a:ext cx="1249136" cy="256480"/>
              </a:xfrm>
              <a:prstGeom prst="rect">
                <a:avLst/>
              </a:prstGeom>
              <a:noFill/>
            </p:spPr>
            <p:txBody>
              <a:bodyPr wrap="square" lIns="0" tIns="0" rIns="0" bIns="0" rtlCol="0">
                <a:spAutoFit/>
              </a:bodyPr>
              <a:lstStyle/>
              <a:p>
                <a:pPr>
                  <a:lnSpc>
                    <a:spcPts val="980"/>
                  </a:lnSpc>
                </a:pPr>
                <a:r>
                  <a:rPr lang="en-US" sz="900" dirty="0"/>
                  <a:t>Technologies and Challenges</a:t>
                </a:r>
              </a:p>
            </p:txBody>
          </p:sp>
        </p:grpSp>
        <p:grpSp>
          <p:nvGrpSpPr>
            <p:cNvPr id="130" name="legend dk blue">
              <a:extLst>
                <a:ext uri="{FF2B5EF4-FFF2-40B4-BE49-F238E27FC236}">
                  <a16:creationId xmlns:a16="http://schemas.microsoft.com/office/drawing/2014/main" id="{35DD9C09-8946-B148-9D6B-D009182DABFA}"/>
                </a:ext>
              </a:extLst>
            </p:cNvPr>
            <p:cNvGrpSpPr/>
            <p:nvPr/>
          </p:nvGrpSpPr>
          <p:grpSpPr>
            <a:xfrm>
              <a:off x="8415362" y="5768476"/>
              <a:ext cx="1557565" cy="209550"/>
              <a:chOff x="8568556" y="5768476"/>
              <a:chExt cx="1557565" cy="209550"/>
            </a:xfrm>
          </p:grpSpPr>
          <p:sp>
            <p:nvSpPr>
              <p:cNvPr id="131" name="Oval 130">
                <a:extLst>
                  <a:ext uri="{FF2B5EF4-FFF2-40B4-BE49-F238E27FC236}">
                    <a16:creationId xmlns:a16="http://schemas.microsoft.com/office/drawing/2014/main" id="{C820AFA2-5B28-E048-B8F4-F30BC9E17FE5}"/>
                  </a:ext>
                </a:extLst>
              </p:cNvPr>
              <p:cNvSpPr/>
              <p:nvPr/>
            </p:nvSpPr>
            <p:spPr>
              <a:xfrm>
                <a:off x="8568556" y="5768476"/>
                <a:ext cx="209550" cy="20955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TextBox 131">
                <a:extLst>
                  <a:ext uri="{FF2B5EF4-FFF2-40B4-BE49-F238E27FC236}">
                    <a16:creationId xmlns:a16="http://schemas.microsoft.com/office/drawing/2014/main" id="{89F61050-CB5D-8E4B-B3CA-CB07E88C43A8}"/>
                  </a:ext>
                </a:extLst>
              </p:cNvPr>
              <p:cNvSpPr txBox="1"/>
              <p:nvPr/>
            </p:nvSpPr>
            <p:spPr>
              <a:xfrm>
                <a:off x="8876985" y="5809131"/>
                <a:ext cx="1249136" cy="128240"/>
              </a:xfrm>
              <a:prstGeom prst="rect">
                <a:avLst/>
              </a:prstGeom>
              <a:noFill/>
            </p:spPr>
            <p:txBody>
              <a:bodyPr wrap="square" lIns="0" tIns="0" rIns="0" bIns="0" rtlCol="0">
                <a:spAutoFit/>
              </a:bodyPr>
              <a:lstStyle/>
              <a:p>
                <a:pPr>
                  <a:lnSpc>
                    <a:spcPts val="980"/>
                  </a:lnSpc>
                </a:pPr>
                <a:r>
                  <a:rPr lang="en-US" sz="900" dirty="0"/>
                  <a:t>Products</a:t>
                </a:r>
              </a:p>
            </p:txBody>
          </p:sp>
        </p:grpSp>
      </p:grpSp>
    </p:spTree>
    <p:extLst>
      <p:ext uri="{BB962C8B-B14F-4D97-AF65-F5344CB8AC3E}">
        <p14:creationId xmlns:p14="http://schemas.microsoft.com/office/powerpoint/2010/main" val="1966624937"/>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209"/>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childTnLst>
              </p:cTn>
              <p:nextCondLst>
                <p:cond evt="onClick" delay="0">
                  <p:tgtEl>
                    <p:spTgt spid="209"/>
                  </p:tgtEl>
                </p:cond>
              </p:nextCondLst>
            </p:seq>
            <p:seq concurrent="1" nextAc="seek">
              <p:cTn id="7" restart="whenNotActive" fill="hold" evtFilter="cancelBubble" nodeType="interactiveSeq">
                <p:stCondLst>
                  <p:cond evt="onClick" delay="0">
                    <p:tgtEl>
                      <p:spTgt spid="25"/>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nodeType="clickEffect">
                                  <p:stCondLst>
                                    <p:cond delay="0"/>
                                  </p:stCondLst>
                                  <p:childTnLst>
                                    <p:set>
                                      <p:cBhvr>
                                        <p:cTn id="11" dur="1" fill="hold">
                                          <p:stCondLst>
                                            <p:cond delay="0"/>
                                          </p:stCondLst>
                                        </p:cTn>
                                        <p:tgtEl>
                                          <p:spTgt spid="25"/>
                                        </p:tgtEl>
                                        <p:attrNameLst>
                                          <p:attrName>style.visibility</p:attrName>
                                        </p:attrNameLst>
                                      </p:cBhvr>
                                      <p:to>
                                        <p:strVal val="hidden"/>
                                      </p:to>
                                    </p:set>
                                  </p:childTnLst>
                                </p:cTn>
                              </p:par>
                            </p:childTnLst>
                          </p:cTn>
                        </p:par>
                      </p:childTnLst>
                    </p:cTn>
                  </p:par>
                </p:childTnLst>
              </p:cTn>
              <p:nextCondLst>
                <p:cond evt="onClick" delay="0">
                  <p:tgtEl>
                    <p:spTgt spid="25"/>
                  </p:tgtEl>
                </p:cond>
              </p:nextCondLst>
            </p:seq>
            <p:seq concurrent="1" nextAc="seek">
              <p:cTn id="12" restart="whenNotActive" fill="hold" evtFilter="cancelBubble" nodeType="interactiveSeq">
                <p:stCondLst>
                  <p:cond evt="onClick" delay="0">
                    <p:tgtEl>
                      <p:spTgt spid="213"/>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6"/>
                                        </p:tgtEl>
                                        <p:attrNameLst>
                                          <p:attrName>style.visibility</p:attrName>
                                        </p:attrNameLst>
                                      </p:cBhvr>
                                      <p:to>
                                        <p:strVal val="visible"/>
                                      </p:to>
                                    </p:set>
                                  </p:childTnLst>
                                </p:cTn>
                              </p:par>
                            </p:childTnLst>
                          </p:cTn>
                        </p:par>
                      </p:childTnLst>
                    </p:cTn>
                  </p:par>
                </p:childTnLst>
              </p:cTn>
              <p:nextCondLst>
                <p:cond evt="onClick" delay="0">
                  <p:tgtEl>
                    <p:spTgt spid="213"/>
                  </p:tgtEl>
                </p:cond>
              </p:nextCondLst>
            </p:seq>
            <p:seq concurrent="1" nextAc="seek">
              <p:cTn id="17" restart="whenNotActive" fill="hold" evtFilter="cancelBubble" nodeType="interactiveSeq">
                <p:stCondLst>
                  <p:cond evt="onClick" delay="0">
                    <p:tgtEl>
                      <p:spTgt spid="26"/>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nodeType="clickEffect">
                                  <p:stCondLst>
                                    <p:cond delay="0"/>
                                  </p:stCondLst>
                                  <p:childTnLst>
                                    <p:set>
                                      <p:cBhvr>
                                        <p:cTn id="21" dur="1" fill="hold">
                                          <p:stCondLst>
                                            <p:cond delay="0"/>
                                          </p:stCondLst>
                                        </p:cTn>
                                        <p:tgtEl>
                                          <p:spTgt spid="26"/>
                                        </p:tgtEl>
                                        <p:attrNameLst>
                                          <p:attrName>style.visibility</p:attrName>
                                        </p:attrNameLst>
                                      </p:cBhvr>
                                      <p:to>
                                        <p:strVal val="hidden"/>
                                      </p:to>
                                    </p:set>
                                  </p:childTnLst>
                                </p:cTn>
                              </p:par>
                            </p:childTnLst>
                          </p:cTn>
                        </p:par>
                      </p:childTnLst>
                    </p:cTn>
                  </p:par>
                </p:childTnLst>
              </p:cTn>
              <p:nextCondLst>
                <p:cond evt="onClick" delay="0">
                  <p:tgtEl>
                    <p:spTgt spid="26"/>
                  </p:tgtEl>
                </p:cond>
              </p:nextCondLst>
            </p:seq>
            <p:seq concurrent="1" nextAc="seek">
              <p:cTn id="22" restart="whenNotActive" fill="hold" evtFilter="cancelBubble" nodeType="interactiveSeq">
                <p:stCondLst>
                  <p:cond evt="onClick" delay="0">
                    <p:tgtEl>
                      <p:spTgt spid="217"/>
                    </p:tgtEl>
                  </p:cond>
                </p:stCondLst>
                <p:endSync evt="end" delay="0">
                  <p:rtn val="all"/>
                </p:endSync>
                <p:childTnLst>
                  <p:par>
                    <p:cTn id="23" fill="hold">
                      <p:stCondLst>
                        <p:cond delay="0"/>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1"/>
                                        </p:tgtEl>
                                        <p:attrNameLst>
                                          <p:attrName>style.visibility</p:attrName>
                                        </p:attrNameLst>
                                      </p:cBhvr>
                                      <p:to>
                                        <p:strVal val="visible"/>
                                      </p:to>
                                    </p:set>
                                  </p:childTnLst>
                                </p:cTn>
                              </p:par>
                            </p:childTnLst>
                          </p:cTn>
                        </p:par>
                      </p:childTnLst>
                    </p:cTn>
                  </p:par>
                </p:childTnLst>
              </p:cTn>
              <p:nextCondLst>
                <p:cond evt="onClick" delay="0">
                  <p:tgtEl>
                    <p:spTgt spid="217"/>
                  </p:tgtEl>
                </p:cond>
              </p:nextCondLst>
            </p:seq>
            <p:seq concurrent="1" nextAc="seek">
              <p:cTn id="27" restart="whenNotActive" fill="hold" evtFilter="cancelBubble" nodeType="interactiveSeq">
                <p:stCondLst>
                  <p:cond evt="onClick" delay="0">
                    <p:tgtEl>
                      <p:spTgt spid="141"/>
                    </p:tgtEl>
                  </p:cond>
                </p:stCondLst>
                <p:endSync evt="end" delay="0">
                  <p:rtn val="all"/>
                </p:endSync>
                <p:childTnLst>
                  <p:par>
                    <p:cTn id="28" fill="hold">
                      <p:stCondLst>
                        <p:cond delay="0"/>
                      </p:stCondLst>
                      <p:childTnLst>
                        <p:par>
                          <p:cTn id="29" fill="hold">
                            <p:stCondLst>
                              <p:cond delay="0"/>
                            </p:stCondLst>
                            <p:childTnLst>
                              <p:par>
                                <p:cTn id="30" presetID="1" presetClass="exit" presetSubtype="0" fill="hold" nodeType="clickEffect">
                                  <p:stCondLst>
                                    <p:cond delay="0"/>
                                  </p:stCondLst>
                                  <p:childTnLst>
                                    <p:set>
                                      <p:cBhvr>
                                        <p:cTn id="31" dur="1" fill="hold">
                                          <p:stCondLst>
                                            <p:cond delay="0"/>
                                          </p:stCondLst>
                                        </p:cTn>
                                        <p:tgtEl>
                                          <p:spTgt spid="141"/>
                                        </p:tgtEl>
                                        <p:attrNameLst>
                                          <p:attrName>style.visibility</p:attrName>
                                        </p:attrNameLst>
                                      </p:cBhvr>
                                      <p:to>
                                        <p:strVal val="hidden"/>
                                      </p:to>
                                    </p:set>
                                  </p:childTnLst>
                                </p:cTn>
                              </p:par>
                            </p:childTnLst>
                          </p:cTn>
                        </p:par>
                      </p:childTnLst>
                    </p:cTn>
                  </p:par>
                </p:childTnLst>
              </p:cTn>
              <p:nextCondLst>
                <p:cond evt="onClick" delay="0">
                  <p:tgtEl>
                    <p:spTgt spid="141"/>
                  </p:tgtEl>
                </p:cond>
              </p:nextCondLst>
            </p:seq>
            <p:seq concurrent="1" nextAc="seek">
              <p:cTn id="32" restart="whenNotActive" fill="hold" evtFilter="cancelBubble" nodeType="interactiveSeq">
                <p:stCondLst>
                  <p:cond evt="onClick" delay="0">
                    <p:tgtEl>
                      <p:spTgt spid="148"/>
                    </p:tgtEl>
                  </p:cond>
                </p:stCondLst>
                <p:endSync evt="end" delay="0">
                  <p:rtn val="all"/>
                </p:endSync>
                <p:childTnLst>
                  <p:par>
                    <p:cTn id="33" fill="hold">
                      <p:stCondLst>
                        <p:cond delay="0"/>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45"/>
                                        </p:tgtEl>
                                        <p:attrNameLst>
                                          <p:attrName>style.visibility</p:attrName>
                                        </p:attrNameLst>
                                      </p:cBhvr>
                                      <p:to>
                                        <p:strVal val="visible"/>
                                      </p:to>
                                    </p:set>
                                  </p:childTnLst>
                                </p:cTn>
                              </p:par>
                            </p:childTnLst>
                          </p:cTn>
                        </p:par>
                      </p:childTnLst>
                    </p:cTn>
                  </p:par>
                </p:childTnLst>
              </p:cTn>
              <p:nextCondLst>
                <p:cond evt="onClick" delay="0">
                  <p:tgtEl>
                    <p:spTgt spid="148"/>
                  </p:tgtEl>
                </p:cond>
              </p:nextCondLst>
            </p:seq>
            <p:seq concurrent="1" nextAc="seek">
              <p:cTn id="37" restart="whenNotActive" fill="hold" evtFilter="cancelBubble" nodeType="interactiveSeq">
                <p:stCondLst>
                  <p:cond evt="onClick" delay="0">
                    <p:tgtEl>
                      <p:spTgt spid="145"/>
                    </p:tgtEl>
                  </p:cond>
                </p:stCondLst>
                <p:endSync evt="end" delay="0">
                  <p:rtn val="all"/>
                </p:endSync>
                <p:childTnLst>
                  <p:par>
                    <p:cTn id="38" fill="hold">
                      <p:stCondLst>
                        <p:cond delay="0"/>
                      </p:stCondLst>
                      <p:childTnLst>
                        <p:par>
                          <p:cTn id="39" fill="hold">
                            <p:stCondLst>
                              <p:cond delay="0"/>
                            </p:stCondLst>
                            <p:childTnLst>
                              <p:par>
                                <p:cTn id="40" presetID="1" presetClass="exit" presetSubtype="0" fill="hold" nodeType="clickEffect">
                                  <p:stCondLst>
                                    <p:cond delay="0"/>
                                  </p:stCondLst>
                                  <p:childTnLst>
                                    <p:set>
                                      <p:cBhvr>
                                        <p:cTn id="41" dur="1" fill="hold">
                                          <p:stCondLst>
                                            <p:cond delay="0"/>
                                          </p:stCondLst>
                                        </p:cTn>
                                        <p:tgtEl>
                                          <p:spTgt spid="145"/>
                                        </p:tgtEl>
                                        <p:attrNameLst>
                                          <p:attrName>style.visibility</p:attrName>
                                        </p:attrNameLst>
                                      </p:cBhvr>
                                      <p:to>
                                        <p:strVal val="hidden"/>
                                      </p:to>
                                    </p:set>
                                  </p:childTnLst>
                                </p:cTn>
                              </p:par>
                            </p:childTnLst>
                          </p:cTn>
                        </p:par>
                      </p:childTnLst>
                    </p:cTn>
                  </p:par>
                </p:childTnLst>
              </p:cTn>
              <p:nextCondLst>
                <p:cond evt="onClick" delay="0">
                  <p:tgtEl>
                    <p:spTgt spid="145"/>
                  </p:tgtEl>
                </p:cond>
              </p:nextCondLst>
            </p:seq>
            <p:seq concurrent="1" nextAc="seek">
              <p:cTn id="42" restart="whenNotActive" fill="hold" evtFilter="cancelBubble" nodeType="interactiveSeq">
                <p:stCondLst>
                  <p:cond evt="onClick" delay="0">
                    <p:tgtEl>
                      <p:spTgt spid="221"/>
                    </p:tgtEl>
                  </p:cond>
                </p:stCondLst>
                <p:endSync evt="end" delay="0">
                  <p:rtn val="all"/>
                </p:endSync>
                <p:childTnLst>
                  <p:par>
                    <p:cTn id="43" fill="hold">
                      <p:stCondLst>
                        <p:cond delay="0"/>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44"/>
                                        </p:tgtEl>
                                        <p:attrNameLst>
                                          <p:attrName>style.visibility</p:attrName>
                                        </p:attrNameLst>
                                      </p:cBhvr>
                                      <p:to>
                                        <p:strVal val="visible"/>
                                      </p:to>
                                    </p:set>
                                  </p:childTnLst>
                                </p:cTn>
                              </p:par>
                            </p:childTnLst>
                          </p:cTn>
                        </p:par>
                      </p:childTnLst>
                    </p:cTn>
                  </p:par>
                </p:childTnLst>
              </p:cTn>
              <p:nextCondLst>
                <p:cond evt="onClick" delay="0">
                  <p:tgtEl>
                    <p:spTgt spid="221"/>
                  </p:tgtEl>
                </p:cond>
              </p:nextCondLst>
            </p:seq>
            <p:seq concurrent="1" nextAc="seek">
              <p:cTn id="47" restart="whenNotActive" fill="hold" evtFilter="cancelBubble" nodeType="interactiveSeq">
                <p:stCondLst>
                  <p:cond evt="onClick" delay="0">
                    <p:tgtEl>
                      <p:spTgt spid="144"/>
                    </p:tgtEl>
                  </p:cond>
                </p:stCondLst>
                <p:endSync evt="end" delay="0">
                  <p:rtn val="all"/>
                </p:endSync>
                <p:childTnLst>
                  <p:par>
                    <p:cTn id="48" fill="hold">
                      <p:stCondLst>
                        <p:cond delay="0"/>
                      </p:stCondLst>
                      <p:childTnLst>
                        <p:par>
                          <p:cTn id="49" fill="hold">
                            <p:stCondLst>
                              <p:cond delay="0"/>
                            </p:stCondLst>
                            <p:childTnLst>
                              <p:par>
                                <p:cTn id="50" presetID="1" presetClass="exit" presetSubtype="0" fill="hold" nodeType="clickEffect">
                                  <p:stCondLst>
                                    <p:cond delay="0"/>
                                  </p:stCondLst>
                                  <p:childTnLst>
                                    <p:set>
                                      <p:cBhvr>
                                        <p:cTn id="51" dur="1" fill="hold">
                                          <p:stCondLst>
                                            <p:cond delay="0"/>
                                          </p:stCondLst>
                                        </p:cTn>
                                        <p:tgtEl>
                                          <p:spTgt spid="144"/>
                                        </p:tgtEl>
                                        <p:attrNameLst>
                                          <p:attrName>style.visibility</p:attrName>
                                        </p:attrNameLst>
                                      </p:cBhvr>
                                      <p:to>
                                        <p:strVal val="hidden"/>
                                      </p:to>
                                    </p:set>
                                  </p:childTnLst>
                                </p:cTn>
                              </p:par>
                            </p:childTnLst>
                          </p:cTn>
                        </p:par>
                      </p:childTnLst>
                    </p:cTn>
                  </p:par>
                </p:childTnLst>
              </p:cTn>
              <p:nextCondLst>
                <p:cond evt="onClick" delay="0">
                  <p:tgtEl>
                    <p:spTgt spid="144"/>
                  </p:tgtEl>
                </p:cond>
              </p:nextCondLst>
            </p:seq>
            <p:seq concurrent="1" nextAc="seek">
              <p:cTn id="52" restart="whenNotActive" fill="hold" evtFilter="cancelBubble" nodeType="interactiveSeq">
                <p:stCondLst>
                  <p:cond evt="onClick" delay="0">
                    <p:tgtEl>
                      <p:spTgt spid="238"/>
                    </p:tgtEl>
                  </p:cond>
                </p:stCondLst>
                <p:endSync evt="end" delay="0">
                  <p:rtn val="all"/>
                </p:endSync>
                <p:childTnLst>
                  <p:par>
                    <p:cTn id="53" fill="hold">
                      <p:stCondLst>
                        <p:cond delay="0"/>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31"/>
                                        </p:tgtEl>
                                        <p:attrNameLst>
                                          <p:attrName>style.visibility</p:attrName>
                                        </p:attrNameLst>
                                      </p:cBhvr>
                                      <p:to>
                                        <p:strVal val="visible"/>
                                      </p:to>
                                    </p:set>
                                  </p:childTnLst>
                                </p:cTn>
                              </p:par>
                            </p:childTnLst>
                          </p:cTn>
                        </p:par>
                      </p:childTnLst>
                    </p:cTn>
                  </p:par>
                </p:childTnLst>
              </p:cTn>
              <p:nextCondLst>
                <p:cond evt="onClick" delay="0">
                  <p:tgtEl>
                    <p:spTgt spid="238"/>
                  </p:tgtEl>
                </p:cond>
              </p:nextCondLst>
            </p:seq>
            <p:seq concurrent="1" nextAc="seek">
              <p:cTn id="57" restart="whenNotActive" fill="hold" evtFilter="cancelBubble" nodeType="interactiveSeq">
                <p:stCondLst>
                  <p:cond evt="onClick" delay="0">
                    <p:tgtEl>
                      <p:spTgt spid="31"/>
                    </p:tgtEl>
                  </p:cond>
                </p:stCondLst>
                <p:endSync evt="end" delay="0">
                  <p:rtn val="all"/>
                </p:endSync>
                <p:childTnLst>
                  <p:par>
                    <p:cTn id="58" fill="hold">
                      <p:stCondLst>
                        <p:cond delay="0"/>
                      </p:stCondLst>
                      <p:childTnLst>
                        <p:par>
                          <p:cTn id="59" fill="hold">
                            <p:stCondLst>
                              <p:cond delay="0"/>
                            </p:stCondLst>
                            <p:childTnLst>
                              <p:par>
                                <p:cTn id="60" presetID="1" presetClass="exit" presetSubtype="0" fill="hold" nodeType="clickEffect">
                                  <p:stCondLst>
                                    <p:cond delay="0"/>
                                  </p:stCondLst>
                                  <p:childTnLst>
                                    <p:set>
                                      <p:cBhvr>
                                        <p:cTn id="61" dur="1" fill="hold">
                                          <p:stCondLst>
                                            <p:cond delay="0"/>
                                          </p:stCondLst>
                                        </p:cTn>
                                        <p:tgtEl>
                                          <p:spTgt spid="31"/>
                                        </p:tgtEl>
                                        <p:attrNameLst>
                                          <p:attrName>style.visibility</p:attrName>
                                        </p:attrNameLst>
                                      </p:cBhvr>
                                      <p:to>
                                        <p:strVal val="hidden"/>
                                      </p:to>
                                    </p:set>
                                  </p:childTnLst>
                                </p:cTn>
                              </p:par>
                            </p:childTnLst>
                          </p:cTn>
                        </p:par>
                      </p:childTnLst>
                    </p:cTn>
                  </p:par>
                </p:childTnLst>
              </p:cTn>
              <p:nextCondLst>
                <p:cond evt="onClick" delay="0">
                  <p:tgtEl>
                    <p:spTgt spid="31"/>
                  </p:tgtEl>
                </p:cond>
              </p:nextCondLst>
            </p:seq>
            <p:seq concurrent="1" nextAc="seek">
              <p:cTn id="62" restart="whenNotActive" fill="hold" evtFilter="cancelBubble" nodeType="interactiveSeq">
                <p:stCondLst>
                  <p:cond evt="onClick" delay="0">
                    <p:tgtEl>
                      <p:spTgt spid="242"/>
                    </p:tgtEl>
                  </p:cond>
                </p:stCondLst>
                <p:endSync evt="end" delay="0">
                  <p:rtn val="all"/>
                </p:endSync>
                <p:childTnLst>
                  <p:par>
                    <p:cTn id="63" fill="hold">
                      <p:stCondLst>
                        <p:cond delay="0"/>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7"/>
                                        </p:tgtEl>
                                        <p:attrNameLst>
                                          <p:attrName>style.visibility</p:attrName>
                                        </p:attrNameLst>
                                      </p:cBhvr>
                                      <p:to>
                                        <p:strVal val="visible"/>
                                      </p:to>
                                    </p:set>
                                  </p:childTnLst>
                                </p:cTn>
                              </p:par>
                            </p:childTnLst>
                          </p:cTn>
                        </p:par>
                      </p:childTnLst>
                    </p:cTn>
                  </p:par>
                </p:childTnLst>
              </p:cTn>
              <p:nextCondLst>
                <p:cond evt="onClick" delay="0">
                  <p:tgtEl>
                    <p:spTgt spid="242"/>
                  </p:tgtEl>
                </p:cond>
              </p:nextCondLst>
            </p:seq>
            <p:seq concurrent="1" nextAc="seek">
              <p:cTn id="67" restart="whenNotActive" fill="hold" evtFilter="cancelBubble" nodeType="interactiveSeq">
                <p:stCondLst>
                  <p:cond evt="onClick" delay="0">
                    <p:tgtEl>
                      <p:spTgt spid="37"/>
                    </p:tgtEl>
                  </p:cond>
                </p:stCondLst>
                <p:endSync evt="end" delay="0">
                  <p:rtn val="all"/>
                </p:endSync>
                <p:childTnLst>
                  <p:par>
                    <p:cTn id="68" fill="hold">
                      <p:stCondLst>
                        <p:cond delay="0"/>
                      </p:stCondLst>
                      <p:childTnLst>
                        <p:par>
                          <p:cTn id="69" fill="hold">
                            <p:stCondLst>
                              <p:cond delay="0"/>
                            </p:stCondLst>
                            <p:childTnLst>
                              <p:par>
                                <p:cTn id="70" presetID="1" presetClass="exit" presetSubtype="0" fill="hold" nodeType="clickEffect">
                                  <p:stCondLst>
                                    <p:cond delay="0"/>
                                  </p:stCondLst>
                                  <p:childTnLst>
                                    <p:set>
                                      <p:cBhvr>
                                        <p:cTn id="71" dur="1" fill="hold">
                                          <p:stCondLst>
                                            <p:cond delay="0"/>
                                          </p:stCondLst>
                                        </p:cTn>
                                        <p:tgtEl>
                                          <p:spTgt spid="37"/>
                                        </p:tgtEl>
                                        <p:attrNameLst>
                                          <p:attrName>style.visibility</p:attrName>
                                        </p:attrNameLst>
                                      </p:cBhvr>
                                      <p:to>
                                        <p:strVal val="hidden"/>
                                      </p:to>
                                    </p:set>
                                  </p:childTnLst>
                                </p:cTn>
                              </p:par>
                            </p:childTnLst>
                          </p:cTn>
                        </p:par>
                      </p:childTnLst>
                    </p:cTn>
                  </p:par>
                </p:childTnLst>
              </p:cTn>
              <p:nextCondLst>
                <p:cond evt="onClick" delay="0">
                  <p:tgtEl>
                    <p:spTgt spid="37"/>
                  </p:tgtEl>
                </p:cond>
              </p:nextCondLst>
            </p:seq>
            <p:seq concurrent="1" nextAc="seek">
              <p:cTn id="72" restart="whenNotActive" fill="hold" evtFilter="cancelBubble" nodeType="interactiveSeq">
                <p:stCondLst>
                  <p:cond evt="onClick" delay="0">
                    <p:tgtEl>
                      <p:spTgt spid="152"/>
                    </p:tgtEl>
                  </p:cond>
                </p:stCondLst>
                <p:endSync evt="end" delay="0">
                  <p:rtn val="all"/>
                </p:endSync>
                <p:childTnLst>
                  <p:par>
                    <p:cTn id="73" fill="hold">
                      <p:stCondLst>
                        <p:cond delay="0"/>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156"/>
                                        </p:tgtEl>
                                        <p:attrNameLst>
                                          <p:attrName>style.visibility</p:attrName>
                                        </p:attrNameLst>
                                      </p:cBhvr>
                                      <p:to>
                                        <p:strVal val="visible"/>
                                      </p:to>
                                    </p:set>
                                  </p:childTnLst>
                                </p:cTn>
                              </p:par>
                            </p:childTnLst>
                          </p:cTn>
                        </p:par>
                      </p:childTnLst>
                    </p:cTn>
                  </p:par>
                </p:childTnLst>
              </p:cTn>
              <p:nextCondLst>
                <p:cond evt="onClick" delay="0">
                  <p:tgtEl>
                    <p:spTgt spid="152"/>
                  </p:tgtEl>
                </p:cond>
              </p:nextCondLst>
            </p:seq>
            <p:seq concurrent="1" nextAc="seek">
              <p:cTn id="77" restart="whenNotActive" fill="hold" evtFilter="cancelBubble" nodeType="interactiveSeq">
                <p:stCondLst>
                  <p:cond evt="onClick" delay="0">
                    <p:tgtEl>
                      <p:spTgt spid="156"/>
                    </p:tgtEl>
                  </p:cond>
                </p:stCondLst>
                <p:endSync evt="end" delay="0">
                  <p:rtn val="all"/>
                </p:endSync>
                <p:childTnLst>
                  <p:par>
                    <p:cTn id="78" fill="hold">
                      <p:stCondLst>
                        <p:cond delay="0"/>
                      </p:stCondLst>
                      <p:childTnLst>
                        <p:par>
                          <p:cTn id="79" fill="hold">
                            <p:stCondLst>
                              <p:cond delay="0"/>
                            </p:stCondLst>
                            <p:childTnLst>
                              <p:par>
                                <p:cTn id="80" presetID="1" presetClass="exit" presetSubtype="0" fill="hold" nodeType="clickEffect">
                                  <p:stCondLst>
                                    <p:cond delay="0"/>
                                  </p:stCondLst>
                                  <p:childTnLst>
                                    <p:set>
                                      <p:cBhvr>
                                        <p:cTn id="81" dur="1" fill="hold">
                                          <p:stCondLst>
                                            <p:cond delay="0"/>
                                          </p:stCondLst>
                                        </p:cTn>
                                        <p:tgtEl>
                                          <p:spTgt spid="156"/>
                                        </p:tgtEl>
                                        <p:attrNameLst>
                                          <p:attrName>style.visibility</p:attrName>
                                        </p:attrNameLst>
                                      </p:cBhvr>
                                      <p:to>
                                        <p:strVal val="hidden"/>
                                      </p:to>
                                    </p:set>
                                  </p:childTnLst>
                                </p:cTn>
                              </p:par>
                            </p:childTnLst>
                          </p:cTn>
                        </p:par>
                      </p:childTnLst>
                    </p:cTn>
                  </p:par>
                </p:childTnLst>
              </p:cTn>
              <p:nextCondLst>
                <p:cond evt="onClick" delay="0">
                  <p:tgtEl>
                    <p:spTgt spid="156"/>
                  </p:tgtEl>
                </p:cond>
              </p:nextCondLst>
            </p:seq>
            <p:seq concurrent="1" nextAc="seek">
              <p:cTn id="82" restart="whenNotActive" fill="hold" evtFilter="cancelBubble" nodeType="interactiveSeq">
                <p:stCondLst>
                  <p:cond evt="onClick" delay="0">
                    <p:tgtEl>
                      <p:spTgt spid="258"/>
                    </p:tgtEl>
                  </p:cond>
                </p:stCondLst>
                <p:endSync evt="end" delay="0">
                  <p:rtn val="all"/>
                </p:endSync>
                <p:childTnLst>
                  <p:par>
                    <p:cTn id="83" fill="hold">
                      <p:stCondLst>
                        <p:cond delay="0"/>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38"/>
                                        </p:tgtEl>
                                        <p:attrNameLst>
                                          <p:attrName>style.visibility</p:attrName>
                                        </p:attrNameLst>
                                      </p:cBhvr>
                                      <p:to>
                                        <p:strVal val="visible"/>
                                      </p:to>
                                    </p:set>
                                  </p:childTnLst>
                                </p:cTn>
                              </p:par>
                            </p:childTnLst>
                          </p:cTn>
                        </p:par>
                      </p:childTnLst>
                    </p:cTn>
                  </p:par>
                </p:childTnLst>
              </p:cTn>
              <p:nextCondLst>
                <p:cond evt="onClick" delay="0">
                  <p:tgtEl>
                    <p:spTgt spid="258"/>
                  </p:tgtEl>
                </p:cond>
              </p:nextCondLst>
            </p:seq>
            <p:seq concurrent="1" nextAc="seek">
              <p:cTn id="87" restart="whenNotActive" fill="hold" evtFilter="cancelBubble" nodeType="interactiveSeq">
                <p:stCondLst>
                  <p:cond evt="onClick" delay="0">
                    <p:tgtEl>
                      <p:spTgt spid="38"/>
                    </p:tgtEl>
                  </p:cond>
                </p:stCondLst>
                <p:endSync evt="end" delay="0">
                  <p:rtn val="all"/>
                </p:endSync>
                <p:childTnLst>
                  <p:par>
                    <p:cTn id="88" fill="hold">
                      <p:stCondLst>
                        <p:cond delay="0"/>
                      </p:stCondLst>
                      <p:childTnLst>
                        <p:par>
                          <p:cTn id="89" fill="hold">
                            <p:stCondLst>
                              <p:cond delay="0"/>
                            </p:stCondLst>
                            <p:childTnLst>
                              <p:par>
                                <p:cTn id="90" presetID="1" presetClass="exit" presetSubtype="0" fill="hold" nodeType="clickEffect">
                                  <p:stCondLst>
                                    <p:cond delay="0"/>
                                  </p:stCondLst>
                                  <p:childTnLst>
                                    <p:set>
                                      <p:cBhvr>
                                        <p:cTn id="91" dur="1" fill="hold">
                                          <p:stCondLst>
                                            <p:cond delay="0"/>
                                          </p:stCondLst>
                                        </p:cTn>
                                        <p:tgtEl>
                                          <p:spTgt spid="38"/>
                                        </p:tgtEl>
                                        <p:attrNameLst>
                                          <p:attrName>style.visibility</p:attrName>
                                        </p:attrNameLst>
                                      </p:cBhvr>
                                      <p:to>
                                        <p:strVal val="hidden"/>
                                      </p:to>
                                    </p:set>
                                  </p:childTnLst>
                                </p:cTn>
                              </p:par>
                            </p:childTnLst>
                          </p:cTn>
                        </p:par>
                      </p:childTnLst>
                    </p:cTn>
                  </p:par>
                </p:childTnLst>
              </p:cTn>
              <p:nextCondLst>
                <p:cond evt="onClick" delay="0">
                  <p:tgtEl>
                    <p:spTgt spid="38"/>
                  </p:tgtEl>
                </p:cond>
              </p:nextCondLst>
            </p:seq>
            <p:seq concurrent="1" nextAc="seek">
              <p:cTn id="92" restart="whenNotActive" fill="hold" evtFilter="cancelBubble" nodeType="interactiveSeq">
                <p:stCondLst>
                  <p:cond evt="onClick" delay="0">
                    <p:tgtEl>
                      <p:spTgt spid="250"/>
                    </p:tgtEl>
                  </p:cond>
                </p:stCondLst>
                <p:endSync evt="end" delay="0">
                  <p:rtn val="all"/>
                </p:endSync>
                <p:childTnLst>
                  <p:par>
                    <p:cTn id="93" fill="hold">
                      <p:stCondLst>
                        <p:cond delay="0"/>
                      </p:stCondLst>
                      <p:childTnLst>
                        <p:par>
                          <p:cTn id="94" fill="hold">
                            <p:stCondLst>
                              <p:cond delay="0"/>
                            </p:stCondLst>
                            <p:childTnLst>
                              <p:par>
                                <p:cTn id="95" presetID="1" presetClass="entr" presetSubtype="0" fill="hold" nodeType="clickEffect">
                                  <p:stCondLst>
                                    <p:cond delay="0"/>
                                  </p:stCondLst>
                                  <p:childTnLst>
                                    <p:set>
                                      <p:cBhvr>
                                        <p:cTn id="96" dur="1" fill="hold">
                                          <p:stCondLst>
                                            <p:cond delay="0"/>
                                          </p:stCondLst>
                                        </p:cTn>
                                        <p:tgtEl>
                                          <p:spTgt spid="39"/>
                                        </p:tgtEl>
                                        <p:attrNameLst>
                                          <p:attrName>style.visibility</p:attrName>
                                        </p:attrNameLst>
                                      </p:cBhvr>
                                      <p:to>
                                        <p:strVal val="visible"/>
                                      </p:to>
                                    </p:set>
                                  </p:childTnLst>
                                </p:cTn>
                              </p:par>
                            </p:childTnLst>
                          </p:cTn>
                        </p:par>
                      </p:childTnLst>
                    </p:cTn>
                  </p:par>
                </p:childTnLst>
              </p:cTn>
              <p:nextCondLst>
                <p:cond evt="onClick" delay="0">
                  <p:tgtEl>
                    <p:spTgt spid="250"/>
                  </p:tgtEl>
                </p:cond>
              </p:nextCondLst>
            </p:seq>
            <p:seq concurrent="1" nextAc="seek">
              <p:cTn id="97" restart="whenNotActive" fill="hold" evtFilter="cancelBubble" nodeType="interactiveSeq">
                <p:stCondLst>
                  <p:cond evt="onClick" delay="0">
                    <p:tgtEl>
                      <p:spTgt spid="39"/>
                    </p:tgtEl>
                  </p:cond>
                </p:stCondLst>
                <p:endSync evt="end" delay="0">
                  <p:rtn val="all"/>
                </p:endSync>
                <p:childTnLst>
                  <p:par>
                    <p:cTn id="98" fill="hold">
                      <p:stCondLst>
                        <p:cond delay="0"/>
                      </p:stCondLst>
                      <p:childTnLst>
                        <p:par>
                          <p:cTn id="99" fill="hold">
                            <p:stCondLst>
                              <p:cond delay="0"/>
                            </p:stCondLst>
                            <p:childTnLst>
                              <p:par>
                                <p:cTn id="100" presetID="1" presetClass="exit" presetSubtype="0" fill="hold" nodeType="clickEffect">
                                  <p:stCondLst>
                                    <p:cond delay="0"/>
                                  </p:stCondLst>
                                  <p:childTnLst>
                                    <p:set>
                                      <p:cBhvr>
                                        <p:cTn id="101" dur="1" fill="hold">
                                          <p:stCondLst>
                                            <p:cond delay="0"/>
                                          </p:stCondLst>
                                        </p:cTn>
                                        <p:tgtEl>
                                          <p:spTgt spid="39"/>
                                        </p:tgtEl>
                                        <p:attrNameLst>
                                          <p:attrName>style.visibility</p:attrName>
                                        </p:attrNameLst>
                                      </p:cBhvr>
                                      <p:to>
                                        <p:strVal val="hidden"/>
                                      </p:to>
                                    </p:set>
                                  </p:childTnLst>
                                </p:cTn>
                              </p:par>
                            </p:childTnLst>
                          </p:cTn>
                        </p:par>
                      </p:childTnLst>
                    </p:cTn>
                  </p:par>
                </p:childTnLst>
              </p:cTn>
              <p:nextCondLst>
                <p:cond evt="onClick" delay="0">
                  <p:tgtEl>
                    <p:spTgt spid="39"/>
                  </p:tgtEl>
                </p:cond>
              </p:nextCondLst>
            </p:seq>
            <p:seq concurrent="1" nextAc="seek">
              <p:cTn id="102" restart="whenNotActive" fill="hold" evtFilter="cancelBubble" nodeType="interactiveSeq">
                <p:stCondLst>
                  <p:cond evt="onClick" delay="0">
                    <p:tgtEl>
                      <p:spTgt spid="254"/>
                    </p:tgtEl>
                  </p:cond>
                </p:stCondLst>
                <p:endSync evt="end" delay="0">
                  <p:rtn val="all"/>
                </p:endSync>
                <p:childTnLst>
                  <p:par>
                    <p:cTn id="103" fill="hold">
                      <p:stCondLst>
                        <p:cond delay="0"/>
                      </p:stCondLst>
                      <p:childTnLst>
                        <p:par>
                          <p:cTn id="104" fill="hold">
                            <p:stCondLst>
                              <p:cond delay="0"/>
                            </p:stCondLst>
                            <p:childTnLst>
                              <p:par>
                                <p:cTn id="105" presetID="1" presetClass="entr" presetSubtype="0" fill="hold" nodeType="clickEffect">
                                  <p:stCondLst>
                                    <p:cond delay="0"/>
                                  </p:stCondLst>
                                  <p:childTnLst>
                                    <p:set>
                                      <p:cBhvr>
                                        <p:cTn id="106" dur="1" fill="hold">
                                          <p:stCondLst>
                                            <p:cond delay="0"/>
                                          </p:stCondLst>
                                        </p:cTn>
                                        <p:tgtEl>
                                          <p:spTgt spid="47"/>
                                        </p:tgtEl>
                                        <p:attrNameLst>
                                          <p:attrName>style.visibility</p:attrName>
                                        </p:attrNameLst>
                                      </p:cBhvr>
                                      <p:to>
                                        <p:strVal val="visible"/>
                                      </p:to>
                                    </p:set>
                                  </p:childTnLst>
                                </p:cTn>
                              </p:par>
                            </p:childTnLst>
                          </p:cTn>
                        </p:par>
                      </p:childTnLst>
                    </p:cTn>
                  </p:par>
                </p:childTnLst>
              </p:cTn>
              <p:nextCondLst>
                <p:cond evt="onClick" delay="0">
                  <p:tgtEl>
                    <p:spTgt spid="254"/>
                  </p:tgtEl>
                </p:cond>
              </p:nextCondLst>
            </p:seq>
            <p:seq concurrent="1" nextAc="seek">
              <p:cTn id="107" restart="whenNotActive" fill="hold" evtFilter="cancelBubble" nodeType="interactiveSeq">
                <p:stCondLst>
                  <p:cond evt="onClick" delay="0">
                    <p:tgtEl>
                      <p:spTgt spid="47"/>
                    </p:tgtEl>
                  </p:cond>
                </p:stCondLst>
                <p:endSync evt="end" delay="0">
                  <p:rtn val="all"/>
                </p:endSync>
                <p:childTnLst>
                  <p:par>
                    <p:cTn id="108" fill="hold">
                      <p:stCondLst>
                        <p:cond delay="0"/>
                      </p:stCondLst>
                      <p:childTnLst>
                        <p:par>
                          <p:cTn id="109" fill="hold">
                            <p:stCondLst>
                              <p:cond delay="0"/>
                            </p:stCondLst>
                            <p:childTnLst>
                              <p:par>
                                <p:cTn id="110" presetID="1" presetClass="exit" presetSubtype="0" fill="hold" nodeType="clickEffect">
                                  <p:stCondLst>
                                    <p:cond delay="0"/>
                                  </p:stCondLst>
                                  <p:childTnLst>
                                    <p:set>
                                      <p:cBhvr>
                                        <p:cTn id="111" dur="1" fill="hold">
                                          <p:stCondLst>
                                            <p:cond delay="0"/>
                                          </p:stCondLst>
                                        </p:cTn>
                                        <p:tgtEl>
                                          <p:spTgt spid="47"/>
                                        </p:tgtEl>
                                        <p:attrNameLst>
                                          <p:attrName>style.visibility</p:attrName>
                                        </p:attrNameLst>
                                      </p:cBhvr>
                                      <p:to>
                                        <p:strVal val="hidden"/>
                                      </p:to>
                                    </p:set>
                                  </p:childTnLst>
                                </p:cTn>
                              </p:par>
                            </p:childTnLst>
                          </p:cTn>
                        </p:par>
                      </p:childTnLst>
                    </p:cTn>
                  </p:par>
                </p:childTnLst>
              </p:cTn>
              <p:nextCondLst>
                <p:cond evt="onClick" delay="0">
                  <p:tgtEl>
                    <p:spTgt spid="47"/>
                  </p:tgtEl>
                </p:cond>
              </p:nextCondLst>
            </p:seq>
            <p:seq concurrent="1" nextAc="seek">
              <p:cTn id="112" restart="whenNotActive" fill="hold" evtFilter="cancelBubble" nodeType="interactiveSeq">
                <p:stCondLst>
                  <p:cond evt="onClick" delay="0">
                    <p:tgtEl>
                      <p:spTgt spid="246"/>
                    </p:tgtEl>
                  </p:cond>
                </p:stCondLst>
                <p:endSync evt="end" delay="0">
                  <p:rtn val="all"/>
                </p:endSync>
                <p:childTnLst>
                  <p:par>
                    <p:cTn id="113" fill="hold">
                      <p:stCondLst>
                        <p:cond delay="0"/>
                      </p:stCondLst>
                      <p:childTnLst>
                        <p:par>
                          <p:cTn id="114" fill="hold">
                            <p:stCondLst>
                              <p:cond delay="0"/>
                            </p:stCondLst>
                            <p:childTnLst>
                              <p:par>
                                <p:cTn id="115" presetID="1" presetClass="entr" presetSubtype="0" fill="hold" nodeType="clickEffect">
                                  <p:stCondLst>
                                    <p:cond delay="0"/>
                                  </p:stCondLst>
                                  <p:childTnLst>
                                    <p:set>
                                      <p:cBhvr>
                                        <p:cTn id="116" dur="1" fill="hold">
                                          <p:stCondLst>
                                            <p:cond delay="0"/>
                                          </p:stCondLst>
                                        </p:cTn>
                                        <p:tgtEl>
                                          <p:spTgt spid="30"/>
                                        </p:tgtEl>
                                        <p:attrNameLst>
                                          <p:attrName>style.visibility</p:attrName>
                                        </p:attrNameLst>
                                      </p:cBhvr>
                                      <p:to>
                                        <p:strVal val="visible"/>
                                      </p:to>
                                    </p:set>
                                  </p:childTnLst>
                                </p:cTn>
                              </p:par>
                            </p:childTnLst>
                          </p:cTn>
                        </p:par>
                      </p:childTnLst>
                    </p:cTn>
                  </p:par>
                </p:childTnLst>
              </p:cTn>
              <p:nextCondLst>
                <p:cond evt="onClick" delay="0">
                  <p:tgtEl>
                    <p:spTgt spid="246"/>
                  </p:tgtEl>
                </p:cond>
              </p:nextCondLst>
            </p:seq>
            <p:seq concurrent="1" nextAc="seek">
              <p:cTn id="117" restart="whenNotActive" fill="hold" evtFilter="cancelBubble" nodeType="interactiveSeq">
                <p:stCondLst>
                  <p:cond evt="onClick" delay="0">
                    <p:tgtEl>
                      <p:spTgt spid="30"/>
                    </p:tgtEl>
                  </p:cond>
                </p:stCondLst>
                <p:endSync evt="end" delay="0">
                  <p:rtn val="all"/>
                </p:endSync>
                <p:childTnLst>
                  <p:par>
                    <p:cTn id="118" fill="hold">
                      <p:stCondLst>
                        <p:cond delay="0"/>
                      </p:stCondLst>
                      <p:childTnLst>
                        <p:par>
                          <p:cTn id="119" fill="hold">
                            <p:stCondLst>
                              <p:cond delay="0"/>
                            </p:stCondLst>
                            <p:childTnLst>
                              <p:par>
                                <p:cTn id="120" presetID="1" presetClass="exit" presetSubtype="0" fill="hold" nodeType="clickEffect">
                                  <p:stCondLst>
                                    <p:cond delay="0"/>
                                  </p:stCondLst>
                                  <p:childTnLst>
                                    <p:set>
                                      <p:cBhvr>
                                        <p:cTn id="121" dur="1" fill="hold">
                                          <p:stCondLst>
                                            <p:cond delay="0"/>
                                          </p:stCondLst>
                                        </p:cTn>
                                        <p:tgtEl>
                                          <p:spTgt spid="30"/>
                                        </p:tgtEl>
                                        <p:attrNameLst>
                                          <p:attrName>style.visibility</p:attrName>
                                        </p:attrNameLst>
                                      </p:cBhvr>
                                      <p:to>
                                        <p:strVal val="hidden"/>
                                      </p:to>
                                    </p:set>
                                  </p:childTnLst>
                                </p:cTn>
                              </p:par>
                            </p:childTnLst>
                          </p:cTn>
                        </p:par>
                      </p:childTnLst>
                    </p:cTn>
                  </p:par>
                </p:childTnLst>
              </p:cTn>
              <p:nextCondLst>
                <p:cond evt="onClick" delay="0">
                  <p:tgtEl>
                    <p:spTgt spid="30"/>
                  </p:tgtEl>
                </p:cond>
              </p:nextCondLst>
            </p:seq>
            <p:seq concurrent="1" nextAc="seek">
              <p:cTn id="122" restart="whenNotActive" fill="hold" evtFilter="cancelBubble" nodeType="interactiveSeq">
                <p:stCondLst>
                  <p:cond evt="onClick" delay="0">
                    <p:tgtEl>
                      <p:spTgt spid="226"/>
                    </p:tgtEl>
                  </p:cond>
                </p:stCondLst>
                <p:endSync evt="end" delay="0">
                  <p:rtn val="all"/>
                </p:endSync>
                <p:childTnLst>
                  <p:par>
                    <p:cTn id="123" fill="hold">
                      <p:stCondLst>
                        <p:cond delay="0"/>
                      </p:stCondLst>
                      <p:childTnLst>
                        <p:par>
                          <p:cTn id="124" fill="hold">
                            <p:stCondLst>
                              <p:cond delay="0"/>
                            </p:stCondLst>
                            <p:childTnLst>
                              <p:par>
                                <p:cTn id="125" presetID="1" presetClass="entr" presetSubtype="0" fill="hold" nodeType="clickEffect">
                                  <p:stCondLst>
                                    <p:cond delay="0"/>
                                  </p:stCondLst>
                                  <p:childTnLst>
                                    <p:set>
                                      <p:cBhvr>
                                        <p:cTn id="126" dur="1" fill="hold">
                                          <p:stCondLst>
                                            <p:cond delay="0"/>
                                          </p:stCondLst>
                                        </p:cTn>
                                        <p:tgtEl>
                                          <p:spTgt spid="27"/>
                                        </p:tgtEl>
                                        <p:attrNameLst>
                                          <p:attrName>style.visibility</p:attrName>
                                        </p:attrNameLst>
                                      </p:cBhvr>
                                      <p:to>
                                        <p:strVal val="visible"/>
                                      </p:to>
                                    </p:set>
                                  </p:childTnLst>
                                </p:cTn>
                              </p:par>
                            </p:childTnLst>
                          </p:cTn>
                        </p:par>
                      </p:childTnLst>
                    </p:cTn>
                  </p:par>
                </p:childTnLst>
              </p:cTn>
              <p:nextCondLst>
                <p:cond evt="onClick" delay="0">
                  <p:tgtEl>
                    <p:spTgt spid="226"/>
                  </p:tgtEl>
                </p:cond>
              </p:nextCondLst>
            </p:seq>
            <p:seq concurrent="1" nextAc="seek">
              <p:cTn id="127" restart="whenNotActive" fill="hold" evtFilter="cancelBubble" nodeType="interactiveSeq">
                <p:stCondLst>
                  <p:cond evt="onClick" delay="0">
                    <p:tgtEl>
                      <p:spTgt spid="27"/>
                    </p:tgtEl>
                  </p:cond>
                </p:stCondLst>
                <p:endSync evt="end" delay="0">
                  <p:rtn val="all"/>
                </p:endSync>
                <p:childTnLst>
                  <p:par>
                    <p:cTn id="128" fill="hold">
                      <p:stCondLst>
                        <p:cond delay="0"/>
                      </p:stCondLst>
                      <p:childTnLst>
                        <p:par>
                          <p:cTn id="129" fill="hold">
                            <p:stCondLst>
                              <p:cond delay="0"/>
                            </p:stCondLst>
                            <p:childTnLst>
                              <p:par>
                                <p:cTn id="130" presetID="1" presetClass="exit" presetSubtype="0" fill="hold" nodeType="clickEffect">
                                  <p:stCondLst>
                                    <p:cond delay="0"/>
                                  </p:stCondLst>
                                  <p:childTnLst>
                                    <p:set>
                                      <p:cBhvr>
                                        <p:cTn id="131" dur="1" fill="hold">
                                          <p:stCondLst>
                                            <p:cond delay="0"/>
                                          </p:stCondLst>
                                        </p:cTn>
                                        <p:tgtEl>
                                          <p:spTgt spid="27"/>
                                        </p:tgtEl>
                                        <p:attrNameLst>
                                          <p:attrName>style.visibility</p:attrName>
                                        </p:attrNameLst>
                                      </p:cBhvr>
                                      <p:to>
                                        <p:strVal val="hidden"/>
                                      </p:to>
                                    </p:set>
                                  </p:childTnLst>
                                </p:cTn>
                              </p:par>
                            </p:childTnLst>
                          </p:cTn>
                        </p:par>
                      </p:childTnLst>
                    </p:cTn>
                  </p:par>
                </p:childTnLst>
              </p:cTn>
              <p:nextCondLst>
                <p:cond evt="onClick" delay="0">
                  <p:tgtEl>
                    <p:spTgt spid="27"/>
                  </p:tgtEl>
                </p:cond>
              </p:nextCondLst>
            </p:seq>
            <p:seq concurrent="1" nextAc="seek">
              <p:cTn id="132" restart="whenNotActive" fill="hold" evtFilter="cancelBubble" nodeType="interactiveSeq">
                <p:stCondLst>
                  <p:cond evt="onClick" delay="0">
                    <p:tgtEl>
                      <p:spTgt spid="234"/>
                    </p:tgtEl>
                  </p:cond>
                </p:stCondLst>
                <p:endSync evt="end" delay="0">
                  <p:rtn val="all"/>
                </p:endSync>
                <p:childTnLst>
                  <p:par>
                    <p:cTn id="133" fill="hold">
                      <p:stCondLst>
                        <p:cond delay="0"/>
                      </p:stCondLst>
                      <p:childTnLst>
                        <p:par>
                          <p:cTn id="134" fill="hold">
                            <p:stCondLst>
                              <p:cond delay="0"/>
                            </p:stCondLst>
                            <p:childTnLst>
                              <p:par>
                                <p:cTn id="135" presetID="1" presetClass="entr" presetSubtype="0" fill="hold" nodeType="clickEffect">
                                  <p:stCondLst>
                                    <p:cond delay="0"/>
                                  </p:stCondLst>
                                  <p:childTnLst>
                                    <p:set>
                                      <p:cBhvr>
                                        <p:cTn id="136" dur="1" fill="hold">
                                          <p:stCondLst>
                                            <p:cond delay="0"/>
                                          </p:stCondLst>
                                        </p:cTn>
                                        <p:tgtEl>
                                          <p:spTgt spid="29"/>
                                        </p:tgtEl>
                                        <p:attrNameLst>
                                          <p:attrName>style.visibility</p:attrName>
                                        </p:attrNameLst>
                                      </p:cBhvr>
                                      <p:to>
                                        <p:strVal val="visible"/>
                                      </p:to>
                                    </p:set>
                                  </p:childTnLst>
                                </p:cTn>
                              </p:par>
                            </p:childTnLst>
                          </p:cTn>
                        </p:par>
                      </p:childTnLst>
                    </p:cTn>
                  </p:par>
                </p:childTnLst>
              </p:cTn>
              <p:nextCondLst>
                <p:cond evt="onClick" delay="0">
                  <p:tgtEl>
                    <p:spTgt spid="234"/>
                  </p:tgtEl>
                </p:cond>
              </p:nextCondLst>
            </p:seq>
            <p:seq concurrent="1" nextAc="seek">
              <p:cTn id="137" restart="whenNotActive" fill="hold" evtFilter="cancelBubble" nodeType="interactiveSeq">
                <p:stCondLst>
                  <p:cond evt="onClick" delay="0">
                    <p:tgtEl>
                      <p:spTgt spid="29"/>
                    </p:tgtEl>
                  </p:cond>
                </p:stCondLst>
                <p:endSync evt="end" delay="0">
                  <p:rtn val="all"/>
                </p:endSync>
                <p:childTnLst>
                  <p:par>
                    <p:cTn id="138" fill="hold">
                      <p:stCondLst>
                        <p:cond delay="0"/>
                      </p:stCondLst>
                      <p:childTnLst>
                        <p:par>
                          <p:cTn id="139" fill="hold">
                            <p:stCondLst>
                              <p:cond delay="0"/>
                            </p:stCondLst>
                            <p:childTnLst>
                              <p:par>
                                <p:cTn id="140" presetID="1" presetClass="exit" presetSubtype="0" fill="hold" nodeType="clickEffect">
                                  <p:stCondLst>
                                    <p:cond delay="0"/>
                                  </p:stCondLst>
                                  <p:childTnLst>
                                    <p:set>
                                      <p:cBhvr>
                                        <p:cTn id="141" dur="1" fill="hold">
                                          <p:stCondLst>
                                            <p:cond delay="0"/>
                                          </p:stCondLst>
                                        </p:cTn>
                                        <p:tgtEl>
                                          <p:spTgt spid="29"/>
                                        </p:tgtEl>
                                        <p:attrNameLst>
                                          <p:attrName>style.visibility</p:attrName>
                                        </p:attrNameLst>
                                      </p:cBhvr>
                                      <p:to>
                                        <p:strVal val="hidden"/>
                                      </p:to>
                                    </p:set>
                                  </p:childTnLst>
                                </p:cTn>
                              </p:par>
                            </p:childTnLst>
                          </p:cTn>
                        </p:par>
                      </p:childTnLst>
                    </p:cTn>
                  </p:par>
                </p:childTnLst>
              </p:cTn>
              <p:nextCondLst>
                <p:cond evt="onClick" delay="0">
                  <p:tgtEl>
                    <p:spTgt spid="29"/>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Footer Placeholder 2">
            <a:extLst>
              <a:ext uri="{FF2B5EF4-FFF2-40B4-BE49-F238E27FC236}">
                <a16:creationId xmlns:a16="http://schemas.microsoft.com/office/drawing/2014/main" id="{F14E786C-E4AB-2E4E-990F-75A5562B29A3}"/>
              </a:ext>
            </a:extLst>
          </p:cNvPr>
          <p:cNvSpPr txBox="1">
            <a:spLocks/>
          </p:cNvSpPr>
          <p:nvPr/>
        </p:nvSpPr>
        <p:spPr>
          <a:xfrm>
            <a:off x="131426" y="6399550"/>
            <a:ext cx="4409661" cy="365125"/>
          </a:xfrm>
          <a:prstGeom prst="rect">
            <a:avLst/>
          </a:prstGeom>
        </p:spPr>
        <p:txBody>
          <a:bodyPr/>
          <a:lstStyle>
            <a:defPPr>
              <a:defRPr lang="en-US"/>
            </a:defPPr>
            <a:lvl1pPr marL="0" algn="l" defTabSz="914400" rtl="0" eaLnBrk="1" latinLnBrk="0" hangingPunct="1">
              <a:defRPr sz="1800" kern="1200">
                <a:solidFill>
                  <a:schemeClr val="accent4"/>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dirty="0" err="1">
                <a:solidFill>
                  <a:schemeClr val="tx2"/>
                </a:solidFill>
              </a:rPr>
              <a:t>agrodiv.org</a:t>
            </a:r>
            <a:r>
              <a:rPr lang="en-US" sz="1100" b="1" dirty="0">
                <a:solidFill>
                  <a:schemeClr val="tx2"/>
                </a:solidFill>
              </a:rPr>
              <a:t>  </a:t>
            </a:r>
            <a:r>
              <a:rPr lang="en-US" sz="1100" dirty="0">
                <a:solidFill>
                  <a:schemeClr val="tx2"/>
                </a:solidFill>
              </a:rPr>
              <a:t>|  AGRO is a division of the American Chemical Society</a:t>
            </a:r>
          </a:p>
        </p:txBody>
      </p:sp>
      <p:sp>
        <p:nvSpPr>
          <p:cNvPr id="101" name="overview button">
            <a:hlinkClick r:id="rId3" action="ppaction://hlinksldjump"/>
            <a:extLst>
              <a:ext uri="{FF2B5EF4-FFF2-40B4-BE49-F238E27FC236}">
                <a16:creationId xmlns:a16="http://schemas.microsoft.com/office/drawing/2014/main" id="{E4871A4B-DC7D-864C-8D68-D5D09BB194FA}"/>
              </a:ext>
            </a:extLst>
          </p:cNvPr>
          <p:cNvSpPr/>
          <p:nvPr/>
        </p:nvSpPr>
        <p:spPr>
          <a:xfrm>
            <a:off x="9140545" y="6384880"/>
            <a:ext cx="1066800" cy="276225"/>
          </a:xfrm>
          <a:prstGeom prst="roundRect">
            <a:avLst/>
          </a:prstGeom>
          <a:solidFill>
            <a:schemeClr val="bg1">
              <a:lumMod val="65000"/>
            </a:schemeClr>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OVERVIEW</a:t>
            </a:r>
          </a:p>
        </p:txBody>
      </p:sp>
      <p:sp>
        <p:nvSpPr>
          <p:cNvPr id="116" name="next text">
            <a:extLst>
              <a:ext uri="{FF2B5EF4-FFF2-40B4-BE49-F238E27FC236}">
                <a16:creationId xmlns:a16="http://schemas.microsoft.com/office/drawing/2014/main" id="{DDE1F8F0-5201-C343-9D9A-FB52AEBBD69F}"/>
              </a:ext>
            </a:extLst>
          </p:cNvPr>
          <p:cNvSpPr txBox="1"/>
          <p:nvPr/>
        </p:nvSpPr>
        <p:spPr>
          <a:xfrm>
            <a:off x="6109051" y="6373907"/>
            <a:ext cx="600635" cy="307777"/>
          </a:xfrm>
          <a:prstGeom prst="rect">
            <a:avLst/>
          </a:prstGeom>
          <a:noFill/>
        </p:spPr>
        <p:txBody>
          <a:bodyPr wrap="square" rtlCol="0">
            <a:spAutoFit/>
          </a:bodyPr>
          <a:lstStyle/>
          <a:p>
            <a:pPr algn="ctr"/>
            <a:r>
              <a:rPr lang="en-US" sz="1400" b="1" dirty="0">
                <a:solidFill>
                  <a:schemeClr val="tx1">
                    <a:lumMod val="50000"/>
                    <a:lumOff val="50000"/>
                  </a:schemeClr>
                </a:solidFill>
              </a:rPr>
              <a:t>NEXT</a:t>
            </a:r>
          </a:p>
        </p:txBody>
      </p:sp>
      <p:sp>
        <p:nvSpPr>
          <p:cNvPr id="13" name="back text">
            <a:extLst>
              <a:ext uri="{FF2B5EF4-FFF2-40B4-BE49-F238E27FC236}">
                <a16:creationId xmlns:a16="http://schemas.microsoft.com/office/drawing/2014/main" id="{08415AFA-2831-3349-AE9E-17531B284D20}"/>
              </a:ext>
            </a:extLst>
          </p:cNvPr>
          <p:cNvSpPr txBox="1"/>
          <p:nvPr/>
        </p:nvSpPr>
        <p:spPr>
          <a:xfrm>
            <a:off x="5482220" y="6373907"/>
            <a:ext cx="600635" cy="307777"/>
          </a:xfrm>
          <a:prstGeom prst="rect">
            <a:avLst/>
          </a:prstGeom>
          <a:noFill/>
        </p:spPr>
        <p:txBody>
          <a:bodyPr wrap="square" rtlCol="0">
            <a:spAutoFit/>
          </a:bodyPr>
          <a:lstStyle/>
          <a:p>
            <a:pPr algn="ctr"/>
            <a:r>
              <a:rPr lang="en-US" sz="1400" b="1" dirty="0">
                <a:solidFill>
                  <a:schemeClr val="tx1">
                    <a:lumMod val="50000"/>
                    <a:lumOff val="50000"/>
                  </a:schemeClr>
                </a:solidFill>
              </a:rPr>
              <a:t>BACK</a:t>
            </a:r>
          </a:p>
        </p:txBody>
      </p:sp>
      <p:sp>
        <p:nvSpPr>
          <p:cNvPr id="21" name="Action Button: Back or Previous 20">
            <a:hlinkClick r:id="" action="ppaction://hlinkshowjump?jump=previousslide" highlightClick="1"/>
            <a:extLst>
              <a:ext uri="{FF2B5EF4-FFF2-40B4-BE49-F238E27FC236}">
                <a16:creationId xmlns:a16="http://schemas.microsoft.com/office/drawing/2014/main" id="{C13068D7-B52D-B642-B74B-DA84E68D93E8}"/>
              </a:ext>
            </a:extLst>
          </p:cNvPr>
          <p:cNvSpPr/>
          <p:nvPr/>
        </p:nvSpPr>
        <p:spPr>
          <a:xfrm>
            <a:off x="5177418" y="6364941"/>
            <a:ext cx="313765" cy="313765"/>
          </a:xfrm>
          <a:prstGeom prst="actionButtonBackPrevious">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ction Button: Forward or Next 21">
            <a:hlinkClick r:id="" action="ppaction://hlinkshowjump?jump=nextslide" highlightClick="1"/>
            <a:extLst>
              <a:ext uri="{FF2B5EF4-FFF2-40B4-BE49-F238E27FC236}">
                <a16:creationId xmlns:a16="http://schemas.microsoft.com/office/drawing/2014/main" id="{ADB8E94E-507F-944A-8EE0-CC00030BFBF4}"/>
              </a:ext>
            </a:extLst>
          </p:cNvPr>
          <p:cNvSpPr/>
          <p:nvPr/>
        </p:nvSpPr>
        <p:spPr>
          <a:xfrm>
            <a:off x="6705601" y="6363547"/>
            <a:ext cx="318347" cy="318347"/>
          </a:xfrm>
          <a:prstGeom prst="actionButtonForwardNex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background">
            <a:extLst>
              <a:ext uri="{FF2B5EF4-FFF2-40B4-BE49-F238E27FC236}">
                <a16:creationId xmlns:a16="http://schemas.microsoft.com/office/drawing/2014/main" id="{902701EB-259E-DA46-8327-52E0724AB0F7}"/>
              </a:ext>
            </a:extLst>
          </p:cNvPr>
          <p:cNvSpPr/>
          <p:nvPr/>
        </p:nvSpPr>
        <p:spPr>
          <a:xfrm>
            <a:off x="0" y="1000518"/>
            <a:ext cx="12192000" cy="4409682"/>
          </a:xfrm>
          <a:prstGeom prst="rect">
            <a:avLst/>
          </a:prstGeom>
          <a:solidFill>
            <a:schemeClr val="accent1">
              <a:lumMod val="20000"/>
              <a:lumOff val="8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vertical lines">
            <a:extLst>
              <a:ext uri="{FF2B5EF4-FFF2-40B4-BE49-F238E27FC236}">
                <a16:creationId xmlns:a16="http://schemas.microsoft.com/office/drawing/2014/main" id="{43B5EFB3-8B68-0A4C-A14D-F3BF05692AF8}"/>
              </a:ext>
            </a:extLst>
          </p:cNvPr>
          <p:cNvGrpSpPr/>
          <p:nvPr/>
        </p:nvGrpSpPr>
        <p:grpSpPr>
          <a:xfrm>
            <a:off x="1186777" y="852055"/>
            <a:ext cx="9160260" cy="4672445"/>
            <a:chOff x="1389977" y="852055"/>
            <a:chExt cx="9160260" cy="4672445"/>
          </a:xfrm>
        </p:grpSpPr>
        <p:cxnSp>
          <p:nvCxnSpPr>
            <p:cNvPr id="32" name="Straight Connector 31">
              <a:extLst>
                <a:ext uri="{FF2B5EF4-FFF2-40B4-BE49-F238E27FC236}">
                  <a16:creationId xmlns:a16="http://schemas.microsoft.com/office/drawing/2014/main" id="{77D1CFB5-23E4-EC48-A8FE-54DD46D2A168}"/>
                </a:ext>
              </a:extLst>
            </p:cNvPr>
            <p:cNvCxnSpPr/>
            <p:nvPr/>
          </p:nvCxnSpPr>
          <p:spPr>
            <a:xfrm>
              <a:off x="1389977" y="872101"/>
              <a:ext cx="0" cy="4652399"/>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A9DBB8F9-FE3B-A04D-9EAE-E4344AECA7BD}"/>
                </a:ext>
              </a:extLst>
            </p:cNvPr>
            <p:cNvCxnSpPr/>
            <p:nvPr/>
          </p:nvCxnSpPr>
          <p:spPr>
            <a:xfrm>
              <a:off x="3222029" y="872101"/>
              <a:ext cx="0" cy="4652399"/>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C1340D65-830C-2248-88F5-BE038E5075B5}"/>
                </a:ext>
              </a:extLst>
            </p:cNvPr>
            <p:cNvCxnSpPr/>
            <p:nvPr/>
          </p:nvCxnSpPr>
          <p:spPr>
            <a:xfrm>
              <a:off x="5054081" y="872101"/>
              <a:ext cx="0" cy="4652399"/>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63BA75DE-5294-6D46-895E-184AC4EE87F6}"/>
                </a:ext>
              </a:extLst>
            </p:cNvPr>
            <p:cNvCxnSpPr>
              <a:cxnSpLocks/>
            </p:cNvCxnSpPr>
            <p:nvPr/>
          </p:nvCxnSpPr>
          <p:spPr>
            <a:xfrm>
              <a:off x="6886133" y="872101"/>
              <a:ext cx="0" cy="4652399"/>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5F0BB644-032B-9141-BF77-D83F0E4937AC}"/>
                </a:ext>
              </a:extLst>
            </p:cNvPr>
            <p:cNvCxnSpPr>
              <a:cxnSpLocks/>
            </p:cNvCxnSpPr>
            <p:nvPr/>
          </p:nvCxnSpPr>
          <p:spPr>
            <a:xfrm>
              <a:off x="8718185" y="852055"/>
              <a:ext cx="0" cy="4672445"/>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5FBDF92B-A78A-FD41-95A1-1E65125F918E}"/>
                </a:ext>
              </a:extLst>
            </p:cNvPr>
            <p:cNvCxnSpPr>
              <a:cxnSpLocks/>
            </p:cNvCxnSpPr>
            <p:nvPr/>
          </p:nvCxnSpPr>
          <p:spPr>
            <a:xfrm>
              <a:off x="10550237" y="852055"/>
              <a:ext cx="0" cy="4672445"/>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 name="dates">
            <a:extLst>
              <a:ext uri="{FF2B5EF4-FFF2-40B4-BE49-F238E27FC236}">
                <a16:creationId xmlns:a16="http://schemas.microsoft.com/office/drawing/2014/main" id="{9A82BED4-D8CA-364A-9173-52D1EC80A232}"/>
              </a:ext>
            </a:extLst>
          </p:cNvPr>
          <p:cNvGrpSpPr/>
          <p:nvPr/>
        </p:nvGrpSpPr>
        <p:grpSpPr>
          <a:xfrm>
            <a:off x="846197" y="539234"/>
            <a:ext cx="9831203" cy="369332"/>
            <a:chOff x="1049397" y="539234"/>
            <a:chExt cx="9831203" cy="369332"/>
          </a:xfrm>
        </p:grpSpPr>
        <p:sp>
          <p:nvSpPr>
            <p:cNvPr id="41" name="1990">
              <a:extLst>
                <a:ext uri="{FF2B5EF4-FFF2-40B4-BE49-F238E27FC236}">
                  <a16:creationId xmlns:a16="http://schemas.microsoft.com/office/drawing/2014/main" id="{01592235-71EE-D541-9691-CE8EADC5BF87}"/>
                </a:ext>
              </a:extLst>
            </p:cNvPr>
            <p:cNvSpPr txBox="1"/>
            <p:nvPr/>
          </p:nvSpPr>
          <p:spPr>
            <a:xfrm>
              <a:off x="1049397" y="539234"/>
              <a:ext cx="652743" cy="369332"/>
            </a:xfrm>
            <a:prstGeom prst="rect">
              <a:avLst/>
            </a:prstGeom>
            <a:noFill/>
          </p:spPr>
          <p:txBody>
            <a:bodyPr wrap="none" rtlCol="0">
              <a:spAutoFit/>
            </a:bodyPr>
            <a:lstStyle/>
            <a:p>
              <a:r>
                <a:rPr lang="en-US" dirty="0"/>
                <a:t>1990</a:t>
              </a:r>
            </a:p>
          </p:txBody>
        </p:sp>
        <p:sp>
          <p:nvSpPr>
            <p:cNvPr id="42" name="1991">
              <a:extLst>
                <a:ext uri="{FF2B5EF4-FFF2-40B4-BE49-F238E27FC236}">
                  <a16:creationId xmlns:a16="http://schemas.microsoft.com/office/drawing/2014/main" id="{615D93FE-5593-F74F-BA18-995EA25BE4B7}"/>
                </a:ext>
              </a:extLst>
            </p:cNvPr>
            <p:cNvSpPr txBox="1"/>
            <p:nvPr/>
          </p:nvSpPr>
          <p:spPr>
            <a:xfrm>
              <a:off x="2884125" y="539234"/>
              <a:ext cx="652743" cy="369332"/>
            </a:xfrm>
            <a:prstGeom prst="rect">
              <a:avLst/>
            </a:prstGeom>
            <a:noFill/>
          </p:spPr>
          <p:txBody>
            <a:bodyPr wrap="none" rtlCol="0">
              <a:spAutoFit/>
            </a:bodyPr>
            <a:lstStyle/>
            <a:p>
              <a:r>
                <a:rPr lang="en-US" dirty="0"/>
                <a:t>1991</a:t>
              </a:r>
            </a:p>
          </p:txBody>
        </p:sp>
        <p:sp>
          <p:nvSpPr>
            <p:cNvPr id="43" name="1992">
              <a:extLst>
                <a:ext uri="{FF2B5EF4-FFF2-40B4-BE49-F238E27FC236}">
                  <a16:creationId xmlns:a16="http://schemas.microsoft.com/office/drawing/2014/main" id="{1C136E6D-81CC-5145-9995-1F9DD6F21D8C}"/>
                </a:ext>
              </a:extLst>
            </p:cNvPr>
            <p:cNvSpPr txBox="1"/>
            <p:nvPr/>
          </p:nvSpPr>
          <p:spPr>
            <a:xfrm>
              <a:off x="4733074" y="539234"/>
              <a:ext cx="652743" cy="369332"/>
            </a:xfrm>
            <a:prstGeom prst="rect">
              <a:avLst/>
            </a:prstGeom>
            <a:noFill/>
          </p:spPr>
          <p:txBody>
            <a:bodyPr wrap="none" rtlCol="0">
              <a:spAutoFit/>
            </a:bodyPr>
            <a:lstStyle/>
            <a:p>
              <a:r>
                <a:rPr lang="en-US" dirty="0"/>
                <a:t>1992</a:t>
              </a:r>
            </a:p>
          </p:txBody>
        </p:sp>
        <p:sp>
          <p:nvSpPr>
            <p:cNvPr id="44" name="1993">
              <a:extLst>
                <a:ext uri="{FF2B5EF4-FFF2-40B4-BE49-F238E27FC236}">
                  <a16:creationId xmlns:a16="http://schemas.microsoft.com/office/drawing/2014/main" id="{24650943-84F1-1B42-B4E4-C1BBA6D4CC28}"/>
                </a:ext>
              </a:extLst>
            </p:cNvPr>
            <p:cNvSpPr txBox="1"/>
            <p:nvPr/>
          </p:nvSpPr>
          <p:spPr>
            <a:xfrm>
              <a:off x="6566347" y="539234"/>
              <a:ext cx="652743" cy="369332"/>
            </a:xfrm>
            <a:prstGeom prst="rect">
              <a:avLst/>
            </a:prstGeom>
            <a:noFill/>
          </p:spPr>
          <p:txBody>
            <a:bodyPr wrap="none" rtlCol="0">
              <a:spAutoFit/>
            </a:bodyPr>
            <a:lstStyle/>
            <a:p>
              <a:r>
                <a:rPr lang="en-US" dirty="0"/>
                <a:t>1993</a:t>
              </a:r>
            </a:p>
          </p:txBody>
        </p:sp>
        <p:sp>
          <p:nvSpPr>
            <p:cNvPr id="45" name="1994">
              <a:extLst>
                <a:ext uri="{FF2B5EF4-FFF2-40B4-BE49-F238E27FC236}">
                  <a16:creationId xmlns:a16="http://schemas.microsoft.com/office/drawing/2014/main" id="{CF1C7843-5A8A-424A-8C88-E436CDF67B4A}"/>
                </a:ext>
              </a:extLst>
            </p:cNvPr>
            <p:cNvSpPr txBox="1"/>
            <p:nvPr/>
          </p:nvSpPr>
          <p:spPr>
            <a:xfrm>
              <a:off x="8389704" y="539234"/>
              <a:ext cx="652743" cy="369332"/>
            </a:xfrm>
            <a:prstGeom prst="rect">
              <a:avLst/>
            </a:prstGeom>
            <a:noFill/>
          </p:spPr>
          <p:txBody>
            <a:bodyPr wrap="none" rtlCol="0">
              <a:spAutoFit/>
            </a:bodyPr>
            <a:lstStyle/>
            <a:p>
              <a:r>
                <a:rPr lang="en-US" dirty="0"/>
                <a:t>1994</a:t>
              </a:r>
            </a:p>
          </p:txBody>
        </p:sp>
        <p:sp>
          <p:nvSpPr>
            <p:cNvPr id="46" name="1995">
              <a:extLst>
                <a:ext uri="{FF2B5EF4-FFF2-40B4-BE49-F238E27FC236}">
                  <a16:creationId xmlns:a16="http://schemas.microsoft.com/office/drawing/2014/main" id="{C556A74C-EE90-7948-8A5E-64E7EA41AB29}"/>
                </a:ext>
              </a:extLst>
            </p:cNvPr>
            <p:cNvSpPr txBox="1"/>
            <p:nvPr/>
          </p:nvSpPr>
          <p:spPr>
            <a:xfrm>
              <a:off x="10227857" y="539234"/>
              <a:ext cx="652743" cy="369332"/>
            </a:xfrm>
            <a:prstGeom prst="rect">
              <a:avLst/>
            </a:prstGeom>
            <a:noFill/>
          </p:spPr>
          <p:txBody>
            <a:bodyPr wrap="none" rtlCol="0">
              <a:spAutoFit/>
            </a:bodyPr>
            <a:lstStyle/>
            <a:p>
              <a:r>
                <a:rPr lang="en-US" dirty="0"/>
                <a:t>1995</a:t>
              </a:r>
            </a:p>
          </p:txBody>
        </p:sp>
      </p:grpSp>
      <p:grpSp>
        <p:nvGrpSpPr>
          <p:cNvPr id="197" name="1995 gold">
            <a:extLst>
              <a:ext uri="{FF2B5EF4-FFF2-40B4-BE49-F238E27FC236}">
                <a16:creationId xmlns:a16="http://schemas.microsoft.com/office/drawing/2014/main" id="{F2C65CA7-6136-D747-8335-C503C7CFDA78}"/>
              </a:ext>
            </a:extLst>
          </p:cNvPr>
          <p:cNvGrpSpPr/>
          <p:nvPr/>
        </p:nvGrpSpPr>
        <p:grpSpPr>
          <a:xfrm>
            <a:off x="10277273" y="4105727"/>
            <a:ext cx="1810723" cy="374461"/>
            <a:chOff x="9353350" y="4213225"/>
            <a:chExt cx="1810723" cy="374461"/>
          </a:xfrm>
        </p:grpSpPr>
        <p:sp>
          <p:nvSpPr>
            <p:cNvPr id="198" name="Oval 197">
              <a:extLst>
                <a:ext uri="{FF2B5EF4-FFF2-40B4-BE49-F238E27FC236}">
                  <a16:creationId xmlns:a16="http://schemas.microsoft.com/office/drawing/2014/main" id="{B7E75A10-ECBA-E740-A5E5-60F4E6250EDC}"/>
                </a:ext>
              </a:extLst>
            </p:cNvPr>
            <p:cNvSpPr/>
            <p:nvPr/>
          </p:nvSpPr>
          <p:spPr>
            <a:xfrm>
              <a:off x="9353350" y="4229500"/>
              <a:ext cx="163630" cy="16363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9" name="TextBox 198">
              <a:extLst>
                <a:ext uri="{FF2B5EF4-FFF2-40B4-BE49-F238E27FC236}">
                  <a16:creationId xmlns:a16="http://schemas.microsoft.com/office/drawing/2014/main" id="{FE84D18D-6847-A74A-BAB5-1F37F3EAAF94}"/>
                </a:ext>
              </a:extLst>
            </p:cNvPr>
            <p:cNvSpPr txBox="1"/>
            <p:nvPr/>
          </p:nvSpPr>
          <p:spPr>
            <a:xfrm>
              <a:off x="9439275" y="4213225"/>
              <a:ext cx="1724798" cy="374461"/>
            </a:xfrm>
            <a:prstGeom prst="rect">
              <a:avLst/>
            </a:prstGeom>
            <a:noFill/>
          </p:spPr>
          <p:txBody>
            <a:bodyPr wrap="square" lIns="182880" rtlCol="0">
              <a:spAutoFit/>
            </a:bodyPr>
            <a:lstStyle/>
            <a:p>
              <a:pPr>
                <a:lnSpc>
                  <a:spcPts val="1050"/>
                </a:lnSpc>
              </a:pPr>
              <a:r>
                <a:rPr lang="en-US" sz="1000" dirty="0"/>
                <a:t>AGRO holds Pesticide Resistance program</a:t>
              </a:r>
              <a:endParaRPr lang="en-US" sz="1000" i="1" dirty="0"/>
            </a:p>
          </p:txBody>
        </p:sp>
        <p:cxnSp>
          <p:nvCxnSpPr>
            <p:cNvPr id="200" name="Straight Connector 199">
              <a:extLst>
                <a:ext uri="{FF2B5EF4-FFF2-40B4-BE49-F238E27FC236}">
                  <a16:creationId xmlns:a16="http://schemas.microsoft.com/office/drawing/2014/main" id="{B7FEE827-3EFC-B144-9BB4-A5B21C174717}"/>
                </a:ext>
              </a:extLst>
            </p:cNvPr>
            <p:cNvCxnSpPr>
              <a:cxnSpLocks/>
            </p:cNvCxnSpPr>
            <p:nvPr/>
          </p:nvCxnSpPr>
          <p:spPr>
            <a:xfrm>
              <a:off x="9477375" y="4318953"/>
              <a:ext cx="92075"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159" name="1995 orange 2">
            <a:extLst>
              <a:ext uri="{FF2B5EF4-FFF2-40B4-BE49-F238E27FC236}">
                <a16:creationId xmlns:a16="http://schemas.microsoft.com/office/drawing/2014/main" id="{77C43488-4387-A04F-B324-3B14E58BDDD7}"/>
              </a:ext>
            </a:extLst>
          </p:cNvPr>
          <p:cNvGrpSpPr/>
          <p:nvPr/>
        </p:nvGrpSpPr>
        <p:grpSpPr>
          <a:xfrm>
            <a:off x="10270656" y="3220627"/>
            <a:ext cx="1454150" cy="656590"/>
            <a:chOff x="10744200" y="2672397"/>
            <a:chExt cx="1454150" cy="656590"/>
          </a:xfrm>
        </p:grpSpPr>
        <p:sp>
          <p:nvSpPr>
            <p:cNvPr id="160" name="Oval 159">
              <a:extLst>
                <a:ext uri="{FF2B5EF4-FFF2-40B4-BE49-F238E27FC236}">
                  <a16:creationId xmlns:a16="http://schemas.microsoft.com/office/drawing/2014/main" id="{E152C9E5-BD82-334C-BF05-FAFC2A25BCA6}"/>
                </a:ext>
              </a:extLst>
            </p:cNvPr>
            <p:cNvSpPr/>
            <p:nvPr/>
          </p:nvSpPr>
          <p:spPr>
            <a:xfrm>
              <a:off x="10744200" y="2695875"/>
              <a:ext cx="163630" cy="16363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TextBox 160">
              <a:extLst>
                <a:ext uri="{FF2B5EF4-FFF2-40B4-BE49-F238E27FC236}">
                  <a16:creationId xmlns:a16="http://schemas.microsoft.com/office/drawing/2014/main" id="{2CAB9D26-1F1A-A04C-B3BD-21BB19FA0EAF}"/>
                </a:ext>
              </a:extLst>
            </p:cNvPr>
            <p:cNvSpPr txBox="1"/>
            <p:nvPr/>
          </p:nvSpPr>
          <p:spPr>
            <a:xfrm>
              <a:off x="10827721" y="2672397"/>
              <a:ext cx="1370629" cy="656590"/>
            </a:xfrm>
            <a:prstGeom prst="rect">
              <a:avLst/>
            </a:prstGeom>
            <a:noFill/>
          </p:spPr>
          <p:txBody>
            <a:bodyPr wrap="square" lIns="182880" rtlCol="0">
              <a:spAutoFit/>
            </a:bodyPr>
            <a:lstStyle/>
            <a:p>
              <a:pPr>
                <a:lnSpc>
                  <a:spcPts val="1050"/>
                </a:lnSpc>
              </a:pPr>
              <a:r>
                <a:rPr lang="en-US" sz="1000" dirty="0"/>
                <a:t>PPDC Pesticide Program Dialogue Committee first established</a:t>
              </a:r>
              <a:endParaRPr lang="en-US" sz="1000" i="1" dirty="0"/>
            </a:p>
          </p:txBody>
        </p:sp>
        <p:cxnSp>
          <p:nvCxnSpPr>
            <p:cNvPr id="162" name="Straight Connector 161">
              <a:extLst>
                <a:ext uri="{FF2B5EF4-FFF2-40B4-BE49-F238E27FC236}">
                  <a16:creationId xmlns:a16="http://schemas.microsoft.com/office/drawing/2014/main" id="{833B2C2B-21A1-D24C-B26B-6A7BEF5CD738}"/>
                </a:ext>
              </a:extLst>
            </p:cNvPr>
            <p:cNvCxnSpPr>
              <a:cxnSpLocks/>
            </p:cNvCxnSpPr>
            <p:nvPr/>
          </p:nvCxnSpPr>
          <p:spPr>
            <a:xfrm>
              <a:off x="10858500" y="2778125"/>
              <a:ext cx="92075"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314" name="1995 orange 1">
            <a:extLst>
              <a:ext uri="{FF2B5EF4-FFF2-40B4-BE49-F238E27FC236}">
                <a16:creationId xmlns:a16="http://schemas.microsoft.com/office/drawing/2014/main" id="{CD533762-D350-2546-ADC5-731A26E50697}"/>
              </a:ext>
            </a:extLst>
          </p:cNvPr>
          <p:cNvGrpSpPr/>
          <p:nvPr/>
        </p:nvGrpSpPr>
        <p:grpSpPr>
          <a:xfrm>
            <a:off x="10270657" y="2683834"/>
            <a:ext cx="1454150" cy="515526"/>
            <a:chOff x="10744200" y="2913474"/>
            <a:chExt cx="1454150" cy="515526"/>
          </a:xfrm>
        </p:grpSpPr>
        <p:sp>
          <p:nvSpPr>
            <p:cNvPr id="315" name="Oval 314">
              <a:extLst>
                <a:ext uri="{FF2B5EF4-FFF2-40B4-BE49-F238E27FC236}">
                  <a16:creationId xmlns:a16="http://schemas.microsoft.com/office/drawing/2014/main" id="{D58AEFCD-712B-9647-B3F6-BF1CC4781158}"/>
                </a:ext>
              </a:extLst>
            </p:cNvPr>
            <p:cNvSpPr/>
            <p:nvPr/>
          </p:nvSpPr>
          <p:spPr>
            <a:xfrm>
              <a:off x="10744200" y="2933700"/>
              <a:ext cx="163630" cy="16363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6" name="TextBox 315">
              <a:extLst>
                <a:ext uri="{FF2B5EF4-FFF2-40B4-BE49-F238E27FC236}">
                  <a16:creationId xmlns:a16="http://schemas.microsoft.com/office/drawing/2014/main" id="{A4AE36D2-77DF-BE41-B696-EC23775983AC}"/>
                </a:ext>
              </a:extLst>
            </p:cNvPr>
            <p:cNvSpPr txBox="1"/>
            <p:nvPr/>
          </p:nvSpPr>
          <p:spPr>
            <a:xfrm>
              <a:off x="10827721" y="2913474"/>
              <a:ext cx="1370629" cy="515526"/>
            </a:xfrm>
            <a:prstGeom prst="rect">
              <a:avLst/>
            </a:prstGeom>
            <a:noFill/>
          </p:spPr>
          <p:txBody>
            <a:bodyPr wrap="square" lIns="182880" rtlCol="0">
              <a:spAutoFit/>
            </a:bodyPr>
            <a:lstStyle/>
            <a:p>
              <a:pPr>
                <a:lnSpc>
                  <a:spcPts val="1050"/>
                </a:lnSpc>
              </a:pPr>
              <a:r>
                <a:rPr lang="en-US" sz="1000" dirty="0"/>
                <a:t>PMRA formed </a:t>
              </a:r>
              <a:br>
                <a:rPr lang="en-US" sz="1000" dirty="0"/>
              </a:br>
              <a:r>
                <a:rPr lang="en-US" sz="1000" dirty="0"/>
                <a:t>as part of Health Canada</a:t>
              </a:r>
              <a:endParaRPr lang="en-US" sz="1000" i="1" dirty="0"/>
            </a:p>
          </p:txBody>
        </p:sp>
        <p:cxnSp>
          <p:nvCxnSpPr>
            <p:cNvPr id="317" name="Straight Connector 316">
              <a:extLst>
                <a:ext uri="{FF2B5EF4-FFF2-40B4-BE49-F238E27FC236}">
                  <a16:creationId xmlns:a16="http://schemas.microsoft.com/office/drawing/2014/main" id="{173A3368-6AFB-AF4A-9ADD-CBA19AE7139E}"/>
                </a:ext>
              </a:extLst>
            </p:cNvPr>
            <p:cNvCxnSpPr>
              <a:cxnSpLocks/>
            </p:cNvCxnSpPr>
            <p:nvPr/>
          </p:nvCxnSpPr>
          <p:spPr>
            <a:xfrm>
              <a:off x="10858500" y="3019425"/>
              <a:ext cx="92075"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306" name="1995 green">
            <a:extLst>
              <a:ext uri="{FF2B5EF4-FFF2-40B4-BE49-F238E27FC236}">
                <a16:creationId xmlns:a16="http://schemas.microsoft.com/office/drawing/2014/main" id="{A00E0F7C-5383-B347-9A9C-F58D5E63927B}"/>
              </a:ext>
            </a:extLst>
          </p:cNvPr>
          <p:cNvGrpSpPr/>
          <p:nvPr/>
        </p:nvGrpSpPr>
        <p:grpSpPr>
          <a:xfrm>
            <a:off x="10270656" y="1160720"/>
            <a:ext cx="1453315" cy="797654"/>
            <a:chOff x="10744200" y="1393825"/>
            <a:chExt cx="1453315" cy="797654"/>
          </a:xfrm>
        </p:grpSpPr>
        <p:sp>
          <p:nvSpPr>
            <p:cNvPr id="307" name="Oval 306">
              <a:extLst>
                <a:ext uri="{FF2B5EF4-FFF2-40B4-BE49-F238E27FC236}">
                  <a16:creationId xmlns:a16="http://schemas.microsoft.com/office/drawing/2014/main" id="{5FA96218-6698-FC40-801B-E8625C890745}"/>
                </a:ext>
              </a:extLst>
            </p:cNvPr>
            <p:cNvSpPr/>
            <p:nvPr/>
          </p:nvSpPr>
          <p:spPr>
            <a:xfrm>
              <a:off x="10744200" y="1428441"/>
              <a:ext cx="163630" cy="16363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08" name="Straight Connector 307">
              <a:extLst>
                <a:ext uri="{FF2B5EF4-FFF2-40B4-BE49-F238E27FC236}">
                  <a16:creationId xmlns:a16="http://schemas.microsoft.com/office/drawing/2014/main" id="{345E78A2-D367-6649-BB85-B1B856238F03}"/>
                </a:ext>
              </a:extLst>
            </p:cNvPr>
            <p:cNvCxnSpPr>
              <a:cxnSpLocks/>
            </p:cNvCxnSpPr>
            <p:nvPr/>
          </p:nvCxnSpPr>
          <p:spPr>
            <a:xfrm>
              <a:off x="10871299" y="1508125"/>
              <a:ext cx="92075"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309" name="TextBox 308">
              <a:extLst>
                <a:ext uri="{FF2B5EF4-FFF2-40B4-BE49-F238E27FC236}">
                  <a16:creationId xmlns:a16="http://schemas.microsoft.com/office/drawing/2014/main" id="{45508A5D-81EA-A947-AC00-F56490D4DCD2}"/>
                </a:ext>
              </a:extLst>
            </p:cNvPr>
            <p:cNvSpPr txBox="1"/>
            <p:nvPr/>
          </p:nvSpPr>
          <p:spPr>
            <a:xfrm>
              <a:off x="10826886" y="1393825"/>
              <a:ext cx="1370629" cy="797654"/>
            </a:xfrm>
            <a:prstGeom prst="rect">
              <a:avLst/>
            </a:prstGeom>
            <a:noFill/>
          </p:spPr>
          <p:txBody>
            <a:bodyPr wrap="square" lIns="182880" rIns="182880" rtlCol="0">
              <a:spAutoFit/>
            </a:bodyPr>
            <a:lstStyle/>
            <a:p>
              <a:pPr>
                <a:lnSpc>
                  <a:spcPts val="1050"/>
                </a:lnSpc>
              </a:pPr>
              <a:r>
                <a:rPr lang="en-US" sz="1000" dirty="0"/>
                <a:t>First Dirty </a:t>
              </a:r>
              <a:br>
                <a:rPr lang="en-US" sz="1000" dirty="0"/>
              </a:br>
              <a:r>
                <a:rPr lang="en-US" sz="1000" dirty="0"/>
                <a:t>Dozen List from Environmental Working Group (EWG)</a:t>
              </a:r>
            </a:p>
          </p:txBody>
        </p:sp>
      </p:grpSp>
      <p:grpSp>
        <p:nvGrpSpPr>
          <p:cNvPr id="186" name="1994 blue">
            <a:extLst>
              <a:ext uri="{FF2B5EF4-FFF2-40B4-BE49-F238E27FC236}">
                <a16:creationId xmlns:a16="http://schemas.microsoft.com/office/drawing/2014/main" id="{9DB2AC63-8A89-1345-B540-E8F801898BA3}"/>
              </a:ext>
            </a:extLst>
          </p:cNvPr>
          <p:cNvGrpSpPr/>
          <p:nvPr/>
        </p:nvGrpSpPr>
        <p:grpSpPr>
          <a:xfrm>
            <a:off x="8426581" y="4767782"/>
            <a:ext cx="1740049" cy="515526"/>
            <a:chOff x="5191225" y="2672397"/>
            <a:chExt cx="1740049" cy="515526"/>
          </a:xfrm>
        </p:grpSpPr>
        <p:sp>
          <p:nvSpPr>
            <p:cNvPr id="187" name="Oval 186">
              <a:extLst>
                <a:ext uri="{FF2B5EF4-FFF2-40B4-BE49-F238E27FC236}">
                  <a16:creationId xmlns:a16="http://schemas.microsoft.com/office/drawing/2014/main" id="{8E20DEAE-A426-BF4B-9099-3FB431692A86}"/>
                </a:ext>
              </a:extLst>
            </p:cNvPr>
            <p:cNvSpPr/>
            <p:nvPr/>
          </p:nvSpPr>
          <p:spPr>
            <a:xfrm>
              <a:off x="5191225" y="2695875"/>
              <a:ext cx="163630" cy="16363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8" name="TextBox 187">
              <a:extLst>
                <a:ext uri="{FF2B5EF4-FFF2-40B4-BE49-F238E27FC236}">
                  <a16:creationId xmlns:a16="http://schemas.microsoft.com/office/drawing/2014/main" id="{8DC76A97-B977-4648-9CEC-5294F52F8776}"/>
                </a:ext>
              </a:extLst>
            </p:cNvPr>
            <p:cNvSpPr txBox="1"/>
            <p:nvPr/>
          </p:nvSpPr>
          <p:spPr>
            <a:xfrm>
              <a:off x="5285505" y="2672397"/>
              <a:ext cx="1645769" cy="515526"/>
            </a:xfrm>
            <a:prstGeom prst="rect">
              <a:avLst/>
            </a:prstGeom>
            <a:noFill/>
          </p:spPr>
          <p:txBody>
            <a:bodyPr wrap="square" lIns="182880" rtlCol="0">
              <a:spAutoFit/>
            </a:bodyPr>
            <a:lstStyle/>
            <a:p>
              <a:pPr>
                <a:lnSpc>
                  <a:spcPts val="1050"/>
                </a:lnSpc>
              </a:pPr>
              <a:r>
                <a:rPr lang="en-US" sz="1000" dirty="0"/>
                <a:t>Hexaflumuron registered by US EPA as the first "reduced risk" pesticide.</a:t>
              </a:r>
              <a:endParaRPr lang="en-US" sz="1000" i="1" dirty="0"/>
            </a:p>
          </p:txBody>
        </p:sp>
        <p:cxnSp>
          <p:nvCxnSpPr>
            <p:cNvPr id="189" name="Straight Connector 188">
              <a:extLst>
                <a:ext uri="{FF2B5EF4-FFF2-40B4-BE49-F238E27FC236}">
                  <a16:creationId xmlns:a16="http://schemas.microsoft.com/office/drawing/2014/main" id="{8C65281F-13AE-E14A-9DF9-539F85538238}"/>
                </a:ext>
              </a:extLst>
            </p:cNvPr>
            <p:cNvCxnSpPr>
              <a:cxnSpLocks/>
            </p:cNvCxnSpPr>
            <p:nvPr/>
          </p:nvCxnSpPr>
          <p:spPr>
            <a:xfrm>
              <a:off x="5316285" y="2778125"/>
              <a:ext cx="92075" cy="0"/>
            </a:xfrm>
            <a:prstGeom prst="line">
              <a:avLst/>
            </a:prstGeom>
            <a:ln w="12700">
              <a:solidFill>
                <a:srgbClr val="7030A0"/>
              </a:solidFill>
            </a:ln>
          </p:spPr>
          <p:style>
            <a:lnRef idx="1">
              <a:schemeClr val="accent1"/>
            </a:lnRef>
            <a:fillRef idx="0">
              <a:schemeClr val="accent1"/>
            </a:fillRef>
            <a:effectRef idx="0">
              <a:schemeClr val="accent1"/>
            </a:effectRef>
            <a:fontRef idx="minor">
              <a:schemeClr val="tx1"/>
            </a:fontRef>
          </p:style>
        </p:cxnSp>
      </p:grpSp>
      <p:grpSp>
        <p:nvGrpSpPr>
          <p:cNvPr id="322" name="1994 gold 2">
            <a:extLst>
              <a:ext uri="{FF2B5EF4-FFF2-40B4-BE49-F238E27FC236}">
                <a16:creationId xmlns:a16="http://schemas.microsoft.com/office/drawing/2014/main" id="{EF2CF96E-E3FB-6B48-82DD-89092BFC6516}"/>
              </a:ext>
            </a:extLst>
          </p:cNvPr>
          <p:cNvGrpSpPr/>
          <p:nvPr/>
        </p:nvGrpSpPr>
        <p:grpSpPr>
          <a:xfrm>
            <a:off x="8426581" y="4222366"/>
            <a:ext cx="1810723" cy="374461"/>
            <a:chOff x="9353350" y="4213225"/>
            <a:chExt cx="1810723" cy="374461"/>
          </a:xfrm>
        </p:grpSpPr>
        <p:sp>
          <p:nvSpPr>
            <p:cNvPr id="323" name="Oval 322">
              <a:extLst>
                <a:ext uri="{FF2B5EF4-FFF2-40B4-BE49-F238E27FC236}">
                  <a16:creationId xmlns:a16="http://schemas.microsoft.com/office/drawing/2014/main" id="{2F54F581-4B98-364D-96A1-AD634C7B43DB}"/>
                </a:ext>
              </a:extLst>
            </p:cNvPr>
            <p:cNvSpPr/>
            <p:nvPr/>
          </p:nvSpPr>
          <p:spPr>
            <a:xfrm>
              <a:off x="9353350" y="4229500"/>
              <a:ext cx="163630" cy="16363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4" name="TextBox 323">
              <a:extLst>
                <a:ext uri="{FF2B5EF4-FFF2-40B4-BE49-F238E27FC236}">
                  <a16:creationId xmlns:a16="http://schemas.microsoft.com/office/drawing/2014/main" id="{7E46A8BE-AA09-2E42-92E9-579B5B541E43}"/>
                </a:ext>
              </a:extLst>
            </p:cNvPr>
            <p:cNvSpPr txBox="1"/>
            <p:nvPr/>
          </p:nvSpPr>
          <p:spPr>
            <a:xfrm>
              <a:off x="9439275" y="4213225"/>
              <a:ext cx="1724798" cy="374461"/>
            </a:xfrm>
            <a:prstGeom prst="rect">
              <a:avLst/>
            </a:prstGeom>
            <a:noFill/>
          </p:spPr>
          <p:txBody>
            <a:bodyPr wrap="square" lIns="182880" rtlCol="0">
              <a:spAutoFit/>
            </a:bodyPr>
            <a:lstStyle/>
            <a:p>
              <a:pPr>
                <a:lnSpc>
                  <a:spcPts val="1050"/>
                </a:lnSpc>
              </a:pPr>
              <a:r>
                <a:rPr lang="en-US" sz="1000" dirty="0"/>
                <a:t>AGRO Educational Endowment Fund </a:t>
              </a:r>
              <a:endParaRPr lang="en-US" sz="1000" i="1" dirty="0"/>
            </a:p>
          </p:txBody>
        </p:sp>
        <p:cxnSp>
          <p:nvCxnSpPr>
            <p:cNvPr id="325" name="Straight Connector 324">
              <a:extLst>
                <a:ext uri="{FF2B5EF4-FFF2-40B4-BE49-F238E27FC236}">
                  <a16:creationId xmlns:a16="http://schemas.microsoft.com/office/drawing/2014/main" id="{22712BA7-1702-0049-843A-5343CD38A86A}"/>
                </a:ext>
              </a:extLst>
            </p:cNvPr>
            <p:cNvCxnSpPr>
              <a:cxnSpLocks/>
            </p:cNvCxnSpPr>
            <p:nvPr/>
          </p:nvCxnSpPr>
          <p:spPr>
            <a:xfrm>
              <a:off x="9477375" y="4318953"/>
              <a:ext cx="92075"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146" name="1994 gold 1">
            <a:extLst>
              <a:ext uri="{FF2B5EF4-FFF2-40B4-BE49-F238E27FC236}">
                <a16:creationId xmlns:a16="http://schemas.microsoft.com/office/drawing/2014/main" id="{D382759F-A1ED-694F-8CD4-EB62710C4930}"/>
              </a:ext>
            </a:extLst>
          </p:cNvPr>
          <p:cNvGrpSpPr/>
          <p:nvPr/>
        </p:nvGrpSpPr>
        <p:grpSpPr>
          <a:xfrm>
            <a:off x="8426581" y="3529058"/>
            <a:ext cx="1780906" cy="656590"/>
            <a:chOff x="9353350" y="4213225"/>
            <a:chExt cx="1780906" cy="656590"/>
          </a:xfrm>
        </p:grpSpPr>
        <p:sp>
          <p:nvSpPr>
            <p:cNvPr id="147" name="Oval 146">
              <a:extLst>
                <a:ext uri="{FF2B5EF4-FFF2-40B4-BE49-F238E27FC236}">
                  <a16:creationId xmlns:a16="http://schemas.microsoft.com/office/drawing/2014/main" id="{FC39CC0C-B728-4A47-9EEB-8211D997F35E}"/>
                </a:ext>
              </a:extLst>
            </p:cNvPr>
            <p:cNvSpPr/>
            <p:nvPr/>
          </p:nvSpPr>
          <p:spPr>
            <a:xfrm>
              <a:off x="9353350" y="4229500"/>
              <a:ext cx="163630" cy="16363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TextBox 147">
              <a:extLst>
                <a:ext uri="{FF2B5EF4-FFF2-40B4-BE49-F238E27FC236}">
                  <a16:creationId xmlns:a16="http://schemas.microsoft.com/office/drawing/2014/main" id="{3637C150-387E-0846-9127-74658BC89936}"/>
                </a:ext>
              </a:extLst>
            </p:cNvPr>
            <p:cNvSpPr txBox="1"/>
            <p:nvPr/>
          </p:nvSpPr>
          <p:spPr>
            <a:xfrm>
              <a:off x="9439275" y="4213225"/>
              <a:ext cx="1694981" cy="656590"/>
            </a:xfrm>
            <a:prstGeom prst="rect">
              <a:avLst/>
            </a:prstGeom>
            <a:noFill/>
          </p:spPr>
          <p:txBody>
            <a:bodyPr wrap="square" lIns="182880" rtlCol="0">
              <a:spAutoFit/>
            </a:bodyPr>
            <a:lstStyle/>
            <a:p>
              <a:pPr>
                <a:lnSpc>
                  <a:spcPts val="1050"/>
                </a:lnSpc>
              </a:pPr>
              <a:r>
                <a:rPr lang="en-US" sz="1000" dirty="0"/>
                <a:t>Division partners with IUPAC 8th International Congress of Pesticide Chemistry</a:t>
              </a:r>
              <a:endParaRPr lang="en-US" sz="1000" i="1" dirty="0"/>
            </a:p>
          </p:txBody>
        </p:sp>
        <p:cxnSp>
          <p:nvCxnSpPr>
            <p:cNvPr id="149" name="Straight Connector 148">
              <a:extLst>
                <a:ext uri="{FF2B5EF4-FFF2-40B4-BE49-F238E27FC236}">
                  <a16:creationId xmlns:a16="http://schemas.microsoft.com/office/drawing/2014/main" id="{8E5A6717-1873-F449-BDD2-97966801E13C}"/>
                </a:ext>
              </a:extLst>
            </p:cNvPr>
            <p:cNvCxnSpPr>
              <a:cxnSpLocks/>
            </p:cNvCxnSpPr>
            <p:nvPr/>
          </p:nvCxnSpPr>
          <p:spPr>
            <a:xfrm>
              <a:off x="9477375" y="4318953"/>
              <a:ext cx="92075"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298" name="1993 gold">
            <a:extLst>
              <a:ext uri="{FF2B5EF4-FFF2-40B4-BE49-F238E27FC236}">
                <a16:creationId xmlns:a16="http://schemas.microsoft.com/office/drawing/2014/main" id="{04770DDA-B6F7-D24F-BEFF-033D82726BCD}"/>
              </a:ext>
            </a:extLst>
          </p:cNvPr>
          <p:cNvGrpSpPr/>
          <p:nvPr/>
        </p:nvGrpSpPr>
        <p:grpSpPr>
          <a:xfrm>
            <a:off x="6608035" y="3529058"/>
            <a:ext cx="1453479" cy="515526"/>
            <a:chOff x="7972125" y="4213225"/>
            <a:chExt cx="1453479" cy="515526"/>
          </a:xfrm>
        </p:grpSpPr>
        <p:sp>
          <p:nvSpPr>
            <p:cNvPr id="299" name="Oval 298">
              <a:extLst>
                <a:ext uri="{FF2B5EF4-FFF2-40B4-BE49-F238E27FC236}">
                  <a16:creationId xmlns:a16="http://schemas.microsoft.com/office/drawing/2014/main" id="{64D3BF0A-4A7C-EF4B-A883-B79B5CAB7698}"/>
                </a:ext>
              </a:extLst>
            </p:cNvPr>
            <p:cNvSpPr/>
            <p:nvPr/>
          </p:nvSpPr>
          <p:spPr>
            <a:xfrm>
              <a:off x="7972125" y="4229500"/>
              <a:ext cx="163630" cy="16363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0" name="TextBox 299">
              <a:extLst>
                <a:ext uri="{FF2B5EF4-FFF2-40B4-BE49-F238E27FC236}">
                  <a16:creationId xmlns:a16="http://schemas.microsoft.com/office/drawing/2014/main" id="{2D4D543F-5565-AF43-850C-6DF41252A2FD}"/>
                </a:ext>
              </a:extLst>
            </p:cNvPr>
            <p:cNvSpPr txBox="1"/>
            <p:nvPr/>
          </p:nvSpPr>
          <p:spPr>
            <a:xfrm>
              <a:off x="8054975" y="4213225"/>
              <a:ext cx="1370629" cy="515526"/>
            </a:xfrm>
            <a:prstGeom prst="rect">
              <a:avLst/>
            </a:prstGeom>
            <a:noFill/>
          </p:spPr>
          <p:txBody>
            <a:bodyPr wrap="square" lIns="182880" rtlCol="0">
              <a:spAutoFit/>
            </a:bodyPr>
            <a:lstStyle/>
            <a:p>
              <a:pPr>
                <a:lnSpc>
                  <a:spcPts val="1050"/>
                </a:lnSpc>
              </a:pPr>
              <a:r>
                <a:rPr lang="en-US" sz="1000" dirty="0"/>
                <a:t>AGRO Division membership </a:t>
              </a:r>
              <a:br>
                <a:rPr lang="en-US" sz="1000" dirty="0"/>
              </a:br>
              <a:r>
                <a:rPr lang="en-US" sz="1000" dirty="0"/>
                <a:t>is ~2000</a:t>
              </a:r>
              <a:endParaRPr lang="en-US" sz="1000" i="1" dirty="0"/>
            </a:p>
          </p:txBody>
        </p:sp>
        <p:cxnSp>
          <p:nvCxnSpPr>
            <p:cNvPr id="301" name="Straight Connector 300">
              <a:extLst>
                <a:ext uri="{FF2B5EF4-FFF2-40B4-BE49-F238E27FC236}">
                  <a16:creationId xmlns:a16="http://schemas.microsoft.com/office/drawing/2014/main" id="{B713F6A5-F118-D34F-B9D4-2D7BC0DB2619}"/>
                </a:ext>
              </a:extLst>
            </p:cNvPr>
            <p:cNvCxnSpPr>
              <a:cxnSpLocks/>
            </p:cNvCxnSpPr>
            <p:nvPr/>
          </p:nvCxnSpPr>
          <p:spPr>
            <a:xfrm>
              <a:off x="8093075" y="4318953"/>
              <a:ext cx="92075"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294" name="1993 orange">
            <a:extLst>
              <a:ext uri="{FF2B5EF4-FFF2-40B4-BE49-F238E27FC236}">
                <a16:creationId xmlns:a16="http://schemas.microsoft.com/office/drawing/2014/main" id="{1537663E-A936-1A4A-B39C-D2C154794580}"/>
              </a:ext>
            </a:extLst>
          </p:cNvPr>
          <p:cNvGrpSpPr/>
          <p:nvPr/>
        </p:nvGrpSpPr>
        <p:grpSpPr>
          <a:xfrm>
            <a:off x="6608035" y="2672397"/>
            <a:ext cx="1453479" cy="656590"/>
            <a:chOff x="7972125" y="2672397"/>
            <a:chExt cx="1453479" cy="656590"/>
          </a:xfrm>
        </p:grpSpPr>
        <p:sp>
          <p:nvSpPr>
            <p:cNvPr id="295" name="Oval 294">
              <a:extLst>
                <a:ext uri="{FF2B5EF4-FFF2-40B4-BE49-F238E27FC236}">
                  <a16:creationId xmlns:a16="http://schemas.microsoft.com/office/drawing/2014/main" id="{36AF988D-C344-8942-A55E-DA28EB7B1F29}"/>
                </a:ext>
              </a:extLst>
            </p:cNvPr>
            <p:cNvSpPr/>
            <p:nvPr/>
          </p:nvSpPr>
          <p:spPr>
            <a:xfrm>
              <a:off x="7972125" y="2695875"/>
              <a:ext cx="163630" cy="16363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6" name="TextBox 295">
              <a:extLst>
                <a:ext uri="{FF2B5EF4-FFF2-40B4-BE49-F238E27FC236}">
                  <a16:creationId xmlns:a16="http://schemas.microsoft.com/office/drawing/2014/main" id="{0C6FEC1C-ECE6-AE40-AAAE-FEF382BC4FEA}"/>
                </a:ext>
              </a:extLst>
            </p:cNvPr>
            <p:cNvSpPr txBox="1"/>
            <p:nvPr/>
          </p:nvSpPr>
          <p:spPr>
            <a:xfrm>
              <a:off x="8054975" y="2672397"/>
              <a:ext cx="1370629" cy="656590"/>
            </a:xfrm>
            <a:prstGeom prst="rect">
              <a:avLst/>
            </a:prstGeom>
            <a:noFill/>
          </p:spPr>
          <p:txBody>
            <a:bodyPr wrap="square" lIns="182880" rtlCol="0">
              <a:spAutoFit/>
            </a:bodyPr>
            <a:lstStyle/>
            <a:p>
              <a:pPr>
                <a:lnSpc>
                  <a:spcPts val="1050"/>
                </a:lnSpc>
              </a:pPr>
              <a:r>
                <a:rPr lang="en-US" sz="1000" dirty="0"/>
                <a:t>Publication of the book </a:t>
              </a:r>
              <a:r>
                <a:rPr lang="en-US" sz="1000" i="1" dirty="0"/>
                <a:t>Pesticides in the Diets of Infants and Children</a:t>
              </a:r>
            </a:p>
          </p:txBody>
        </p:sp>
        <p:cxnSp>
          <p:nvCxnSpPr>
            <p:cNvPr id="297" name="Straight Connector 296">
              <a:extLst>
                <a:ext uri="{FF2B5EF4-FFF2-40B4-BE49-F238E27FC236}">
                  <a16:creationId xmlns:a16="http://schemas.microsoft.com/office/drawing/2014/main" id="{A6B1D8F9-9A06-944B-ADF9-CD242D933A13}"/>
                </a:ext>
              </a:extLst>
            </p:cNvPr>
            <p:cNvCxnSpPr>
              <a:cxnSpLocks/>
            </p:cNvCxnSpPr>
            <p:nvPr/>
          </p:nvCxnSpPr>
          <p:spPr>
            <a:xfrm>
              <a:off x="8093075" y="2778125"/>
              <a:ext cx="92075"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193" name="1992 gold">
            <a:extLst>
              <a:ext uri="{FF2B5EF4-FFF2-40B4-BE49-F238E27FC236}">
                <a16:creationId xmlns:a16="http://schemas.microsoft.com/office/drawing/2014/main" id="{E4DA0A83-1062-834A-88CE-5DAA3A25AD99}"/>
              </a:ext>
            </a:extLst>
          </p:cNvPr>
          <p:cNvGrpSpPr/>
          <p:nvPr/>
        </p:nvGrpSpPr>
        <p:grpSpPr>
          <a:xfrm>
            <a:off x="4760025" y="3529058"/>
            <a:ext cx="1453479" cy="374461"/>
            <a:chOff x="7972125" y="4213225"/>
            <a:chExt cx="1453479" cy="374461"/>
          </a:xfrm>
        </p:grpSpPr>
        <p:sp>
          <p:nvSpPr>
            <p:cNvPr id="194" name="Oval 193">
              <a:extLst>
                <a:ext uri="{FF2B5EF4-FFF2-40B4-BE49-F238E27FC236}">
                  <a16:creationId xmlns:a16="http://schemas.microsoft.com/office/drawing/2014/main" id="{0B12B8D5-0A0A-9141-92FC-67F94501C69D}"/>
                </a:ext>
              </a:extLst>
            </p:cNvPr>
            <p:cNvSpPr/>
            <p:nvPr/>
          </p:nvSpPr>
          <p:spPr>
            <a:xfrm>
              <a:off x="7972125" y="4229500"/>
              <a:ext cx="163630" cy="16363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TextBox 194">
              <a:extLst>
                <a:ext uri="{FF2B5EF4-FFF2-40B4-BE49-F238E27FC236}">
                  <a16:creationId xmlns:a16="http://schemas.microsoft.com/office/drawing/2014/main" id="{0EEE6DDE-E775-4241-8FE0-36610E78116D}"/>
                </a:ext>
              </a:extLst>
            </p:cNvPr>
            <p:cNvSpPr txBox="1"/>
            <p:nvPr/>
          </p:nvSpPr>
          <p:spPr>
            <a:xfrm>
              <a:off x="8054975" y="4213225"/>
              <a:ext cx="1370629" cy="374461"/>
            </a:xfrm>
            <a:prstGeom prst="rect">
              <a:avLst/>
            </a:prstGeom>
            <a:noFill/>
          </p:spPr>
          <p:txBody>
            <a:bodyPr wrap="square" lIns="182880" rtlCol="0">
              <a:spAutoFit/>
            </a:bodyPr>
            <a:lstStyle/>
            <a:p>
              <a:pPr>
                <a:lnSpc>
                  <a:spcPts val="1050"/>
                </a:lnSpc>
              </a:pPr>
              <a:r>
                <a:rPr lang="en-US" sz="1000" dirty="0"/>
                <a:t>AGRO holds Natural Products Program</a:t>
              </a:r>
              <a:endParaRPr lang="en-US" sz="1000" i="1" dirty="0"/>
            </a:p>
          </p:txBody>
        </p:sp>
        <p:cxnSp>
          <p:nvCxnSpPr>
            <p:cNvPr id="196" name="Straight Connector 195">
              <a:extLst>
                <a:ext uri="{FF2B5EF4-FFF2-40B4-BE49-F238E27FC236}">
                  <a16:creationId xmlns:a16="http://schemas.microsoft.com/office/drawing/2014/main" id="{72CACB77-904A-FF4D-9CA3-CE1D81ED48AF}"/>
                </a:ext>
              </a:extLst>
            </p:cNvPr>
            <p:cNvCxnSpPr>
              <a:cxnSpLocks/>
            </p:cNvCxnSpPr>
            <p:nvPr/>
          </p:nvCxnSpPr>
          <p:spPr>
            <a:xfrm>
              <a:off x="8093075" y="4318953"/>
              <a:ext cx="92075"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290" name="1992 orange">
            <a:extLst>
              <a:ext uri="{FF2B5EF4-FFF2-40B4-BE49-F238E27FC236}">
                <a16:creationId xmlns:a16="http://schemas.microsoft.com/office/drawing/2014/main" id="{F293BC57-3601-E34E-8121-C982ECCEA4B5}"/>
              </a:ext>
            </a:extLst>
          </p:cNvPr>
          <p:cNvGrpSpPr/>
          <p:nvPr/>
        </p:nvGrpSpPr>
        <p:grpSpPr>
          <a:xfrm>
            <a:off x="4771037" y="2672397"/>
            <a:ext cx="1462504" cy="515526"/>
            <a:chOff x="6572450" y="2672397"/>
            <a:chExt cx="1462504" cy="515526"/>
          </a:xfrm>
        </p:grpSpPr>
        <p:sp>
          <p:nvSpPr>
            <p:cNvPr id="291" name="Oval 290">
              <a:extLst>
                <a:ext uri="{FF2B5EF4-FFF2-40B4-BE49-F238E27FC236}">
                  <a16:creationId xmlns:a16="http://schemas.microsoft.com/office/drawing/2014/main" id="{D771B33F-D698-E249-9D2E-DF010AF10BCC}"/>
                </a:ext>
              </a:extLst>
            </p:cNvPr>
            <p:cNvSpPr/>
            <p:nvPr/>
          </p:nvSpPr>
          <p:spPr>
            <a:xfrm>
              <a:off x="6572450" y="2695875"/>
              <a:ext cx="163630" cy="16363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2" name="TextBox 291">
              <a:extLst>
                <a:ext uri="{FF2B5EF4-FFF2-40B4-BE49-F238E27FC236}">
                  <a16:creationId xmlns:a16="http://schemas.microsoft.com/office/drawing/2014/main" id="{177C7B97-1551-5442-9DE8-785446C12574}"/>
                </a:ext>
              </a:extLst>
            </p:cNvPr>
            <p:cNvSpPr txBox="1"/>
            <p:nvPr/>
          </p:nvSpPr>
          <p:spPr>
            <a:xfrm>
              <a:off x="6664325" y="2672397"/>
              <a:ext cx="1370629" cy="515526"/>
            </a:xfrm>
            <a:prstGeom prst="rect">
              <a:avLst/>
            </a:prstGeom>
            <a:noFill/>
          </p:spPr>
          <p:txBody>
            <a:bodyPr wrap="square" lIns="182880" rtlCol="0">
              <a:spAutoFit/>
            </a:bodyPr>
            <a:lstStyle/>
            <a:p>
              <a:pPr>
                <a:lnSpc>
                  <a:spcPts val="1050"/>
                </a:lnSpc>
              </a:pPr>
              <a:r>
                <a:rPr lang="en-US" sz="1000" dirty="0"/>
                <a:t>EPA removes mesocosm as a requirement </a:t>
              </a:r>
            </a:p>
          </p:txBody>
        </p:sp>
        <p:cxnSp>
          <p:nvCxnSpPr>
            <p:cNvPr id="293" name="Straight Connector 292">
              <a:extLst>
                <a:ext uri="{FF2B5EF4-FFF2-40B4-BE49-F238E27FC236}">
                  <a16:creationId xmlns:a16="http://schemas.microsoft.com/office/drawing/2014/main" id="{3CCD2373-B881-424E-B835-E75203358F48}"/>
                </a:ext>
              </a:extLst>
            </p:cNvPr>
            <p:cNvCxnSpPr>
              <a:cxnSpLocks/>
            </p:cNvCxnSpPr>
            <p:nvPr/>
          </p:nvCxnSpPr>
          <p:spPr>
            <a:xfrm>
              <a:off x="6702425" y="2778125"/>
              <a:ext cx="92075"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286" name="1992 green 2">
            <a:extLst>
              <a:ext uri="{FF2B5EF4-FFF2-40B4-BE49-F238E27FC236}">
                <a16:creationId xmlns:a16="http://schemas.microsoft.com/office/drawing/2014/main" id="{FA672C82-263C-B54C-B6B0-2AF8B09DA0D3}"/>
              </a:ext>
            </a:extLst>
          </p:cNvPr>
          <p:cNvGrpSpPr/>
          <p:nvPr/>
        </p:nvGrpSpPr>
        <p:grpSpPr>
          <a:xfrm>
            <a:off x="4771037" y="1784454"/>
            <a:ext cx="1465679" cy="515526"/>
            <a:chOff x="6572450" y="1651000"/>
            <a:chExt cx="1465679" cy="515526"/>
          </a:xfrm>
        </p:grpSpPr>
        <p:sp>
          <p:nvSpPr>
            <p:cNvPr id="287" name="TextBox 286">
              <a:extLst>
                <a:ext uri="{FF2B5EF4-FFF2-40B4-BE49-F238E27FC236}">
                  <a16:creationId xmlns:a16="http://schemas.microsoft.com/office/drawing/2014/main" id="{E6B92E3C-5365-244A-8569-3F7393A00FD2}"/>
                </a:ext>
              </a:extLst>
            </p:cNvPr>
            <p:cNvSpPr txBox="1"/>
            <p:nvPr/>
          </p:nvSpPr>
          <p:spPr>
            <a:xfrm>
              <a:off x="6667500" y="1651000"/>
              <a:ext cx="1370629" cy="515526"/>
            </a:xfrm>
            <a:prstGeom prst="rect">
              <a:avLst/>
            </a:prstGeom>
            <a:noFill/>
          </p:spPr>
          <p:txBody>
            <a:bodyPr wrap="square" lIns="182880" rtlCol="0">
              <a:spAutoFit/>
            </a:bodyPr>
            <a:lstStyle/>
            <a:p>
              <a:pPr>
                <a:lnSpc>
                  <a:spcPts val="1050"/>
                </a:lnSpc>
              </a:pPr>
              <a:r>
                <a:rPr lang="en-US" sz="1000" dirty="0"/>
                <a:t>61,000 US birds certified by USDA as organic poultry </a:t>
              </a:r>
            </a:p>
          </p:txBody>
        </p:sp>
        <p:sp>
          <p:nvSpPr>
            <p:cNvPr id="288" name="Oval 287">
              <a:extLst>
                <a:ext uri="{FF2B5EF4-FFF2-40B4-BE49-F238E27FC236}">
                  <a16:creationId xmlns:a16="http://schemas.microsoft.com/office/drawing/2014/main" id="{DCDD3861-F1B3-A74D-82A8-5B876CFAB164}"/>
                </a:ext>
              </a:extLst>
            </p:cNvPr>
            <p:cNvSpPr/>
            <p:nvPr/>
          </p:nvSpPr>
          <p:spPr>
            <a:xfrm>
              <a:off x="6572450" y="1676400"/>
              <a:ext cx="163630" cy="16363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89" name="Straight Connector 288">
              <a:extLst>
                <a:ext uri="{FF2B5EF4-FFF2-40B4-BE49-F238E27FC236}">
                  <a16:creationId xmlns:a16="http://schemas.microsoft.com/office/drawing/2014/main" id="{3BF8BB69-9D04-CA41-8D7B-B911E5D23CD3}"/>
                </a:ext>
              </a:extLst>
            </p:cNvPr>
            <p:cNvCxnSpPr>
              <a:cxnSpLocks/>
            </p:cNvCxnSpPr>
            <p:nvPr/>
          </p:nvCxnSpPr>
          <p:spPr>
            <a:xfrm>
              <a:off x="6699250" y="1758950"/>
              <a:ext cx="92075"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2" name="1992 green 1">
            <a:extLst>
              <a:ext uri="{FF2B5EF4-FFF2-40B4-BE49-F238E27FC236}">
                <a16:creationId xmlns:a16="http://schemas.microsoft.com/office/drawing/2014/main" id="{D8C27AD4-9DCA-0B40-B2E6-CF1C9F01C8CD}"/>
              </a:ext>
            </a:extLst>
          </p:cNvPr>
          <p:cNvGrpSpPr/>
          <p:nvPr/>
        </p:nvGrpSpPr>
        <p:grpSpPr>
          <a:xfrm>
            <a:off x="4771037" y="1159646"/>
            <a:ext cx="1465679" cy="656590"/>
            <a:chOff x="4771037" y="1159646"/>
            <a:chExt cx="1465679" cy="656590"/>
          </a:xfrm>
        </p:grpSpPr>
        <p:sp>
          <p:nvSpPr>
            <p:cNvPr id="283" name="Oval 282">
              <a:extLst>
                <a:ext uri="{FF2B5EF4-FFF2-40B4-BE49-F238E27FC236}">
                  <a16:creationId xmlns:a16="http://schemas.microsoft.com/office/drawing/2014/main" id="{7418F145-AAD8-2542-9F67-DDEB37BB7D80}"/>
                </a:ext>
              </a:extLst>
            </p:cNvPr>
            <p:cNvSpPr/>
            <p:nvPr/>
          </p:nvSpPr>
          <p:spPr>
            <a:xfrm>
              <a:off x="4771037" y="1193533"/>
              <a:ext cx="163630" cy="16363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4" name="TextBox 283">
              <a:extLst>
                <a:ext uri="{FF2B5EF4-FFF2-40B4-BE49-F238E27FC236}">
                  <a16:creationId xmlns:a16="http://schemas.microsoft.com/office/drawing/2014/main" id="{71C5C0F8-B748-7247-88B3-79CBE43A21B2}"/>
                </a:ext>
              </a:extLst>
            </p:cNvPr>
            <p:cNvSpPr txBox="1"/>
            <p:nvPr/>
          </p:nvSpPr>
          <p:spPr>
            <a:xfrm>
              <a:off x="4866087" y="1159646"/>
              <a:ext cx="1370629" cy="656590"/>
            </a:xfrm>
            <a:prstGeom prst="rect">
              <a:avLst/>
            </a:prstGeom>
            <a:noFill/>
          </p:spPr>
          <p:txBody>
            <a:bodyPr wrap="square" lIns="182880" rtlCol="0">
              <a:spAutoFit/>
            </a:bodyPr>
            <a:lstStyle/>
            <a:p>
              <a:pPr>
                <a:lnSpc>
                  <a:spcPts val="1050"/>
                </a:lnSpc>
              </a:pPr>
              <a:r>
                <a:rPr lang="en-US" sz="1000" dirty="0"/>
                <a:t>935,450 Acres </a:t>
              </a:r>
              <a:br>
                <a:rPr lang="en-US" sz="1000" dirty="0"/>
              </a:br>
              <a:r>
                <a:rPr lang="en-US" sz="1000" dirty="0"/>
                <a:t>US farmland certified </a:t>
              </a:r>
              <a:br>
                <a:rPr lang="en-US" sz="1000" dirty="0"/>
              </a:br>
              <a:r>
                <a:rPr lang="en-US" sz="1000" dirty="0"/>
                <a:t>by USDA for organic production</a:t>
              </a:r>
            </a:p>
          </p:txBody>
        </p:sp>
        <p:cxnSp>
          <p:nvCxnSpPr>
            <p:cNvPr id="285" name="Straight Connector 284">
              <a:extLst>
                <a:ext uri="{FF2B5EF4-FFF2-40B4-BE49-F238E27FC236}">
                  <a16:creationId xmlns:a16="http://schemas.microsoft.com/office/drawing/2014/main" id="{A451A993-B938-2945-9A06-4A6921ECA1E0}"/>
                </a:ext>
              </a:extLst>
            </p:cNvPr>
            <p:cNvCxnSpPr>
              <a:cxnSpLocks/>
            </p:cNvCxnSpPr>
            <p:nvPr/>
          </p:nvCxnSpPr>
          <p:spPr>
            <a:xfrm>
              <a:off x="4897837" y="1276350"/>
              <a:ext cx="92075"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278" name="1991 orange">
            <a:extLst>
              <a:ext uri="{FF2B5EF4-FFF2-40B4-BE49-F238E27FC236}">
                <a16:creationId xmlns:a16="http://schemas.microsoft.com/office/drawing/2014/main" id="{234A8370-0552-0A4B-AE07-6C7B49FF359C}"/>
              </a:ext>
            </a:extLst>
          </p:cNvPr>
          <p:cNvGrpSpPr/>
          <p:nvPr/>
        </p:nvGrpSpPr>
        <p:grpSpPr>
          <a:xfrm>
            <a:off x="2936588" y="2672397"/>
            <a:ext cx="1459429" cy="374461"/>
            <a:chOff x="5191225" y="2672397"/>
            <a:chExt cx="1459429" cy="374461"/>
          </a:xfrm>
        </p:grpSpPr>
        <p:sp>
          <p:nvSpPr>
            <p:cNvPr id="279" name="Oval 278">
              <a:extLst>
                <a:ext uri="{FF2B5EF4-FFF2-40B4-BE49-F238E27FC236}">
                  <a16:creationId xmlns:a16="http://schemas.microsoft.com/office/drawing/2014/main" id="{27B521E1-6194-4245-B59C-9F7B929463BB}"/>
                </a:ext>
              </a:extLst>
            </p:cNvPr>
            <p:cNvSpPr/>
            <p:nvPr/>
          </p:nvSpPr>
          <p:spPr>
            <a:xfrm>
              <a:off x="5191225" y="2695875"/>
              <a:ext cx="163630" cy="16363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0" name="TextBox 279">
              <a:extLst>
                <a:ext uri="{FF2B5EF4-FFF2-40B4-BE49-F238E27FC236}">
                  <a16:creationId xmlns:a16="http://schemas.microsoft.com/office/drawing/2014/main" id="{4C0D5C4D-018D-6546-809F-47C0193EC990}"/>
                </a:ext>
              </a:extLst>
            </p:cNvPr>
            <p:cNvSpPr txBox="1"/>
            <p:nvPr/>
          </p:nvSpPr>
          <p:spPr>
            <a:xfrm>
              <a:off x="5280025" y="2672397"/>
              <a:ext cx="1370629" cy="374461"/>
            </a:xfrm>
            <a:prstGeom prst="rect">
              <a:avLst/>
            </a:prstGeom>
            <a:noFill/>
          </p:spPr>
          <p:txBody>
            <a:bodyPr wrap="square" lIns="182880" rtlCol="0">
              <a:spAutoFit/>
            </a:bodyPr>
            <a:lstStyle/>
            <a:p>
              <a:pPr>
                <a:lnSpc>
                  <a:spcPts val="1050"/>
                </a:lnSpc>
              </a:pPr>
              <a:r>
                <a:rPr lang="en-US" sz="1000" dirty="0"/>
                <a:t>California EPA formed</a:t>
              </a:r>
            </a:p>
          </p:txBody>
        </p:sp>
        <p:cxnSp>
          <p:nvCxnSpPr>
            <p:cNvPr id="281" name="Straight Connector 280">
              <a:extLst>
                <a:ext uri="{FF2B5EF4-FFF2-40B4-BE49-F238E27FC236}">
                  <a16:creationId xmlns:a16="http://schemas.microsoft.com/office/drawing/2014/main" id="{334997BE-AD41-1B43-A7E5-06A520DC6CFC}"/>
                </a:ext>
              </a:extLst>
            </p:cNvPr>
            <p:cNvCxnSpPr>
              <a:cxnSpLocks/>
            </p:cNvCxnSpPr>
            <p:nvPr/>
          </p:nvCxnSpPr>
          <p:spPr>
            <a:xfrm>
              <a:off x="5318125" y="2778125"/>
              <a:ext cx="92075"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274" name="1991 green">
            <a:extLst>
              <a:ext uri="{FF2B5EF4-FFF2-40B4-BE49-F238E27FC236}">
                <a16:creationId xmlns:a16="http://schemas.microsoft.com/office/drawing/2014/main" id="{D468F3EA-D54E-0F42-8E5C-6757CB6AEECF}"/>
              </a:ext>
            </a:extLst>
          </p:cNvPr>
          <p:cNvGrpSpPr/>
          <p:nvPr/>
        </p:nvGrpSpPr>
        <p:grpSpPr>
          <a:xfrm>
            <a:off x="2936588" y="1153192"/>
            <a:ext cx="1456254" cy="515526"/>
            <a:chOff x="5191225" y="1153192"/>
            <a:chExt cx="1456254" cy="515526"/>
          </a:xfrm>
        </p:grpSpPr>
        <p:sp>
          <p:nvSpPr>
            <p:cNvPr id="275" name="Oval 274">
              <a:extLst>
                <a:ext uri="{FF2B5EF4-FFF2-40B4-BE49-F238E27FC236}">
                  <a16:creationId xmlns:a16="http://schemas.microsoft.com/office/drawing/2014/main" id="{A9267CC9-9195-2948-A9FD-301993CF2601}"/>
                </a:ext>
              </a:extLst>
            </p:cNvPr>
            <p:cNvSpPr/>
            <p:nvPr/>
          </p:nvSpPr>
          <p:spPr>
            <a:xfrm>
              <a:off x="5191225" y="1193533"/>
              <a:ext cx="163630" cy="16363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6" name="Straight Connector 275">
              <a:extLst>
                <a:ext uri="{FF2B5EF4-FFF2-40B4-BE49-F238E27FC236}">
                  <a16:creationId xmlns:a16="http://schemas.microsoft.com/office/drawing/2014/main" id="{29AB223E-5BFF-814B-8C3A-C8FE23998814}"/>
                </a:ext>
              </a:extLst>
            </p:cNvPr>
            <p:cNvCxnSpPr>
              <a:cxnSpLocks/>
            </p:cNvCxnSpPr>
            <p:nvPr/>
          </p:nvCxnSpPr>
          <p:spPr>
            <a:xfrm>
              <a:off x="5321300" y="1279525"/>
              <a:ext cx="92075"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77" name="TextBox 276">
              <a:extLst>
                <a:ext uri="{FF2B5EF4-FFF2-40B4-BE49-F238E27FC236}">
                  <a16:creationId xmlns:a16="http://schemas.microsoft.com/office/drawing/2014/main" id="{74C8E49C-13F0-E841-BCCB-4AAF6530E870}"/>
                </a:ext>
              </a:extLst>
            </p:cNvPr>
            <p:cNvSpPr txBox="1"/>
            <p:nvPr/>
          </p:nvSpPr>
          <p:spPr>
            <a:xfrm>
              <a:off x="5276850" y="1153192"/>
              <a:ext cx="1370629" cy="515526"/>
            </a:xfrm>
            <a:prstGeom prst="rect">
              <a:avLst/>
            </a:prstGeom>
            <a:noFill/>
          </p:spPr>
          <p:txBody>
            <a:bodyPr wrap="square" lIns="182880" rtlCol="0">
              <a:spAutoFit/>
            </a:bodyPr>
            <a:lstStyle/>
            <a:p>
              <a:pPr>
                <a:lnSpc>
                  <a:spcPts val="1050"/>
                </a:lnSpc>
              </a:pPr>
              <a:r>
                <a:rPr lang="en-US" sz="1000" dirty="0"/>
                <a:t>Pioneer Seeds number 1 brand </a:t>
              </a:r>
              <a:br>
                <a:rPr lang="en-US" sz="1000" dirty="0"/>
              </a:br>
              <a:r>
                <a:rPr lang="en-US" sz="1000" dirty="0"/>
                <a:t>in soybeans</a:t>
              </a:r>
            </a:p>
          </p:txBody>
        </p:sp>
      </p:grpSp>
      <p:grpSp>
        <p:nvGrpSpPr>
          <p:cNvPr id="270" name="1990 gold">
            <a:extLst>
              <a:ext uri="{FF2B5EF4-FFF2-40B4-BE49-F238E27FC236}">
                <a16:creationId xmlns:a16="http://schemas.microsoft.com/office/drawing/2014/main" id="{BA88FB0C-D5BD-B945-A3C7-2A8BB82F2324}"/>
              </a:ext>
            </a:extLst>
          </p:cNvPr>
          <p:cNvGrpSpPr/>
          <p:nvPr/>
        </p:nvGrpSpPr>
        <p:grpSpPr>
          <a:xfrm>
            <a:off x="1102069" y="3529058"/>
            <a:ext cx="1473246" cy="656590"/>
            <a:chOff x="3801979" y="4191000"/>
            <a:chExt cx="1473246" cy="656590"/>
          </a:xfrm>
        </p:grpSpPr>
        <p:sp>
          <p:nvSpPr>
            <p:cNvPr id="271" name="Oval 270">
              <a:extLst>
                <a:ext uri="{FF2B5EF4-FFF2-40B4-BE49-F238E27FC236}">
                  <a16:creationId xmlns:a16="http://schemas.microsoft.com/office/drawing/2014/main" id="{770C34B4-76C0-B442-8BAB-064E053F1BF2}"/>
                </a:ext>
              </a:extLst>
            </p:cNvPr>
            <p:cNvSpPr/>
            <p:nvPr/>
          </p:nvSpPr>
          <p:spPr>
            <a:xfrm>
              <a:off x="3801979" y="4229500"/>
              <a:ext cx="163630" cy="16363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2" name="TextBox 271">
              <a:extLst>
                <a:ext uri="{FF2B5EF4-FFF2-40B4-BE49-F238E27FC236}">
                  <a16:creationId xmlns:a16="http://schemas.microsoft.com/office/drawing/2014/main" id="{2BEF9F9C-B187-214B-936C-5FED2DBC8EB2}"/>
                </a:ext>
              </a:extLst>
            </p:cNvPr>
            <p:cNvSpPr txBox="1"/>
            <p:nvPr/>
          </p:nvSpPr>
          <p:spPr>
            <a:xfrm>
              <a:off x="3904596" y="4191000"/>
              <a:ext cx="1370629" cy="656590"/>
            </a:xfrm>
            <a:prstGeom prst="rect">
              <a:avLst/>
            </a:prstGeom>
            <a:noFill/>
          </p:spPr>
          <p:txBody>
            <a:bodyPr wrap="square" lIns="182880" rtlCol="0">
              <a:spAutoFit/>
            </a:bodyPr>
            <a:lstStyle/>
            <a:p>
              <a:pPr>
                <a:lnSpc>
                  <a:spcPts val="1050"/>
                </a:lnSpc>
              </a:pPr>
              <a:r>
                <a:rPr lang="en-US" sz="1000" dirty="0"/>
                <a:t>Executive Committee expanded to 15 elected members</a:t>
              </a:r>
            </a:p>
          </p:txBody>
        </p:sp>
        <p:cxnSp>
          <p:nvCxnSpPr>
            <p:cNvPr id="273" name="Straight Connector 272">
              <a:extLst>
                <a:ext uri="{FF2B5EF4-FFF2-40B4-BE49-F238E27FC236}">
                  <a16:creationId xmlns:a16="http://schemas.microsoft.com/office/drawing/2014/main" id="{0553F611-05D5-9140-B97F-10328B0B60A4}"/>
                </a:ext>
              </a:extLst>
            </p:cNvPr>
            <p:cNvCxnSpPr>
              <a:cxnSpLocks/>
            </p:cNvCxnSpPr>
            <p:nvPr/>
          </p:nvCxnSpPr>
          <p:spPr>
            <a:xfrm>
              <a:off x="3930650" y="4314825"/>
              <a:ext cx="92075"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262" name="1990 orange">
            <a:extLst>
              <a:ext uri="{FF2B5EF4-FFF2-40B4-BE49-F238E27FC236}">
                <a16:creationId xmlns:a16="http://schemas.microsoft.com/office/drawing/2014/main" id="{1799BDBC-B004-1741-AC12-3DF892B700CF}"/>
              </a:ext>
            </a:extLst>
          </p:cNvPr>
          <p:cNvGrpSpPr/>
          <p:nvPr/>
        </p:nvGrpSpPr>
        <p:grpSpPr>
          <a:xfrm>
            <a:off x="1102069" y="2672397"/>
            <a:ext cx="1473246" cy="374461"/>
            <a:chOff x="3801979" y="2672397"/>
            <a:chExt cx="1473246" cy="374461"/>
          </a:xfrm>
        </p:grpSpPr>
        <p:sp>
          <p:nvSpPr>
            <p:cNvPr id="263" name="Oval 262">
              <a:extLst>
                <a:ext uri="{FF2B5EF4-FFF2-40B4-BE49-F238E27FC236}">
                  <a16:creationId xmlns:a16="http://schemas.microsoft.com/office/drawing/2014/main" id="{05F0F01D-70D1-0340-A957-D080980E3AF9}"/>
                </a:ext>
              </a:extLst>
            </p:cNvPr>
            <p:cNvSpPr/>
            <p:nvPr/>
          </p:nvSpPr>
          <p:spPr>
            <a:xfrm>
              <a:off x="3801979" y="2695875"/>
              <a:ext cx="163630" cy="16363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4" name="Straight Connector 263">
              <a:extLst>
                <a:ext uri="{FF2B5EF4-FFF2-40B4-BE49-F238E27FC236}">
                  <a16:creationId xmlns:a16="http://schemas.microsoft.com/office/drawing/2014/main" id="{A28EE3F6-E1BA-7F42-B910-E39589CF5CFF}"/>
                </a:ext>
              </a:extLst>
            </p:cNvPr>
            <p:cNvCxnSpPr>
              <a:cxnSpLocks/>
            </p:cNvCxnSpPr>
            <p:nvPr/>
          </p:nvCxnSpPr>
          <p:spPr>
            <a:xfrm>
              <a:off x="3930650" y="2784475"/>
              <a:ext cx="92075"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sp>
          <p:nvSpPr>
            <p:cNvPr id="265" name="TextBox 264">
              <a:extLst>
                <a:ext uri="{FF2B5EF4-FFF2-40B4-BE49-F238E27FC236}">
                  <a16:creationId xmlns:a16="http://schemas.microsoft.com/office/drawing/2014/main" id="{7661811A-4FE3-DF40-9B17-3A9314A638E5}"/>
                </a:ext>
              </a:extLst>
            </p:cNvPr>
            <p:cNvSpPr txBox="1"/>
            <p:nvPr/>
          </p:nvSpPr>
          <p:spPr>
            <a:xfrm>
              <a:off x="3904596" y="2672397"/>
              <a:ext cx="1370629" cy="374461"/>
            </a:xfrm>
            <a:prstGeom prst="rect">
              <a:avLst/>
            </a:prstGeom>
            <a:noFill/>
          </p:spPr>
          <p:txBody>
            <a:bodyPr wrap="square" lIns="182880" rtlCol="0">
              <a:spAutoFit/>
            </a:bodyPr>
            <a:lstStyle/>
            <a:p>
              <a:pPr>
                <a:lnSpc>
                  <a:spcPts val="1050"/>
                </a:lnSpc>
              </a:pPr>
              <a:r>
                <a:rPr lang="en-US" sz="1000" dirty="0"/>
                <a:t>Organic Foods Production Act</a:t>
              </a:r>
            </a:p>
          </p:txBody>
        </p:sp>
      </p:grpSp>
      <p:grpSp>
        <p:nvGrpSpPr>
          <p:cNvPr id="266" name="1990 green">
            <a:extLst>
              <a:ext uri="{FF2B5EF4-FFF2-40B4-BE49-F238E27FC236}">
                <a16:creationId xmlns:a16="http://schemas.microsoft.com/office/drawing/2014/main" id="{9BCDFB2E-D160-7043-8985-9538B5B95453}"/>
              </a:ext>
            </a:extLst>
          </p:cNvPr>
          <p:cNvGrpSpPr/>
          <p:nvPr/>
        </p:nvGrpSpPr>
        <p:grpSpPr>
          <a:xfrm>
            <a:off x="1102069" y="1153192"/>
            <a:ext cx="1474217" cy="515526"/>
            <a:chOff x="3801979" y="1153192"/>
            <a:chExt cx="1474217" cy="515526"/>
          </a:xfrm>
        </p:grpSpPr>
        <p:sp>
          <p:nvSpPr>
            <p:cNvPr id="267" name="Oval 266">
              <a:extLst>
                <a:ext uri="{FF2B5EF4-FFF2-40B4-BE49-F238E27FC236}">
                  <a16:creationId xmlns:a16="http://schemas.microsoft.com/office/drawing/2014/main" id="{A5065D77-BEB0-3F4A-9253-0A2CCFC0D39B}"/>
                </a:ext>
              </a:extLst>
            </p:cNvPr>
            <p:cNvSpPr/>
            <p:nvPr/>
          </p:nvSpPr>
          <p:spPr>
            <a:xfrm>
              <a:off x="3801979" y="1193533"/>
              <a:ext cx="163630" cy="16363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8" name="TextBox 267">
              <a:extLst>
                <a:ext uri="{FF2B5EF4-FFF2-40B4-BE49-F238E27FC236}">
                  <a16:creationId xmlns:a16="http://schemas.microsoft.com/office/drawing/2014/main" id="{4D9A37E0-E7B2-E246-98F3-43B457E63C42}"/>
                </a:ext>
              </a:extLst>
            </p:cNvPr>
            <p:cNvSpPr txBox="1"/>
            <p:nvPr/>
          </p:nvSpPr>
          <p:spPr>
            <a:xfrm>
              <a:off x="3905567" y="1153192"/>
              <a:ext cx="1370629" cy="515526"/>
            </a:xfrm>
            <a:prstGeom prst="rect">
              <a:avLst/>
            </a:prstGeom>
            <a:noFill/>
          </p:spPr>
          <p:txBody>
            <a:bodyPr wrap="square" lIns="182880" rtlCol="0">
              <a:spAutoFit/>
            </a:bodyPr>
            <a:lstStyle/>
            <a:p>
              <a:pPr>
                <a:lnSpc>
                  <a:spcPts val="1050"/>
                </a:lnSpc>
              </a:pPr>
              <a:r>
                <a:rPr lang="en-US" sz="1000" dirty="0"/>
                <a:t>Neonicotinoid insecticides are  introduced</a:t>
              </a:r>
            </a:p>
          </p:txBody>
        </p:sp>
        <p:cxnSp>
          <p:nvCxnSpPr>
            <p:cNvPr id="269" name="Straight Connector 268">
              <a:extLst>
                <a:ext uri="{FF2B5EF4-FFF2-40B4-BE49-F238E27FC236}">
                  <a16:creationId xmlns:a16="http://schemas.microsoft.com/office/drawing/2014/main" id="{110234B3-0CD4-B140-A00F-1A2C93C14F4C}"/>
                </a:ext>
              </a:extLst>
            </p:cNvPr>
            <p:cNvCxnSpPr>
              <a:cxnSpLocks/>
            </p:cNvCxnSpPr>
            <p:nvPr/>
          </p:nvCxnSpPr>
          <p:spPr>
            <a:xfrm>
              <a:off x="3930650" y="1279525"/>
              <a:ext cx="92075"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117" name="1990 Green Box">
            <a:extLst>
              <a:ext uri="{FF2B5EF4-FFF2-40B4-BE49-F238E27FC236}">
                <a16:creationId xmlns:a16="http://schemas.microsoft.com/office/drawing/2014/main" id="{C6575B73-C317-A446-9B5D-546B6D675EF9}"/>
              </a:ext>
            </a:extLst>
          </p:cNvPr>
          <p:cNvGrpSpPr/>
          <p:nvPr/>
        </p:nvGrpSpPr>
        <p:grpSpPr>
          <a:xfrm>
            <a:off x="8365064" y="1075267"/>
            <a:ext cx="3386667" cy="4222045"/>
            <a:chOff x="8365064" y="1075267"/>
            <a:chExt cx="3386667" cy="4222045"/>
          </a:xfrm>
        </p:grpSpPr>
        <p:sp>
          <p:nvSpPr>
            <p:cNvPr id="118" name="1985 Orange Box">
              <a:extLst>
                <a:ext uri="{FF2B5EF4-FFF2-40B4-BE49-F238E27FC236}">
                  <a16:creationId xmlns:a16="http://schemas.microsoft.com/office/drawing/2014/main" id="{F68E6AC8-5465-EF47-A317-6C0FCC13D744}"/>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The </a:t>
              </a:r>
              <a:r>
                <a:rPr lang="en-US" sz="1400" dirty="0" err="1">
                  <a:solidFill>
                    <a:schemeClr val="tx1">
                      <a:lumMod val="75000"/>
                      <a:lumOff val="25000"/>
                    </a:schemeClr>
                  </a:solidFill>
                </a:rPr>
                <a:t>neonics</a:t>
              </a:r>
              <a:r>
                <a:rPr lang="en-US" sz="1400" dirty="0">
                  <a:solidFill>
                    <a:schemeClr val="tx1">
                      <a:lumMod val="75000"/>
                      <a:lumOff val="25000"/>
                    </a:schemeClr>
                  </a:solidFill>
                </a:rPr>
                <a:t> are a class of neuro-active insecticides chemically similar to nicotine. Shell (in the 1980s) and Bayer (in the 1990s) started work on their development. The neonicotinoid family includes acetamiprid, clothianidin, imidacloprid, nitenpyram, </a:t>
              </a:r>
              <a:r>
                <a:rPr lang="en-US" sz="1400" dirty="0" err="1">
                  <a:solidFill>
                    <a:schemeClr val="tx1">
                      <a:lumMod val="75000"/>
                      <a:lumOff val="25000"/>
                    </a:schemeClr>
                  </a:solidFill>
                </a:rPr>
                <a:t>nithiazine</a:t>
              </a:r>
              <a:r>
                <a:rPr lang="en-US" sz="1400" dirty="0">
                  <a:solidFill>
                    <a:schemeClr val="tx1">
                      <a:lumMod val="75000"/>
                      <a:lumOff val="25000"/>
                    </a:schemeClr>
                  </a:solidFill>
                </a:rPr>
                <a:t>, thiacloprid and thiamethoxam. Imidacloprid was the most widely used insecticide in the world at one point.</a:t>
              </a:r>
            </a:p>
            <a:p>
              <a:r>
                <a:rPr lang="en-US" sz="1050" b="1" dirty="0">
                  <a:solidFill>
                    <a:schemeClr val="tx1">
                      <a:lumMod val="75000"/>
                      <a:lumOff val="25000"/>
                    </a:schemeClr>
                  </a:solidFill>
                </a:rPr>
                <a:t>Source: </a:t>
              </a:r>
            </a:p>
            <a:p>
              <a:r>
                <a:rPr lang="en-US" sz="1050" dirty="0">
                  <a:solidFill>
                    <a:schemeClr val="tx1">
                      <a:lumMod val="75000"/>
                      <a:lumOff val="25000"/>
                    </a:schemeClr>
                  </a:solidFill>
                  <a:hlinkClick r:id="rId4"/>
                </a:rPr>
                <a:t>https://www.bing.com/search?q=introduction+of+neonicatinoids&amp;FORM=EDGENA&amp;refig=fc04bb81b5384319a08b8ace469b7794</a:t>
              </a:r>
              <a:r>
                <a:rPr lang="en-US" sz="1050" dirty="0">
                  <a:solidFill>
                    <a:schemeClr val="tx1">
                      <a:lumMod val="75000"/>
                      <a:lumOff val="25000"/>
                    </a:schemeClr>
                  </a:solidFill>
                </a:rPr>
                <a:t> </a:t>
              </a:r>
              <a:endParaRPr lang="en-US" dirty="0"/>
            </a:p>
          </p:txBody>
        </p:sp>
        <p:sp>
          <p:nvSpPr>
            <p:cNvPr id="120" name="done">
              <a:extLst>
                <a:ext uri="{FF2B5EF4-FFF2-40B4-BE49-F238E27FC236}">
                  <a16:creationId xmlns:a16="http://schemas.microsoft.com/office/drawing/2014/main" id="{BFA3A647-43EE-C248-B1F2-C18D3821581C}"/>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21" name="1990 Orange Box">
            <a:extLst>
              <a:ext uri="{FF2B5EF4-FFF2-40B4-BE49-F238E27FC236}">
                <a16:creationId xmlns:a16="http://schemas.microsoft.com/office/drawing/2014/main" id="{8B3B68BE-54A9-B541-A3CF-F4F8820213AA}"/>
              </a:ext>
            </a:extLst>
          </p:cNvPr>
          <p:cNvGrpSpPr/>
          <p:nvPr/>
        </p:nvGrpSpPr>
        <p:grpSpPr>
          <a:xfrm>
            <a:off x="8365064" y="1075267"/>
            <a:ext cx="3386667" cy="4222045"/>
            <a:chOff x="8365064" y="1075267"/>
            <a:chExt cx="3386667" cy="4222045"/>
          </a:xfrm>
        </p:grpSpPr>
        <p:sp>
          <p:nvSpPr>
            <p:cNvPr id="122" name="1985 Orange Box">
              <a:extLst>
                <a:ext uri="{FF2B5EF4-FFF2-40B4-BE49-F238E27FC236}">
                  <a16:creationId xmlns:a16="http://schemas.microsoft.com/office/drawing/2014/main" id="{DAFDFA3C-BB16-1A4A-B871-57CF3365CD96}"/>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lumMod val="75000"/>
                      <a:lumOff val="25000"/>
                    </a:schemeClr>
                  </a:solidFill>
                </a:rPr>
                <a:t>Established the National Organic Program (NOP), the Secretary of Agriculture oversees the program for certification of organic production.</a:t>
              </a:r>
            </a:p>
            <a:p>
              <a:r>
                <a:rPr lang="en-US" sz="1050" b="1" dirty="0">
                  <a:solidFill>
                    <a:schemeClr val="tx1">
                      <a:lumMod val="75000"/>
                      <a:lumOff val="25000"/>
                    </a:schemeClr>
                  </a:solidFill>
                </a:rPr>
                <a:t>Source: </a:t>
              </a:r>
            </a:p>
            <a:p>
              <a:r>
                <a:rPr lang="en-US" sz="1050" dirty="0">
                  <a:solidFill>
                    <a:schemeClr val="tx1">
                      <a:lumMod val="75000"/>
                      <a:lumOff val="25000"/>
                    </a:schemeClr>
                  </a:solidFill>
                  <a:hlinkClick r:id="rId5"/>
                </a:rPr>
                <a:t>https://uscode.house.gov/view.xhtml?req=granuleid%3AUSC-prelim-title7-chapter94&amp;saved=%7CZ3JhbnVsZWlkOlVTQy1wcmVsaW0tdGl0bGU3LWNoYXB0ZXI5NC1mcm9udA%3D%3D%7C%7C%7C0%7Cfalse%7Cprelim&amp;edition=prelim</a:t>
              </a:r>
              <a:r>
                <a:rPr lang="en-US" sz="1050" dirty="0">
                  <a:solidFill>
                    <a:schemeClr val="tx1">
                      <a:lumMod val="75000"/>
                      <a:lumOff val="25000"/>
                    </a:schemeClr>
                  </a:solidFill>
                </a:rPr>
                <a:t> </a:t>
              </a:r>
              <a:endParaRPr lang="en-US" dirty="0"/>
            </a:p>
          </p:txBody>
        </p:sp>
        <p:sp>
          <p:nvSpPr>
            <p:cNvPr id="123" name="done">
              <a:extLst>
                <a:ext uri="{FF2B5EF4-FFF2-40B4-BE49-F238E27FC236}">
                  <a16:creationId xmlns:a16="http://schemas.microsoft.com/office/drawing/2014/main" id="{7192D5D9-8443-C54B-9641-155325DF45B0}"/>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25" name="1991 Green Box">
            <a:extLst>
              <a:ext uri="{FF2B5EF4-FFF2-40B4-BE49-F238E27FC236}">
                <a16:creationId xmlns:a16="http://schemas.microsoft.com/office/drawing/2014/main" id="{5AD33C73-2BCF-7641-A70D-EA129891D235}"/>
              </a:ext>
            </a:extLst>
          </p:cNvPr>
          <p:cNvGrpSpPr/>
          <p:nvPr/>
        </p:nvGrpSpPr>
        <p:grpSpPr>
          <a:xfrm>
            <a:off x="8365064" y="1075267"/>
            <a:ext cx="3386667" cy="4222045"/>
            <a:chOff x="8365064" y="1075267"/>
            <a:chExt cx="3386667" cy="4222045"/>
          </a:xfrm>
        </p:grpSpPr>
        <p:sp>
          <p:nvSpPr>
            <p:cNvPr id="126" name="1985 Orange Box">
              <a:extLst>
                <a:ext uri="{FF2B5EF4-FFF2-40B4-BE49-F238E27FC236}">
                  <a16:creationId xmlns:a16="http://schemas.microsoft.com/office/drawing/2014/main" id="{3057BF13-1745-7F4C-BDEA-ECA0D4C44CCB}"/>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endParaRPr lang="en-US" sz="1400" dirty="0">
                <a:solidFill>
                  <a:srgbClr val="FF0000"/>
                </a:solidFill>
              </a:endParaRPr>
            </a:p>
            <a:p>
              <a:r>
                <a:rPr lang="en-US" sz="1050" b="1" dirty="0">
                  <a:solidFill>
                    <a:schemeClr val="tx1">
                      <a:lumMod val="75000"/>
                      <a:lumOff val="25000"/>
                    </a:schemeClr>
                  </a:solidFill>
                </a:rPr>
                <a:t>Source: </a:t>
              </a:r>
            </a:p>
            <a:p>
              <a:r>
                <a:rPr lang="en-US" sz="1050" dirty="0">
                  <a:solidFill>
                    <a:schemeClr val="tx1">
                      <a:lumMod val="75000"/>
                      <a:lumOff val="25000"/>
                    </a:schemeClr>
                  </a:solidFill>
                  <a:hlinkClick r:id="rId6"/>
                </a:rPr>
                <a:t>https://www.corteva.com/who-we-are/our-history.html</a:t>
              </a:r>
              <a:r>
                <a:rPr lang="en-US" sz="1050" dirty="0">
                  <a:solidFill>
                    <a:schemeClr val="tx1">
                      <a:lumMod val="75000"/>
                      <a:lumOff val="25000"/>
                    </a:schemeClr>
                  </a:solidFill>
                </a:rPr>
                <a:t> </a:t>
              </a:r>
              <a:endParaRPr lang="en-US" dirty="0"/>
            </a:p>
          </p:txBody>
        </p:sp>
        <p:sp>
          <p:nvSpPr>
            <p:cNvPr id="127" name="done">
              <a:extLst>
                <a:ext uri="{FF2B5EF4-FFF2-40B4-BE49-F238E27FC236}">
                  <a16:creationId xmlns:a16="http://schemas.microsoft.com/office/drawing/2014/main" id="{DF116199-0CA8-AA41-A440-52A7F172F245}"/>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28" name="1991 Orange Box">
            <a:extLst>
              <a:ext uri="{FF2B5EF4-FFF2-40B4-BE49-F238E27FC236}">
                <a16:creationId xmlns:a16="http://schemas.microsoft.com/office/drawing/2014/main" id="{5E5CC907-D89C-DD45-946F-E0533C980D98}"/>
              </a:ext>
            </a:extLst>
          </p:cNvPr>
          <p:cNvGrpSpPr/>
          <p:nvPr/>
        </p:nvGrpSpPr>
        <p:grpSpPr>
          <a:xfrm>
            <a:off x="8365064" y="1075267"/>
            <a:ext cx="3386667" cy="4222045"/>
            <a:chOff x="8365064" y="1075267"/>
            <a:chExt cx="3386667" cy="4222045"/>
          </a:xfrm>
        </p:grpSpPr>
        <p:sp>
          <p:nvSpPr>
            <p:cNvPr id="129" name="1985 Orange Box">
              <a:extLst>
                <a:ext uri="{FF2B5EF4-FFF2-40B4-BE49-F238E27FC236}">
                  <a16:creationId xmlns:a16="http://schemas.microsoft.com/office/drawing/2014/main" id="{DDA9B448-FB81-3B48-9894-85F0638EF60B}"/>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200" dirty="0">
                  <a:solidFill>
                    <a:schemeClr val="tx1"/>
                  </a:solidFill>
                </a:rPr>
                <a:t>This brought the Air Resources Board (ARB), State Water Resources Control Board, and Integrated Waste Management Board (IWMB) under an umbrella agency with the newly created Department of Toxic Substances Control (DTSC) and the Office of Environmental Health Hazard Assessment (OEHHA). As part of this reorganization, the pesticide regulation program was given departmental status as the Department of Pesticide Regulation within CalEPA. Pesticide-related statutory responsibilities and authorities were transferred to DPR.</a:t>
              </a:r>
            </a:p>
            <a:p>
              <a:r>
                <a:rPr lang="en-US" sz="1050" b="1" dirty="0">
                  <a:solidFill>
                    <a:schemeClr val="tx1">
                      <a:lumMod val="75000"/>
                      <a:lumOff val="25000"/>
                    </a:schemeClr>
                  </a:solidFill>
                </a:rPr>
                <a:t>Source: </a:t>
              </a:r>
            </a:p>
            <a:p>
              <a:r>
                <a:rPr lang="en-US" sz="1050" dirty="0">
                  <a:solidFill>
                    <a:schemeClr val="tx1">
                      <a:lumMod val="75000"/>
                      <a:lumOff val="25000"/>
                    </a:schemeClr>
                  </a:solidFill>
                  <a:hlinkClick r:id="rId7"/>
                </a:rPr>
                <a:t>https://www.cdpr.ca.gov/docs/pressrls/dprguide/appendix_c.pdf</a:t>
              </a:r>
              <a:endParaRPr lang="en-US" sz="1050" dirty="0">
                <a:solidFill>
                  <a:schemeClr val="tx1">
                    <a:lumMod val="75000"/>
                    <a:lumOff val="25000"/>
                  </a:schemeClr>
                </a:solidFill>
              </a:endParaRPr>
            </a:p>
            <a:p>
              <a:endParaRPr lang="en-US" dirty="0"/>
            </a:p>
          </p:txBody>
        </p:sp>
        <p:sp>
          <p:nvSpPr>
            <p:cNvPr id="130" name="done">
              <a:extLst>
                <a:ext uri="{FF2B5EF4-FFF2-40B4-BE49-F238E27FC236}">
                  <a16:creationId xmlns:a16="http://schemas.microsoft.com/office/drawing/2014/main" id="{49741301-FC43-704B-AE23-A3C2D9ACD280}"/>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31" name="1992 Green Box 1">
            <a:extLst>
              <a:ext uri="{FF2B5EF4-FFF2-40B4-BE49-F238E27FC236}">
                <a16:creationId xmlns:a16="http://schemas.microsoft.com/office/drawing/2014/main" id="{B181FDC0-72E8-324B-8FA1-C548A042C14B}"/>
              </a:ext>
            </a:extLst>
          </p:cNvPr>
          <p:cNvGrpSpPr/>
          <p:nvPr/>
        </p:nvGrpSpPr>
        <p:grpSpPr>
          <a:xfrm>
            <a:off x="8365064" y="1075267"/>
            <a:ext cx="3386667" cy="4222045"/>
            <a:chOff x="8365064" y="1075267"/>
            <a:chExt cx="3386667" cy="4222045"/>
          </a:xfrm>
        </p:grpSpPr>
        <p:sp>
          <p:nvSpPr>
            <p:cNvPr id="132" name="1985 Orange Box">
              <a:extLst>
                <a:ext uri="{FF2B5EF4-FFF2-40B4-BE49-F238E27FC236}">
                  <a16:creationId xmlns:a16="http://schemas.microsoft.com/office/drawing/2014/main" id="{F9511CEC-8176-3A4D-83D1-6C94FB768E01}"/>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endParaRPr lang="en-US" sz="1400" dirty="0">
                <a:solidFill>
                  <a:srgbClr val="FF0000"/>
                </a:solidFill>
              </a:endParaRPr>
            </a:p>
            <a:p>
              <a:r>
                <a:rPr lang="en-US" sz="1050" b="1" dirty="0">
                  <a:solidFill>
                    <a:schemeClr val="tx1">
                      <a:lumMod val="75000"/>
                      <a:lumOff val="25000"/>
                    </a:schemeClr>
                  </a:solidFill>
                </a:rPr>
                <a:t>Source: </a:t>
              </a:r>
            </a:p>
            <a:p>
              <a:r>
                <a:rPr lang="en-US" sz="1050" dirty="0">
                  <a:solidFill>
                    <a:schemeClr val="tx1">
                      <a:lumMod val="75000"/>
                      <a:lumOff val="25000"/>
                    </a:schemeClr>
                  </a:solidFill>
                  <a:hlinkClick r:id="rId8"/>
                </a:rPr>
                <a:t>https://www.ers.usda.gov/Data-products/organic-production.aspx</a:t>
              </a:r>
              <a:endParaRPr lang="en-US" sz="1050" dirty="0">
                <a:solidFill>
                  <a:schemeClr val="tx1">
                    <a:lumMod val="75000"/>
                    <a:lumOff val="25000"/>
                  </a:schemeClr>
                </a:solidFill>
              </a:endParaRPr>
            </a:p>
            <a:p>
              <a:endParaRPr lang="en-US" dirty="0"/>
            </a:p>
          </p:txBody>
        </p:sp>
        <p:sp>
          <p:nvSpPr>
            <p:cNvPr id="133" name="done">
              <a:extLst>
                <a:ext uri="{FF2B5EF4-FFF2-40B4-BE49-F238E27FC236}">
                  <a16:creationId xmlns:a16="http://schemas.microsoft.com/office/drawing/2014/main" id="{CFA401E3-69BF-2349-AF8D-BF9BE3D647C0}"/>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34" name="1992 Green Box 2">
            <a:extLst>
              <a:ext uri="{FF2B5EF4-FFF2-40B4-BE49-F238E27FC236}">
                <a16:creationId xmlns:a16="http://schemas.microsoft.com/office/drawing/2014/main" id="{27D2BAD9-149F-264F-99D6-86DA188E7DE4}"/>
              </a:ext>
            </a:extLst>
          </p:cNvPr>
          <p:cNvGrpSpPr/>
          <p:nvPr/>
        </p:nvGrpSpPr>
        <p:grpSpPr>
          <a:xfrm>
            <a:off x="8365064" y="1075267"/>
            <a:ext cx="3386667" cy="4222045"/>
            <a:chOff x="8365064" y="1075267"/>
            <a:chExt cx="3386667" cy="4222045"/>
          </a:xfrm>
        </p:grpSpPr>
        <p:sp>
          <p:nvSpPr>
            <p:cNvPr id="135" name="1985 Orange Box">
              <a:extLst>
                <a:ext uri="{FF2B5EF4-FFF2-40B4-BE49-F238E27FC236}">
                  <a16:creationId xmlns:a16="http://schemas.microsoft.com/office/drawing/2014/main" id="{9F6659A1-CD94-E64B-BBCB-A886A2A666EE}"/>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endParaRPr lang="en-US" sz="1400" dirty="0">
                <a:solidFill>
                  <a:srgbClr val="FF0000"/>
                </a:solidFill>
              </a:endParaRPr>
            </a:p>
            <a:p>
              <a:r>
                <a:rPr lang="en-US" sz="1050" b="1" dirty="0">
                  <a:solidFill>
                    <a:schemeClr val="tx1">
                      <a:lumMod val="75000"/>
                      <a:lumOff val="25000"/>
                    </a:schemeClr>
                  </a:solidFill>
                </a:rPr>
                <a:t>Source: </a:t>
              </a:r>
            </a:p>
            <a:p>
              <a:r>
                <a:rPr lang="en-US" sz="1050" dirty="0">
                  <a:solidFill>
                    <a:schemeClr val="tx1">
                      <a:lumMod val="75000"/>
                      <a:lumOff val="25000"/>
                    </a:schemeClr>
                  </a:solidFill>
                  <a:hlinkClick r:id="rId8"/>
                </a:rPr>
                <a:t>https://www.ers.usda.gov/Data-products/organic-production.aspx</a:t>
              </a:r>
              <a:endParaRPr lang="en-US" sz="1050" dirty="0">
                <a:solidFill>
                  <a:schemeClr val="tx1">
                    <a:lumMod val="75000"/>
                    <a:lumOff val="25000"/>
                  </a:schemeClr>
                </a:solidFill>
              </a:endParaRPr>
            </a:p>
            <a:p>
              <a:endParaRPr lang="en-US" dirty="0"/>
            </a:p>
          </p:txBody>
        </p:sp>
        <p:sp>
          <p:nvSpPr>
            <p:cNvPr id="136" name="done">
              <a:extLst>
                <a:ext uri="{FF2B5EF4-FFF2-40B4-BE49-F238E27FC236}">
                  <a16:creationId xmlns:a16="http://schemas.microsoft.com/office/drawing/2014/main" id="{6BAFA3D6-05FA-8E49-9FC2-4E85A1E4614F}"/>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37" name="1992 Orange Box">
            <a:extLst>
              <a:ext uri="{FF2B5EF4-FFF2-40B4-BE49-F238E27FC236}">
                <a16:creationId xmlns:a16="http://schemas.microsoft.com/office/drawing/2014/main" id="{03D5A54B-0650-9746-BFCF-CB4D5057D9F8}"/>
              </a:ext>
            </a:extLst>
          </p:cNvPr>
          <p:cNvGrpSpPr/>
          <p:nvPr/>
        </p:nvGrpSpPr>
        <p:grpSpPr>
          <a:xfrm>
            <a:off x="8365064" y="1075267"/>
            <a:ext cx="3386667" cy="4222045"/>
            <a:chOff x="8365064" y="1075267"/>
            <a:chExt cx="3386667" cy="4222045"/>
          </a:xfrm>
        </p:grpSpPr>
        <p:sp>
          <p:nvSpPr>
            <p:cNvPr id="138" name="1985 Orange Box">
              <a:extLst>
                <a:ext uri="{FF2B5EF4-FFF2-40B4-BE49-F238E27FC236}">
                  <a16:creationId xmlns:a16="http://schemas.microsoft.com/office/drawing/2014/main" id="{D37CB6B4-9B36-7748-8177-ED7111A0AC4B}"/>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solidFill>
                </a:rPr>
                <a:t>Contract research industry struggles </a:t>
              </a:r>
              <a:br>
                <a:rPr lang="en-US" sz="1400" dirty="0">
                  <a:solidFill>
                    <a:schemeClr val="tx1"/>
                  </a:solidFill>
                </a:rPr>
              </a:br>
              <a:r>
                <a:rPr lang="en-US" sz="1400" dirty="0">
                  <a:solidFill>
                    <a:schemeClr val="tx1"/>
                  </a:solidFill>
                </a:rPr>
                <a:t>to repurpose </a:t>
              </a:r>
              <a:r>
                <a:rPr lang="en-US" sz="1400" dirty="0" err="1">
                  <a:solidFill>
                    <a:schemeClr val="tx1"/>
                  </a:solidFill>
                </a:rPr>
                <a:t>mecocosm</a:t>
              </a:r>
              <a:r>
                <a:rPr lang="en-US" sz="1400" dirty="0">
                  <a:solidFill>
                    <a:schemeClr val="tx1"/>
                  </a:solidFill>
                </a:rPr>
                <a:t> sites.</a:t>
              </a:r>
            </a:p>
            <a:p>
              <a:r>
                <a:rPr lang="en-US" sz="1050" b="1" dirty="0">
                  <a:solidFill>
                    <a:schemeClr val="tx1">
                      <a:lumMod val="75000"/>
                      <a:lumOff val="25000"/>
                    </a:schemeClr>
                  </a:solidFill>
                </a:rPr>
                <a:t>Source:  </a:t>
              </a:r>
              <a:r>
                <a:rPr lang="en-US" sz="1050" dirty="0">
                  <a:solidFill>
                    <a:schemeClr val="tx1">
                      <a:lumMod val="75000"/>
                      <a:lumOff val="25000"/>
                    </a:schemeClr>
                  </a:solidFill>
                </a:rPr>
                <a:t>Member Expertise</a:t>
              </a:r>
            </a:p>
          </p:txBody>
        </p:sp>
        <p:sp>
          <p:nvSpPr>
            <p:cNvPr id="139" name="done">
              <a:extLst>
                <a:ext uri="{FF2B5EF4-FFF2-40B4-BE49-F238E27FC236}">
                  <a16:creationId xmlns:a16="http://schemas.microsoft.com/office/drawing/2014/main" id="{9D8E3E76-7794-8947-8D72-6B0AACA89515}"/>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201" name="1992 Gold Box">
            <a:extLst>
              <a:ext uri="{FF2B5EF4-FFF2-40B4-BE49-F238E27FC236}">
                <a16:creationId xmlns:a16="http://schemas.microsoft.com/office/drawing/2014/main" id="{C7D37CFE-B0B6-4D47-A0F0-75C0FBA9429B}"/>
              </a:ext>
            </a:extLst>
          </p:cNvPr>
          <p:cNvGrpSpPr/>
          <p:nvPr/>
        </p:nvGrpSpPr>
        <p:grpSpPr>
          <a:xfrm>
            <a:off x="8365064" y="1075267"/>
            <a:ext cx="3386667" cy="4222045"/>
            <a:chOff x="8365064" y="1075267"/>
            <a:chExt cx="3386667" cy="4222045"/>
          </a:xfrm>
        </p:grpSpPr>
        <p:sp>
          <p:nvSpPr>
            <p:cNvPr id="202" name="1985 Orange Box">
              <a:extLst>
                <a:ext uri="{FF2B5EF4-FFF2-40B4-BE49-F238E27FC236}">
                  <a16:creationId xmlns:a16="http://schemas.microsoft.com/office/drawing/2014/main" id="{C398371D-D1B8-3040-B0CE-BA3ADEA8AE4C}"/>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solidFill>
                </a:rPr>
                <a:t>A special topic AGRO symposium entitled "Natural and Derived Pest Management Agents" was held in Snowbird, UT.</a:t>
              </a:r>
            </a:p>
            <a:p>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b="1" dirty="0">
                  <a:solidFill>
                    <a:schemeClr val="tx1">
                      <a:lumMod val="75000"/>
                      <a:lumOff val="25000"/>
                    </a:schemeClr>
                  </a:solidFill>
                </a:rPr>
                <a:t>AGRO History Document  1976-2001; </a:t>
              </a:r>
              <a:r>
                <a:rPr lang="en-US" sz="1050" dirty="0">
                  <a:solidFill>
                    <a:schemeClr val="tx1">
                      <a:lumMod val="75000"/>
                      <a:lumOff val="25000"/>
                    </a:schemeClr>
                  </a:solidFill>
                  <a:hlinkClick r:id="rId9"/>
                </a:rPr>
                <a:t>https://pubs.acs.org/doi/pdf/10.1021/jf0115286</a:t>
              </a:r>
              <a:endParaRPr lang="en-US" sz="1050" dirty="0">
                <a:solidFill>
                  <a:schemeClr val="tx1">
                    <a:lumMod val="75000"/>
                    <a:lumOff val="25000"/>
                  </a:schemeClr>
                </a:solidFill>
              </a:endParaRPr>
            </a:p>
            <a:p>
              <a:br>
                <a:rPr lang="en-US" sz="1050" b="1" dirty="0">
                  <a:solidFill>
                    <a:schemeClr val="tx1">
                      <a:lumMod val="75000"/>
                      <a:lumOff val="25000"/>
                    </a:schemeClr>
                  </a:solidFill>
                </a:rPr>
              </a:br>
              <a:br>
                <a:rPr lang="en-US" sz="1050" b="1" dirty="0">
                  <a:solidFill>
                    <a:schemeClr val="tx1">
                      <a:lumMod val="75000"/>
                      <a:lumOff val="25000"/>
                    </a:schemeClr>
                  </a:solidFill>
                </a:rPr>
              </a:br>
              <a:endParaRPr lang="en-US" sz="1050" dirty="0">
                <a:solidFill>
                  <a:schemeClr val="tx1">
                    <a:lumMod val="75000"/>
                    <a:lumOff val="25000"/>
                  </a:schemeClr>
                </a:solidFill>
              </a:endParaRPr>
            </a:p>
          </p:txBody>
        </p:sp>
        <p:sp>
          <p:nvSpPr>
            <p:cNvPr id="203" name="done">
              <a:extLst>
                <a:ext uri="{FF2B5EF4-FFF2-40B4-BE49-F238E27FC236}">
                  <a16:creationId xmlns:a16="http://schemas.microsoft.com/office/drawing/2014/main" id="{52F5B115-831B-F94E-93AE-4D8B9DD2D0DC}"/>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40" name="1993 Orange Box">
            <a:extLst>
              <a:ext uri="{FF2B5EF4-FFF2-40B4-BE49-F238E27FC236}">
                <a16:creationId xmlns:a16="http://schemas.microsoft.com/office/drawing/2014/main" id="{9066B947-B37A-B148-BC9C-EB7807E7FE2D}"/>
              </a:ext>
            </a:extLst>
          </p:cNvPr>
          <p:cNvGrpSpPr/>
          <p:nvPr/>
        </p:nvGrpSpPr>
        <p:grpSpPr>
          <a:xfrm>
            <a:off x="8365064" y="1075267"/>
            <a:ext cx="3386667" cy="4222045"/>
            <a:chOff x="8365064" y="1075267"/>
            <a:chExt cx="3386667" cy="4222045"/>
          </a:xfrm>
        </p:grpSpPr>
        <p:sp>
          <p:nvSpPr>
            <p:cNvPr id="141" name="1985 Orange Box">
              <a:extLst>
                <a:ext uri="{FF2B5EF4-FFF2-40B4-BE49-F238E27FC236}">
                  <a16:creationId xmlns:a16="http://schemas.microsoft.com/office/drawing/2014/main" id="{0ADE5E79-60BD-064C-8B16-D9BCCAA5E008}"/>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solidFill>
                </a:rPr>
                <a:t>This noteworthy book highlighted the potential for greater exposures and potential effects of pesticides on children, and the widespread attention it attracted led to passage several years later of the Food Quality Protection Act.</a:t>
              </a:r>
            </a:p>
            <a:p>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10"/>
                </a:rPr>
                <a:t>www.nap.edu/catalog/2126/pesticides-in-the-diets-of-infants-and-children</a:t>
              </a:r>
              <a:endParaRPr lang="en-US" sz="1050" dirty="0">
                <a:solidFill>
                  <a:schemeClr val="tx1">
                    <a:lumMod val="75000"/>
                    <a:lumOff val="25000"/>
                  </a:schemeClr>
                </a:solidFill>
              </a:endParaRPr>
            </a:p>
            <a:p>
              <a:endParaRPr lang="en-US" sz="1050" dirty="0">
                <a:solidFill>
                  <a:schemeClr val="tx1">
                    <a:lumMod val="75000"/>
                    <a:lumOff val="25000"/>
                  </a:schemeClr>
                </a:solidFill>
              </a:endParaRPr>
            </a:p>
          </p:txBody>
        </p:sp>
        <p:sp>
          <p:nvSpPr>
            <p:cNvPr id="142" name="done">
              <a:extLst>
                <a:ext uri="{FF2B5EF4-FFF2-40B4-BE49-F238E27FC236}">
                  <a16:creationId xmlns:a16="http://schemas.microsoft.com/office/drawing/2014/main" id="{BC4938B6-8C98-624F-B965-6AED20803B25}"/>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50" name="1994 Gold Box 1">
            <a:extLst>
              <a:ext uri="{FF2B5EF4-FFF2-40B4-BE49-F238E27FC236}">
                <a16:creationId xmlns:a16="http://schemas.microsoft.com/office/drawing/2014/main" id="{24FFA5D8-7038-B74C-9689-1452CCE0A698}"/>
              </a:ext>
            </a:extLst>
          </p:cNvPr>
          <p:cNvGrpSpPr/>
          <p:nvPr/>
        </p:nvGrpSpPr>
        <p:grpSpPr>
          <a:xfrm>
            <a:off x="8365064" y="1075267"/>
            <a:ext cx="3386667" cy="4222045"/>
            <a:chOff x="8365064" y="1075267"/>
            <a:chExt cx="3386667" cy="4222045"/>
          </a:xfrm>
        </p:grpSpPr>
        <p:sp>
          <p:nvSpPr>
            <p:cNvPr id="151" name="1985 Orange Box">
              <a:extLst>
                <a:ext uri="{FF2B5EF4-FFF2-40B4-BE49-F238E27FC236}">
                  <a16:creationId xmlns:a16="http://schemas.microsoft.com/office/drawing/2014/main" id="{770F424A-205C-1D44-A1F6-64CD78F44D0E}"/>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solidFill>
                </a:rPr>
                <a:t>This 8th IUPAC Congress, held in Washington, DC, was organized in close collaboration with AGRO and ACS. The Congress was a great success, and a surplus of funds resulted from a large attendance and a well-run meeting. </a:t>
              </a:r>
            </a:p>
            <a:p>
              <a:pPr>
                <a:spcAft>
                  <a:spcPts val="600"/>
                </a:spcAft>
              </a:pPr>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9"/>
                </a:rPr>
                <a:t>https://pubs.acs.org/doi/pdf/10.1021/jf0115286</a:t>
              </a:r>
              <a:endParaRPr lang="en-US" sz="1050" dirty="0">
                <a:solidFill>
                  <a:schemeClr val="tx1">
                    <a:lumMod val="75000"/>
                    <a:lumOff val="25000"/>
                  </a:schemeClr>
                </a:solidFill>
              </a:endParaRPr>
            </a:p>
            <a:p>
              <a:pPr>
                <a:spcAft>
                  <a:spcPts val="600"/>
                </a:spcAft>
              </a:pPr>
              <a:br>
                <a:rPr lang="en-US" sz="1050" b="1" dirty="0">
                  <a:solidFill>
                    <a:schemeClr val="tx1">
                      <a:lumMod val="75000"/>
                      <a:lumOff val="25000"/>
                    </a:schemeClr>
                  </a:solidFill>
                </a:rPr>
              </a:br>
              <a:endParaRPr lang="en-US" sz="1050" dirty="0">
                <a:solidFill>
                  <a:schemeClr val="tx1">
                    <a:lumMod val="75000"/>
                    <a:lumOff val="25000"/>
                  </a:schemeClr>
                </a:solidFill>
              </a:endParaRPr>
            </a:p>
          </p:txBody>
        </p:sp>
        <p:sp>
          <p:nvSpPr>
            <p:cNvPr id="152" name="done">
              <a:extLst>
                <a:ext uri="{FF2B5EF4-FFF2-40B4-BE49-F238E27FC236}">
                  <a16:creationId xmlns:a16="http://schemas.microsoft.com/office/drawing/2014/main" id="{5E6F3632-E41D-8D49-B0C9-3144A6C8B7B6}"/>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53" name="1994 Gold Box 2">
            <a:extLst>
              <a:ext uri="{FF2B5EF4-FFF2-40B4-BE49-F238E27FC236}">
                <a16:creationId xmlns:a16="http://schemas.microsoft.com/office/drawing/2014/main" id="{73363CD4-D38C-B641-942C-CB08A9DE99A0}"/>
              </a:ext>
            </a:extLst>
          </p:cNvPr>
          <p:cNvGrpSpPr/>
          <p:nvPr/>
        </p:nvGrpSpPr>
        <p:grpSpPr>
          <a:xfrm>
            <a:off x="8365064" y="1075267"/>
            <a:ext cx="3386667" cy="4222045"/>
            <a:chOff x="8365064" y="1075267"/>
            <a:chExt cx="3386667" cy="4222045"/>
          </a:xfrm>
        </p:grpSpPr>
        <p:sp>
          <p:nvSpPr>
            <p:cNvPr id="154" name="1985 Orange Box">
              <a:extLst>
                <a:ext uri="{FF2B5EF4-FFF2-40B4-BE49-F238E27FC236}">
                  <a16:creationId xmlns:a16="http://schemas.microsoft.com/office/drawing/2014/main" id="{3577FD02-14A5-FE40-AA2A-D14E30EC684C}"/>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solidFill>
                </a:rPr>
                <a:t>Surplus funds from IUPAC served as the basis of the AGRO Educational Endowment Fund.</a:t>
              </a:r>
            </a:p>
            <a:p>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9"/>
                </a:rPr>
                <a:t>https://pubs.acs.org/doi/pdf/10.1021/jf0115286</a:t>
              </a:r>
              <a:endParaRPr lang="en-US" sz="1050" dirty="0">
                <a:solidFill>
                  <a:schemeClr val="tx1">
                    <a:lumMod val="75000"/>
                    <a:lumOff val="25000"/>
                  </a:schemeClr>
                </a:solidFill>
              </a:endParaRPr>
            </a:p>
            <a:p>
              <a:br>
                <a:rPr lang="en-US" sz="1050" b="1" dirty="0">
                  <a:solidFill>
                    <a:schemeClr val="tx1">
                      <a:lumMod val="75000"/>
                      <a:lumOff val="25000"/>
                    </a:schemeClr>
                  </a:solidFill>
                </a:rPr>
              </a:br>
              <a:br>
                <a:rPr lang="en-US" sz="1050" b="1" dirty="0">
                  <a:solidFill>
                    <a:schemeClr val="tx1">
                      <a:lumMod val="75000"/>
                      <a:lumOff val="25000"/>
                    </a:schemeClr>
                  </a:solidFill>
                </a:rPr>
              </a:br>
              <a:endParaRPr lang="en-US" sz="1050" dirty="0">
                <a:solidFill>
                  <a:schemeClr val="tx1">
                    <a:lumMod val="75000"/>
                    <a:lumOff val="25000"/>
                  </a:schemeClr>
                </a:solidFill>
              </a:endParaRPr>
            </a:p>
          </p:txBody>
        </p:sp>
        <p:sp>
          <p:nvSpPr>
            <p:cNvPr id="155" name="done">
              <a:extLst>
                <a:ext uri="{FF2B5EF4-FFF2-40B4-BE49-F238E27FC236}">
                  <a16:creationId xmlns:a16="http://schemas.microsoft.com/office/drawing/2014/main" id="{59C33271-C60A-B54F-A081-8EFA70382DC7}"/>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90" name="1994 Blue Box">
            <a:extLst>
              <a:ext uri="{FF2B5EF4-FFF2-40B4-BE49-F238E27FC236}">
                <a16:creationId xmlns:a16="http://schemas.microsoft.com/office/drawing/2014/main" id="{BDC7B592-F9A5-0642-BF50-0FAA90CEE6C1}"/>
              </a:ext>
            </a:extLst>
          </p:cNvPr>
          <p:cNvGrpSpPr/>
          <p:nvPr/>
        </p:nvGrpSpPr>
        <p:grpSpPr>
          <a:xfrm>
            <a:off x="8365064" y="1075267"/>
            <a:ext cx="3386667" cy="4222045"/>
            <a:chOff x="8365064" y="1075267"/>
            <a:chExt cx="3386667" cy="4222045"/>
          </a:xfrm>
        </p:grpSpPr>
        <p:sp>
          <p:nvSpPr>
            <p:cNvPr id="191" name="1985 Orange Box">
              <a:extLst>
                <a:ext uri="{FF2B5EF4-FFF2-40B4-BE49-F238E27FC236}">
                  <a16:creationId xmlns:a16="http://schemas.microsoft.com/office/drawing/2014/main" id="{368A5996-744F-C84E-A63B-90CC81DBF9E3}"/>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solidFill>
                </a:rPr>
                <a:t>EPA's "reduced risk pesticide" initiative accelerated approval for products with favorable safety and environmental profiles. Hexaflumuron has low mammalian toxicity and, delivered in a termite bait station (</a:t>
              </a:r>
              <a:r>
                <a:rPr lang="en-US" sz="1400" dirty="0" err="1">
                  <a:solidFill>
                    <a:schemeClr val="tx1"/>
                  </a:solidFill>
                </a:rPr>
                <a:t>Sentricon</a:t>
              </a:r>
              <a:r>
                <a:rPr lang="en-US" sz="1400" dirty="0">
                  <a:solidFill>
                    <a:schemeClr val="tx1"/>
                  </a:solidFill>
                </a:rPr>
                <a:t>™ System), controls termite colonies around the home with a few grams of AI instead of 40+ kg of traditional insecticide soil drenches.</a:t>
              </a:r>
            </a:p>
            <a:p>
              <a:r>
                <a:rPr lang="en-US" sz="1050" b="1" dirty="0">
                  <a:solidFill>
                    <a:schemeClr val="tx1">
                      <a:lumMod val="75000"/>
                      <a:lumOff val="25000"/>
                    </a:schemeClr>
                  </a:solidFill>
                </a:rPr>
                <a:t>Source: </a:t>
              </a:r>
            </a:p>
            <a:p>
              <a:r>
                <a:rPr lang="en-US" sz="1050" dirty="0">
                  <a:solidFill>
                    <a:schemeClr val="tx1">
                      <a:lumMod val="75000"/>
                      <a:lumOff val="25000"/>
                    </a:schemeClr>
                  </a:solidFill>
                  <a:hlinkClick r:id="rId11"/>
                </a:rPr>
                <a:t>www.epa.gov/pesticide-registration/reduced-risk-and-organophosphate-alternative-decisions-conventional</a:t>
              </a:r>
              <a:endParaRPr lang="en-US" sz="1050" dirty="0">
                <a:solidFill>
                  <a:schemeClr val="tx1">
                    <a:lumMod val="75000"/>
                    <a:lumOff val="25000"/>
                  </a:schemeClr>
                </a:solidFill>
              </a:endParaRPr>
            </a:p>
            <a:p>
              <a:br>
                <a:rPr lang="en-US" sz="1050" b="1" dirty="0">
                  <a:solidFill>
                    <a:schemeClr val="tx1">
                      <a:lumMod val="75000"/>
                      <a:lumOff val="25000"/>
                    </a:schemeClr>
                  </a:solidFill>
                </a:rPr>
              </a:br>
              <a:br>
                <a:rPr lang="en-US" sz="1050" b="1" dirty="0">
                  <a:solidFill>
                    <a:schemeClr val="tx1">
                      <a:lumMod val="75000"/>
                      <a:lumOff val="25000"/>
                    </a:schemeClr>
                  </a:solidFill>
                </a:rPr>
              </a:br>
              <a:br>
                <a:rPr lang="en-US" sz="1050" b="1" dirty="0">
                  <a:solidFill>
                    <a:schemeClr val="tx1">
                      <a:lumMod val="75000"/>
                      <a:lumOff val="25000"/>
                    </a:schemeClr>
                  </a:solidFill>
                </a:rPr>
              </a:br>
              <a:endParaRPr lang="en-US" sz="1050" dirty="0">
                <a:solidFill>
                  <a:schemeClr val="tx1">
                    <a:lumMod val="75000"/>
                    <a:lumOff val="25000"/>
                  </a:schemeClr>
                </a:solidFill>
              </a:endParaRPr>
            </a:p>
          </p:txBody>
        </p:sp>
        <p:sp>
          <p:nvSpPr>
            <p:cNvPr id="192" name="done">
              <a:extLst>
                <a:ext uri="{FF2B5EF4-FFF2-40B4-BE49-F238E27FC236}">
                  <a16:creationId xmlns:a16="http://schemas.microsoft.com/office/drawing/2014/main" id="{2FB2E7A9-275A-4741-8680-60CF968686E1}"/>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56" name="1995 Green Box">
            <a:extLst>
              <a:ext uri="{FF2B5EF4-FFF2-40B4-BE49-F238E27FC236}">
                <a16:creationId xmlns:a16="http://schemas.microsoft.com/office/drawing/2014/main" id="{2DB312BC-9CD6-5D45-AA47-E240F748F89A}"/>
              </a:ext>
            </a:extLst>
          </p:cNvPr>
          <p:cNvGrpSpPr/>
          <p:nvPr/>
        </p:nvGrpSpPr>
        <p:grpSpPr>
          <a:xfrm>
            <a:off x="8365064" y="1075267"/>
            <a:ext cx="3386667" cy="4222045"/>
            <a:chOff x="8365064" y="1075267"/>
            <a:chExt cx="3386667" cy="4222045"/>
          </a:xfrm>
        </p:grpSpPr>
        <p:sp>
          <p:nvSpPr>
            <p:cNvPr id="157" name="1985 Orange Box">
              <a:extLst>
                <a:ext uri="{FF2B5EF4-FFF2-40B4-BE49-F238E27FC236}">
                  <a16:creationId xmlns:a16="http://schemas.microsoft.com/office/drawing/2014/main" id="{5960E1B8-AE3B-2746-B5C5-D4AE9158CAA4}"/>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solidFill>
                </a:rPr>
                <a:t>EWG lists conventional grown produce with highest pesticide residues based on US government food monitoring results from USDA PDP and FDA data to inform consumers on pesticide exposure in US food supply. USDA's statements do not support EWG's interpretation to avoid certain foods.  USDA's 2015 </a:t>
              </a:r>
              <a:r>
                <a:rPr lang="en-US" sz="1400" dirty="0" err="1">
                  <a:solidFill>
                    <a:schemeClr val="tx1"/>
                  </a:solidFill>
                </a:rPr>
                <a:t>FactSheet</a:t>
              </a:r>
              <a:r>
                <a:rPr lang="en-US" sz="1400" dirty="0">
                  <a:solidFill>
                    <a:schemeClr val="tx1"/>
                  </a:solidFill>
                </a:rPr>
                <a:t> states: "Based on the PDP data, consumers can feel confident about eating a diet that is rich in fresh fruits and vegetables.".</a:t>
              </a:r>
            </a:p>
            <a:p>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12"/>
                </a:rPr>
                <a:t>https://www.healthline.com/nutrition/dirty-dozen-foods</a:t>
              </a:r>
              <a:endParaRPr lang="en-US" sz="1050" dirty="0">
                <a:solidFill>
                  <a:schemeClr val="tx1">
                    <a:lumMod val="75000"/>
                    <a:lumOff val="25000"/>
                  </a:schemeClr>
                </a:solidFill>
              </a:endParaRPr>
            </a:p>
            <a:p>
              <a:br>
                <a:rPr lang="en-US" sz="1050" b="1" dirty="0">
                  <a:solidFill>
                    <a:schemeClr val="tx1">
                      <a:lumMod val="75000"/>
                      <a:lumOff val="25000"/>
                    </a:schemeClr>
                  </a:solidFill>
                </a:rPr>
              </a:br>
              <a:br>
                <a:rPr lang="en-US" sz="1050" b="1" dirty="0">
                  <a:solidFill>
                    <a:schemeClr val="tx1">
                      <a:lumMod val="75000"/>
                      <a:lumOff val="25000"/>
                    </a:schemeClr>
                  </a:solidFill>
                </a:rPr>
              </a:br>
              <a:endParaRPr lang="en-US" sz="1050" dirty="0">
                <a:solidFill>
                  <a:schemeClr val="tx1">
                    <a:lumMod val="75000"/>
                    <a:lumOff val="25000"/>
                  </a:schemeClr>
                </a:solidFill>
              </a:endParaRPr>
            </a:p>
          </p:txBody>
        </p:sp>
        <p:sp>
          <p:nvSpPr>
            <p:cNvPr id="158" name="done">
              <a:extLst>
                <a:ext uri="{FF2B5EF4-FFF2-40B4-BE49-F238E27FC236}">
                  <a16:creationId xmlns:a16="http://schemas.microsoft.com/office/drawing/2014/main" id="{BEDFD0E3-18B4-5045-80E4-39FCD45B8529}"/>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63" name="1995 Orange Box 1">
            <a:extLst>
              <a:ext uri="{FF2B5EF4-FFF2-40B4-BE49-F238E27FC236}">
                <a16:creationId xmlns:a16="http://schemas.microsoft.com/office/drawing/2014/main" id="{DE14E639-4D67-D843-9B8C-08FE542BC143}"/>
              </a:ext>
            </a:extLst>
          </p:cNvPr>
          <p:cNvGrpSpPr/>
          <p:nvPr/>
        </p:nvGrpSpPr>
        <p:grpSpPr>
          <a:xfrm>
            <a:off x="8365064" y="1075267"/>
            <a:ext cx="3386667" cy="4222045"/>
            <a:chOff x="8365064" y="1075267"/>
            <a:chExt cx="3386667" cy="4222045"/>
          </a:xfrm>
        </p:grpSpPr>
        <p:sp>
          <p:nvSpPr>
            <p:cNvPr id="164" name="1985 Orange Box">
              <a:extLst>
                <a:ext uri="{FF2B5EF4-FFF2-40B4-BE49-F238E27FC236}">
                  <a16:creationId xmlns:a16="http://schemas.microsoft.com/office/drawing/2014/main" id="{FC7EC49D-A1D5-A84E-BAA0-0FC97BD94AE8}"/>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solidFill>
                </a:rPr>
                <a:t>Regulation of pesticides consolidated in one agency in Canada.</a:t>
              </a:r>
            </a:p>
            <a:p>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rPr>
                <a:t>Pest Control Products Act P-9</a:t>
              </a:r>
              <a:br>
                <a:rPr lang="en-US" sz="1050" b="1" dirty="0">
                  <a:solidFill>
                    <a:schemeClr val="tx1">
                      <a:lumMod val="75000"/>
                      <a:lumOff val="25000"/>
                    </a:schemeClr>
                  </a:solidFill>
                </a:rPr>
              </a:br>
              <a:br>
                <a:rPr lang="en-US" sz="1050" b="1" dirty="0">
                  <a:solidFill>
                    <a:schemeClr val="tx1">
                      <a:lumMod val="75000"/>
                      <a:lumOff val="25000"/>
                    </a:schemeClr>
                  </a:solidFill>
                </a:rPr>
              </a:br>
              <a:endParaRPr lang="en-US" sz="1050" dirty="0">
                <a:solidFill>
                  <a:schemeClr val="tx1">
                    <a:lumMod val="75000"/>
                    <a:lumOff val="25000"/>
                  </a:schemeClr>
                </a:solidFill>
              </a:endParaRPr>
            </a:p>
          </p:txBody>
        </p:sp>
        <p:sp>
          <p:nvSpPr>
            <p:cNvPr id="165" name="done">
              <a:extLst>
                <a:ext uri="{FF2B5EF4-FFF2-40B4-BE49-F238E27FC236}">
                  <a16:creationId xmlns:a16="http://schemas.microsoft.com/office/drawing/2014/main" id="{C6CA05DC-2DF8-BF4A-A3AF-A2F6246F756B}"/>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66" name="1995 Orange Box 2">
            <a:extLst>
              <a:ext uri="{FF2B5EF4-FFF2-40B4-BE49-F238E27FC236}">
                <a16:creationId xmlns:a16="http://schemas.microsoft.com/office/drawing/2014/main" id="{0495F85B-7811-0946-BBCA-EAA59B8F7768}"/>
              </a:ext>
            </a:extLst>
          </p:cNvPr>
          <p:cNvGrpSpPr/>
          <p:nvPr/>
        </p:nvGrpSpPr>
        <p:grpSpPr>
          <a:xfrm>
            <a:off x="8365064" y="1075267"/>
            <a:ext cx="3386667" cy="4222045"/>
            <a:chOff x="8365064" y="1075267"/>
            <a:chExt cx="3386667" cy="4222045"/>
          </a:xfrm>
        </p:grpSpPr>
        <p:sp>
          <p:nvSpPr>
            <p:cNvPr id="167" name="1985 Orange Box">
              <a:extLst>
                <a:ext uri="{FF2B5EF4-FFF2-40B4-BE49-F238E27FC236}">
                  <a16:creationId xmlns:a16="http://schemas.microsoft.com/office/drawing/2014/main" id="{9D8071B9-9D57-C544-A8BA-157EE8F95025}"/>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solidFill>
                </a:rPr>
                <a:t>PPDC a representative federal advisory committee, meets with EPA on a regular basis to discuss pesticide regulatory, policy, and program implementation issues; It is a forum </a:t>
              </a:r>
              <a:br>
                <a:rPr lang="en-US" sz="1400" dirty="0">
                  <a:solidFill>
                    <a:schemeClr val="tx1"/>
                  </a:solidFill>
                </a:rPr>
              </a:br>
              <a:r>
                <a:rPr lang="en-US" sz="1400" dirty="0">
                  <a:solidFill>
                    <a:schemeClr val="tx1"/>
                  </a:solidFill>
                </a:rPr>
                <a:t>for a diverse group of stakeholder appointees to provide feedback.</a:t>
              </a:r>
            </a:p>
            <a:p>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hlinkClick r:id="rId13"/>
                </a:rPr>
                <a:t>https://www.epa.gov/pesticide-advisory-committees-and-regulatory-partners/pesticide-program-dialogue-committee-ppdc</a:t>
              </a:r>
              <a:endParaRPr lang="en-US" sz="1050" dirty="0">
                <a:solidFill>
                  <a:schemeClr val="tx1">
                    <a:lumMod val="75000"/>
                    <a:lumOff val="25000"/>
                  </a:schemeClr>
                </a:solidFill>
              </a:endParaRPr>
            </a:p>
            <a:p>
              <a:br>
                <a:rPr lang="en-US" sz="1050" b="1" dirty="0">
                  <a:solidFill>
                    <a:schemeClr val="tx1">
                      <a:lumMod val="75000"/>
                      <a:lumOff val="25000"/>
                    </a:schemeClr>
                  </a:solidFill>
                </a:rPr>
              </a:br>
              <a:br>
                <a:rPr lang="en-US" sz="1050" b="1" dirty="0">
                  <a:solidFill>
                    <a:schemeClr val="tx1">
                      <a:lumMod val="75000"/>
                      <a:lumOff val="25000"/>
                    </a:schemeClr>
                  </a:solidFill>
                </a:rPr>
              </a:br>
              <a:endParaRPr lang="en-US" sz="1050" dirty="0">
                <a:solidFill>
                  <a:schemeClr val="tx1">
                    <a:lumMod val="75000"/>
                    <a:lumOff val="25000"/>
                  </a:schemeClr>
                </a:solidFill>
              </a:endParaRPr>
            </a:p>
          </p:txBody>
        </p:sp>
        <p:sp>
          <p:nvSpPr>
            <p:cNvPr id="168" name="done">
              <a:extLst>
                <a:ext uri="{FF2B5EF4-FFF2-40B4-BE49-F238E27FC236}">
                  <a16:creationId xmlns:a16="http://schemas.microsoft.com/office/drawing/2014/main" id="{1D85CF5B-FC8C-0B49-A2C9-88918464278C}"/>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204" name="1995 Gold Box ">
            <a:extLst>
              <a:ext uri="{FF2B5EF4-FFF2-40B4-BE49-F238E27FC236}">
                <a16:creationId xmlns:a16="http://schemas.microsoft.com/office/drawing/2014/main" id="{D5EB7E20-5707-D747-A31D-D6F4E57A49D3}"/>
              </a:ext>
            </a:extLst>
          </p:cNvPr>
          <p:cNvGrpSpPr/>
          <p:nvPr/>
        </p:nvGrpSpPr>
        <p:grpSpPr>
          <a:xfrm>
            <a:off x="8365064" y="1075267"/>
            <a:ext cx="3386667" cy="4222045"/>
            <a:chOff x="8365064" y="1075267"/>
            <a:chExt cx="3386667" cy="4222045"/>
          </a:xfrm>
        </p:grpSpPr>
        <p:sp>
          <p:nvSpPr>
            <p:cNvPr id="205" name="1985 Orange Box">
              <a:extLst>
                <a:ext uri="{FF2B5EF4-FFF2-40B4-BE49-F238E27FC236}">
                  <a16:creationId xmlns:a16="http://schemas.microsoft.com/office/drawing/2014/main" id="{707A8260-7A8C-994B-917A-824D3BA3B30A}"/>
                </a:ext>
              </a:extLst>
            </p:cNvPr>
            <p:cNvSpPr/>
            <p:nvPr/>
          </p:nvSpPr>
          <p:spPr>
            <a:xfrm>
              <a:off x="8365064" y="1075267"/>
              <a:ext cx="3386667" cy="4222045"/>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274320" rIns="274320" rtlCol="0" anchor="t" anchorCtr="0"/>
            <a:lstStyle/>
            <a:p>
              <a:pPr>
                <a:spcAft>
                  <a:spcPts val="600"/>
                </a:spcAft>
              </a:pPr>
              <a:r>
                <a:rPr lang="en-US" b="1" dirty="0">
                  <a:solidFill>
                    <a:schemeClr val="tx1">
                      <a:lumMod val="75000"/>
                      <a:lumOff val="25000"/>
                    </a:schemeClr>
                  </a:solidFill>
                </a:rPr>
                <a:t>Impact</a:t>
              </a:r>
            </a:p>
            <a:p>
              <a:pPr>
                <a:spcAft>
                  <a:spcPts val="600"/>
                </a:spcAft>
              </a:pPr>
              <a:r>
                <a:rPr lang="en-US" sz="1400" dirty="0">
                  <a:solidFill>
                    <a:schemeClr val="tx1"/>
                  </a:solidFill>
                </a:rPr>
                <a:t>A special topic AGRO symposium entitled "Molecular Genetics and Evolution of Pesticide Resistance”</a:t>
              </a:r>
              <a:br>
                <a:rPr lang="en-US" sz="1400" dirty="0">
                  <a:solidFill>
                    <a:schemeClr val="tx1"/>
                  </a:solidFill>
                </a:rPr>
              </a:br>
              <a:r>
                <a:rPr lang="en-US" sz="1400" dirty="0">
                  <a:solidFill>
                    <a:schemeClr val="tx1"/>
                  </a:solidFill>
                </a:rPr>
                <a:t>was held in Big Sky, MT.</a:t>
              </a:r>
            </a:p>
            <a:p>
              <a:r>
                <a:rPr lang="en-US" sz="1050" b="1" dirty="0">
                  <a:solidFill>
                    <a:schemeClr val="tx1">
                      <a:lumMod val="75000"/>
                      <a:lumOff val="25000"/>
                    </a:schemeClr>
                  </a:solidFill>
                </a:rPr>
                <a:t>Source: </a:t>
              </a:r>
              <a:br>
                <a:rPr lang="en-US" sz="1050" b="1" dirty="0">
                  <a:solidFill>
                    <a:schemeClr val="tx1">
                      <a:lumMod val="75000"/>
                      <a:lumOff val="25000"/>
                    </a:schemeClr>
                  </a:solidFill>
                </a:rPr>
              </a:br>
              <a:r>
                <a:rPr lang="en-US" sz="1050" dirty="0">
                  <a:solidFill>
                    <a:schemeClr val="tx1">
                      <a:lumMod val="75000"/>
                      <a:lumOff val="25000"/>
                    </a:schemeClr>
                  </a:solidFill>
                </a:rPr>
                <a:t>AGRO History Document  1976-2001;</a:t>
              </a:r>
            </a:p>
            <a:p>
              <a:r>
                <a:rPr lang="en-US" sz="1050" dirty="0">
                  <a:solidFill>
                    <a:schemeClr val="tx1">
                      <a:lumMod val="75000"/>
                      <a:lumOff val="25000"/>
                    </a:schemeClr>
                  </a:solidFill>
                  <a:hlinkClick r:id="rId9"/>
                </a:rPr>
                <a:t>https://pubs.acs.org/doi/pdf/10.1021/jf0115286</a:t>
              </a:r>
              <a:r>
                <a:rPr lang="en-US" sz="1050" dirty="0">
                  <a:solidFill>
                    <a:schemeClr val="tx1">
                      <a:lumMod val="75000"/>
                      <a:lumOff val="25000"/>
                    </a:schemeClr>
                  </a:solidFill>
                </a:rPr>
                <a:t> </a:t>
              </a:r>
              <a:br>
                <a:rPr lang="en-US" sz="1050" b="1" dirty="0">
                  <a:solidFill>
                    <a:schemeClr val="tx1">
                      <a:lumMod val="75000"/>
                      <a:lumOff val="25000"/>
                    </a:schemeClr>
                  </a:solidFill>
                </a:rPr>
              </a:br>
              <a:br>
                <a:rPr lang="en-US" sz="1050" b="1" dirty="0">
                  <a:solidFill>
                    <a:schemeClr val="tx1">
                      <a:lumMod val="75000"/>
                      <a:lumOff val="25000"/>
                    </a:schemeClr>
                  </a:solidFill>
                </a:rPr>
              </a:br>
              <a:endParaRPr lang="en-US" sz="1050" dirty="0">
                <a:solidFill>
                  <a:schemeClr val="tx1">
                    <a:lumMod val="75000"/>
                    <a:lumOff val="25000"/>
                  </a:schemeClr>
                </a:solidFill>
              </a:endParaRPr>
            </a:p>
          </p:txBody>
        </p:sp>
        <p:sp>
          <p:nvSpPr>
            <p:cNvPr id="206" name="done">
              <a:extLst>
                <a:ext uri="{FF2B5EF4-FFF2-40B4-BE49-F238E27FC236}">
                  <a16:creationId xmlns:a16="http://schemas.microsoft.com/office/drawing/2014/main" id="{9BD2A6C8-D647-0D48-8250-4017C142293B}"/>
                </a:ext>
              </a:extLst>
            </p:cNvPr>
            <p:cNvSpPr/>
            <p:nvPr/>
          </p:nvSpPr>
          <p:spPr>
            <a:xfrm>
              <a:off x="9640708" y="4889500"/>
              <a:ext cx="835378" cy="257175"/>
            </a:xfrm>
            <a:prstGeom prst="roundRect">
              <a:avLst/>
            </a:prstGeom>
            <a:ln w="222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DONE</a:t>
              </a:r>
            </a:p>
          </p:txBody>
        </p:sp>
      </p:grpSp>
      <p:grpSp>
        <p:nvGrpSpPr>
          <p:cNvPr id="169" name="legend">
            <a:extLst>
              <a:ext uri="{FF2B5EF4-FFF2-40B4-BE49-F238E27FC236}">
                <a16:creationId xmlns:a16="http://schemas.microsoft.com/office/drawing/2014/main" id="{8CB2D0C1-A093-174B-94AB-2FDFDD9048CC}"/>
              </a:ext>
            </a:extLst>
          </p:cNvPr>
          <p:cNvGrpSpPr/>
          <p:nvPr/>
        </p:nvGrpSpPr>
        <p:grpSpPr>
          <a:xfrm>
            <a:off x="1077351" y="5745011"/>
            <a:ext cx="8895576" cy="256480"/>
            <a:chOff x="1077351" y="5745011"/>
            <a:chExt cx="8895576" cy="256480"/>
          </a:xfrm>
        </p:grpSpPr>
        <p:grpSp>
          <p:nvGrpSpPr>
            <p:cNvPr id="170" name="legend green">
              <a:extLst>
                <a:ext uri="{FF2B5EF4-FFF2-40B4-BE49-F238E27FC236}">
                  <a16:creationId xmlns:a16="http://schemas.microsoft.com/office/drawing/2014/main" id="{B190A241-1C08-C24B-AA1F-CB92B36E3720}"/>
                </a:ext>
              </a:extLst>
            </p:cNvPr>
            <p:cNvGrpSpPr/>
            <p:nvPr/>
          </p:nvGrpSpPr>
          <p:grpSpPr>
            <a:xfrm>
              <a:off x="1077351" y="5745011"/>
              <a:ext cx="1557565" cy="256480"/>
              <a:chOff x="1280551" y="5745011"/>
              <a:chExt cx="1557565" cy="256480"/>
            </a:xfrm>
          </p:grpSpPr>
          <p:sp>
            <p:nvSpPr>
              <p:cNvPr id="184" name="Oval 183">
                <a:extLst>
                  <a:ext uri="{FF2B5EF4-FFF2-40B4-BE49-F238E27FC236}">
                    <a16:creationId xmlns:a16="http://schemas.microsoft.com/office/drawing/2014/main" id="{2DE3020F-54F2-9446-A099-FF0DD71D654E}"/>
                  </a:ext>
                </a:extLst>
              </p:cNvPr>
              <p:cNvSpPr/>
              <p:nvPr/>
            </p:nvSpPr>
            <p:spPr>
              <a:xfrm>
                <a:off x="1280551" y="5768476"/>
                <a:ext cx="209550" cy="20955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TextBox 184">
                <a:extLst>
                  <a:ext uri="{FF2B5EF4-FFF2-40B4-BE49-F238E27FC236}">
                    <a16:creationId xmlns:a16="http://schemas.microsoft.com/office/drawing/2014/main" id="{4F552A92-47D3-DB49-B4F4-44716B6E2B49}"/>
                  </a:ext>
                </a:extLst>
              </p:cNvPr>
              <p:cNvSpPr txBox="1"/>
              <p:nvPr/>
            </p:nvSpPr>
            <p:spPr>
              <a:xfrm>
                <a:off x="1588980" y="5745011"/>
                <a:ext cx="1249136" cy="256480"/>
              </a:xfrm>
              <a:prstGeom prst="rect">
                <a:avLst/>
              </a:prstGeom>
              <a:noFill/>
            </p:spPr>
            <p:txBody>
              <a:bodyPr wrap="square" lIns="0" tIns="0" rIns="0" bIns="0" rtlCol="0">
                <a:spAutoFit/>
              </a:bodyPr>
              <a:lstStyle/>
              <a:p>
                <a:pPr>
                  <a:lnSpc>
                    <a:spcPts val="980"/>
                  </a:lnSpc>
                </a:pPr>
                <a:r>
                  <a:rPr lang="en-US" sz="900" dirty="0"/>
                  <a:t>Agrichemical Industry </a:t>
                </a:r>
                <a:br>
                  <a:rPr lang="en-US" sz="900" dirty="0"/>
                </a:br>
                <a:r>
                  <a:rPr lang="en-US" sz="900" dirty="0"/>
                  <a:t>Food Production</a:t>
                </a:r>
              </a:p>
            </p:txBody>
          </p:sp>
        </p:grpSp>
        <p:grpSp>
          <p:nvGrpSpPr>
            <p:cNvPr id="171" name="Group 170">
              <a:extLst>
                <a:ext uri="{FF2B5EF4-FFF2-40B4-BE49-F238E27FC236}">
                  <a16:creationId xmlns:a16="http://schemas.microsoft.com/office/drawing/2014/main" id="{80DC2722-F93B-8C42-8C97-81BABB8C5BA5}"/>
                </a:ext>
              </a:extLst>
            </p:cNvPr>
            <p:cNvGrpSpPr/>
            <p:nvPr/>
          </p:nvGrpSpPr>
          <p:grpSpPr>
            <a:xfrm>
              <a:off x="2914225" y="5745011"/>
              <a:ext cx="1557565" cy="256480"/>
              <a:chOff x="2914225" y="5745011"/>
              <a:chExt cx="1557565" cy="256480"/>
            </a:xfrm>
          </p:grpSpPr>
          <p:sp>
            <p:nvSpPr>
              <p:cNvPr id="182" name="Oval 181">
                <a:extLst>
                  <a:ext uri="{FF2B5EF4-FFF2-40B4-BE49-F238E27FC236}">
                    <a16:creationId xmlns:a16="http://schemas.microsoft.com/office/drawing/2014/main" id="{02B91E2B-1080-D640-956C-4CE80A3EEEFF}"/>
                  </a:ext>
                </a:extLst>
              </p:cNvPr>
              <p:cNvSpPr/>
              <p:nvPr/>
            </p:nvSpPr>
            <p:spPr>
              <a:xfrm>
                <a:off x="2914225" y="5768476"/>
                <a:ext cx="209550" cy="20955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TextBox 182">
                <a:extLst>
                  <a:ext uri="{FF2B5EF4-FFF2-40B4-BE49-F238E27FC236}">
                    <a16:creationId xmlns:a16="http://schemas.microsoft.com/office/drawing/2014/main" id="{C523C167-FBEF-1841-A805-DB215EC748D8}"/>
                  </a:ext>
                </a:extLst>
              </p:cNvPr>
              <p:cNvSpPr txBox="1"/>
              <p:nvPr/>
            </p:nvSpPr>
            <p:spPr>
              <a:xfrm>
                <a:off x="3222654" y="5745011"/>
                <a:ext cx="1249136" cy="256480"/>
              </a:xfrm>
              <a:prstGeom prst="rect">
                <a:avLst/>
              </a:prstGeom>
              <a:noFill/>
            </p:spPr>
            <p:txBody>
              <a:bodyPr wrap="square" lIns="0" tIns="0" rIns="0" bIns="0" rtlCol="0">
                <a:spAutoFit/>
              </a:bodyPr>
              <a:lstStyle/>
              <a:p>
                <a:pPr>
                  <a:lnSpc>
                    <a:spcPts val="980"/>
                  </a:lnSpc>
                </a:pPr>
                <a:r>
                  <a:rPr lang="en-US" sz="900" dirty="0"/>
                  <a:t>Agrichemical </a:t>
                </a:r>
                <a:br>
                  <a:rPr lang="en-US" sz="900" dirty="0"/>
                </a:br>
                <a:r>
                  <a:rPr lang="en-US" sz="900" dirty="0"/>
                  <a:t>Regulation</a:t>
                </a:r>
              </a:p>
            </p:txBody>
          </p:sp>
        </p:grpSp>
        <p:grpSp>
          <p:nvGrpSpPr>
            <p:cNvPr id="172" name="legend yellow">
              <a:extLst>
                <a:ext uri="{FF2B5EF4-FFF2-40B4-BE49-F238E27FC236}">
                  <a16:creationId xmlns:a16="http://schemas.microsoft.com/office/drawing/2014/main" id="{FC1CC381-E3CB-9C47-887B-5AD9798F0E85}"/>
                </a:ext>
              </a:extLst>
            </p:cNvPr>
            <p:cNvGrpSpPr/>
            <p:nvPr/>
          </p:nvGrpSpPr>
          <p:grpSpPr>
            <a:xfrm>
              <a:off x="4747205" y="5768476"/>
              <a:ext cx="1557565" cy="209550"/>
              <a:chOff x="4950405" y="5768476"/>
              <a:chExt cx="1557565" cy="209550"/>
            </a:xfrm>
          </p:grpSpPr>
          <p:sp>
            <p:nvSpPr>
              <p:cNvPr id="180" name="Oval 179">
                <a:extLst>
                  <a:ext uri="{FF2B5EF4-FFF2-40B4-BE49-F238E27FC236}">
                    <a16:creationId xmlns:a16="http://schemas.microsoft.com/office/drawing/2014/main" id="{B1A52AC8-401F-EA42-A0D7-4030A8BC1218}"/>
                  </a:ext>
                </a:extLst>
              </p:cNvPr>
              <p:cNvSpPr/>
              <p:nvPr/>
            </p:nvSpPr>
            <p:spPr>
              <a:xfrm>
                <a:off x="4950405" y="5768476"/>
                <a:ext cx="209550" cy="20955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1" name="TextBox 180">
                <a:extLst>
                  <a:ext uri="{FF2B5EF4-FFF2-40B4-BE49-F238E27FC236}">
                    <a16:creationId xmlns:a16="http://schemas.microsoft.com/office/drawing/2014/main" id="{469AB292-7127-3D4E-883E-3196245ED144}"/>
                  </a:ext>
                </a:extLst>
              </p:cNvPr>
              <p:cNvSpPr txBox="1"/>
              <p:nvPr/>
            </p:nvSpPr>
            <p:spPr>
              <a:xfrm>
                <a:off x="5258834" y="5809131"/>
                <a:ext cx="1249136" cy="128240"/>
              </a:xfrm>
              <a:prstGeom prst="rect">
                <a:avLst/>
              </a:prstGeom>
              <a:noFill/>
            </p:spPr>
            <p:txBody>
              <a:bodyPr wrap="square" lIns="0" tIns="0" rIns="0" bIns="0" rtlCol="0">
                <a:spAutoFit/>
              </a:bodyPr>
              <a:lstStyle/>
              <a:p>
                <a:pPr>
                  <a:lnSpc>
                    <a:spcPts val="980"/>
                  </a:lnSpc>
                </a:pPr>
                <a:r>
                  <a:rPr lang="en-US" sz="900" dirty="0"/>
                  <a:t>AGRO History</a:t>
                </a:r>
              </a:p>
            </p:txBody>
          </p:sp>
        </p:grpSp>
        <p:grpSp>
          <p:nvGrpSpPr>
            <p:cNvPr id="174" name="Group 173">
              <a:extLst>
                <a:ext uri="{FF2B5EF4-FFF2-40B4-BE49-F238E27FC236}">
                  <a16:creationId xmlns:a16="http://schemas.microsoft.com/office/drawing/2014/main" id="{7833840D-804B-DB4B-BA31-3D13A67EB740}"/>
                </a:ext>
              </a:extLst>
            </p:cNvPr>
            <p:cNvGrpSpPr/>
            <p:nvPr/>
          </p:nvGrpSpPr>
          <p:grpSpPr>
            <a:xfrm>
              <a:off x="6587327" y="5745011"/>
              <a:ext cx="1557565" cy="256480"/>
              <a:chOff x="6587327" y="5745011"/>
              <a:chExt cx="1557565" cy="256480"/>
            </a:xfrm>
          </p:grpSpPr>
          <p:sp>
            <p:nvSpPr>
              <p:cNvPr id="178" name="Oval 177">
                <a:extLst>
                  <a:ext uri="{FF2B5EF4-FFF2-40B4-BE49-F238E27FC236}">
                    <a16:creationId xmlns:a16="http://schemas.microsoft.com/office/drawing/2014/main" id="{36A1D261-E8D6-964C-B547-F9E6D8927D30}"/>
                  </a:ext>
                </a:extLst>
              </p:cNvPr>
              <p:cNvSpPr/>
              <p:nvPr/>
            </p:nvSpPr>
            <p:spPr>
              <a:xfrm>
                <a:off x="6587327" y="5768476"/>
                <a:ext cx="209550" cy="20955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TextBox 178">
                <a:extLst>
                  <a:ext uri="{FF2B5EF4-FFF2-40B4-BE49-F238E27FC236}">
                    <a16:creationId xmlns:a16="http://schemas.microsoft.com/office/drawing/2014/main" id="{3D58E2A1-EAA0-5C4B-AE00-2EB4C8184BD0}"/>
                  </a:ext>
                </a:extLst>
              </p:cNvPr>
              <p:cNvSpPr txBox="1"/>
              <p:nvPr/>
            </p:nvSpPr>
            <p:spPr>
              <a:xfrm>
                <a:off x="6895756" y="5745011"/>
                <a:ext cx="1249136" cy="256480"/>
              </a:xfrm>
              <a:prstGeom prst="rect">
                <a:avLst/>
              </a:prstGeom>
              <a:noFill/>
            </p:spPr>
            <p:txBody>
              <a:bodyPr wrap="square" lIns="0" tIns="0" rIns="0" bIns="0" rtlCol="0">
                <a:spAutoFit/>
              </a:bodyPr>
              <a:lstStyle/>
              <a:p>
                <a:pPr>
                  <a:lnSpc>
                    <a:spcPts val="980"/>
                  </a:lnSpc>
                </a:pPr>
                <a:r>
                  <a:rPr lang="en-US" sz="900" dirty="0"/>
                  <a:t>Technologies and Challenges</a:t>
                </a:r>
              </a:p>
            </p:txBody>
          </p:sp>
        </p:grpSp>
        <p:grpSp>
          <p:nvGrpSpPr>
            <p:cNvPr id="175" name="legend dk blue">
              <a:extLst>
                <a:ext uri="{FF2B5EF4-FFF2-40B4-BE49-F238E27FC236}">
                  <a16:creationId xmlns:a16="http://schemas.microsoft.com/office/drawing/2014/main" id="{A9FBBF20-3644-B141-AA2F-B2EA54F1166D}"/>
                </a:ext>
              </a:extLst>
            </p:cNvPr>
            <p:cNvGrpSpPr/>
            <p:nvPr/>
          </p:nvGrpSpPr>
          <p:grpSpPr>
            <a:xfrm>
              <a:off x="8415362" y="5768476"/>
              <a:ext cx="1557565" cy="209550"/>
              <a:chOff x="8568556" y="5768476"/>
              <a:chExt cx="1557565" cy="209550"/>
            </a:xfrm>
          </p:grpSpPr>
          <p:sp>
            <p:nvSpPr>
              <p:cNvPr id="176" name="Oval 175">
                <a:extLst>
                  <a:ext uri="{FF2B5EF4-FFF2-40B4-BE49-F238E27FC236}">
                    <a16:creationId xmlns:a16="http://schemas.microsoft.com/office/drawing/2014/main" id="{85CD71B8-54AE-554E-8803-625BD911F29F}"/>
                  </a:ext>
                </a:extLst>
              </p:cNvPr>
              <p:cNvSpPr/>
              <p:nvPr/>
            </p:nvSpPr>
            <p:spPr>
              <a:xfrm>
                <a:off x="8568556" y="5768476"/>
                <a:ext cx="209550" cy="20955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TextBox 176">
                <a:extLst>
                  <a:ext uri="{FF2B5EF4-FFF2-40B4-BE49-F238E27FC236}">
                    <a16:creationId xmlns:a16="http://schemas.microsoft.com/office/drawing/2014/main" id="{F28D69AA-0CB5-FC40-9F04-311E394E626F}"/>
                  </a:ext>
                </a:extLst>
              </p:cNvPr>
              <p:cNvSpPr txBox="1"/>
              <p:nvPr/>
            </p:nvSpPr>
            <p:spPr>
              <a:xfrm>
                <a:off x="8876985" y="5809131"/>
                <a:ext cx="1249136" cy="128240"/>
              </a:xfrm>
              <a:prstGeom prst="rect">
                <a:avLst/>
              </a:prstGeom>
              <a:noFill/>
            </p:spPr>
            <p:txBody>
              <a:bodyPr wrap="square" lIns="0" tIns="0" rIns="0" bIns="0" rtlCol="0">
                <a:spAutoFit/>
              </a:bodyPr>
              <a:lstStyle/>
              <a:p>
                <a:pPr>
                  <a:lnSpc>
                    <a:spcPts val="980"/>
                  </a:lnSpc>
                </a:pPr>
                <a:r>
                  <a:rPr lang="en-US" sz="900" dirty="0"/>
                  <a:t>Products</a:t>
                </a:r>
              </a:p>
            </p:txBody>
          </p:sp>
        </p:grpSp>
      </p:grpSp>
    </p:spTree>
    <p:extLst>
      <p:ext uri="{BB962C8B-B14F-4D97-AF65-F5344CB8AC3E}">
        <p14:creationId xmlns:p14="http://schemas.microsoft.com/office/powerpoint/2010/main" val="476406606"/>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266"/>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7"/>
                                        </p:tgtEl>
                                        <p:attrNameLst>
                                          <p:attrName>style.visibility</p:attrName>
                                        </p:attrNameLst>
                                      </p:cBhvr>
                                      <p:to>
                                        <p:strVal val="visible"/>
                                      </p:to>
                                    </p:set>
                                  </p:childTnLst>
                                </p:cTn>
                              </p:par>
                            </p:childTnLst>
                          </p:cTn>
                        </p:par>
                      </p:childTnLst>
                    </p:cTn>
                  </p:par>
                </p:childTnLst>
              </p:cTn>
              <p:nextCondLst>
                <p:cond evt="onClick" delay="0">
                  <p:tgtEl>
                    <p:spTgt spid="266"/>
                  </p:tgtEl>
                </p:cond>
              </p:nextCondLst>
            </p:seq>
            <p:seq concurrent="1" nextAc="seek">
              <p:cTn id="7" restart="whenNotActive" fill="hold" evtFilter="cancelBubble" nodeType="interactiveSeq">
                <p:stCondLst>
                  <p:cond evt="onClick" delay="0">
                    <p:tgtEl>
                      <p:spTgt spid="117"/>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nodeType="clickEffect">
                                  <p:stCondLst>
                                    <p:cond delay="0"/>
                                  </p:stCondLst>
                                  <p:childTnLst>
                                    <p:set>
                                      <p:cBhvr>
                                        <p:cTn id="11" dur="1" fill="hold">
                                          <p:stCondLst>
                                            <p:cond delay="0"/>
                                          </p:stCondLst>
                                        </p:cTn>
                                        <p:tgtEl>
                                          <p:spTgt spid="117"/>
                                        </p:tgtEl>
                                        <p:attrNameLst>
                                          <p:attrName>style.visibility</p:attrName>
                                        </p:attrNameLst>
                                      </p:cBhvr>
                                      <p:to>
                                        <p:strVal val="hidden"/>
                                      </p:to>
                                    </p:set>
                                  </p:childTnLst>
                                </p:cTn>
                              </p:par>
                            </p:childTnLst>
                          </p:cTn>
                        </p:par>
                      </p:childTnLst>
                    </p:cTn>
                  </p:par>
                </p:childTnLst>
              </p:cTn>
              <p:nextCondLst>
                <p:cond evt="onClick" delay="0">
                  <p:tgtEl>
                    <p:spTgt spid="117"/>
                  </p:tgtEl>
                </p:cond>
              </p:nextCondLst>
            </p:seq>
            <p:seq concurrent="1" nextAc="seek">
              <p:cTn id="12" restart="whenNotActive" fill="hold" evtFilter="cancelBubble" nodeType="interactiveSeq">
                <p:stCondLst>
                  <p:cond evt="onClick" delay="0">
                    <p:tgtEl>
                      <p:spTgt spid="262"/>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21"/>
                                        </p:tgtEl>
                                        <p:attrNameLst>
                                          <p:attrName>style.visibility</p:attrName>
                                        </p:attrNameLst>
                                      </p:cBhvr>
                                      <p:to>
                                        <p:strVal val="visible"/>
                                      </p:to>
                                    </p:set>
                                  </p:childTnLst>
                                </p:cTn>
                              </p:par>
                            </p:childTnLst>
                          </p:cTn>
                        </p:par>
                      </p:childTnLst>
                    </p:cTn>
                  </p:par>
                </p:childTnLst>
              </p:cTn>
              <p:nextCondLst>
                <p:cond evt="onClick" delay="0">
                  <p:tgtEl>
                    <p:spTgt spid="262"/>
                  </p:tgtEl>
                </p:cond>
              </p:nextCondLst>
            </p:seq>
            <p:seq concurrent="1" nextAc="seek">
              <p:cTn id="17" restart="whenNotActive" fill="hold" evtFilter="cancelBubble" nodeType="interactiveSeq">
                <p:stCondLst>
                  <p:cond evt="onClick" delay="0">
                    <p:tgtEl>
                      <p:spTgt spid="121"/>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nodeType="clickEffect">
                                  <p:stCondLst>
                                    <p:cond delay="0"/>
                                  </p:stCondLst>
                                  <p:childTnLst>
                                    <p:set>
                                      <p:cBhvr>
                                        <p:cTn id="21" dur="1" fill="hold">
                                          <p:stCondLst>
                                            <p:cond delay="0"/>
                                          </p:stCondLst>
                                        </p:cTn>
                                        <p:tgtEl>
                                          <p:spTgt spid="121"/>
                                        </p:tgtEl>
                                        <p:attrNameLst>
                                          <p:attrName>style.visibility</p:attrName>
                                        </p:attrNameLst>
                                      </p:cBhvr>
                                      <p:to>
                                        <p:strVal val="hidden"/>
                                      </p:to>
                                    </p:set>
                                  </p:childTnLst>
                                </p:cTn>
                              </p:par>
                            </p:childTnLst>
                          </p:cTn>
                        </p:par>
                      </p:childTnLst>
                    </p:cTn>
                  </p:par>
                </p:childTnLst>
              </p:cTn>
              <p:nextCondLst>
                <p:cond evt="onClick" delay="0">
                  <p:tgtEl>
                    <p:spTgt spid="121"/>
                  </p:tgtEl>
                </p:cond>
              </p:nextCondLst>
            </p:seq>
            <p:seq concurrent="1" nextAc="seek">
              <p:cTn id="22" restart="whenNotActive" fill="hold" evtFilter="cancelBubble" nodeType="interactiveSeq">
                <p:stCondLst>
                  <p:cond evt="onClick" delay="0">
                    <p:tgtEl>
                      <p:spTgt spid="274"/>
                    </p:tgtEl>
                  </p:cond>
                </p:stCondLst>
                <p:endSync evt="end" delay="0">
                  <p:rtn val="all"/>
                </p:endSync>
                <p:childTnLst>
                  <p:par>
                    <p:cTn id="23" fill="hold">
                      <p:stCondLst>
                        <p:cond delay="0"/>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5"/>
                                        </p:tgtEl>
                                        <p:attrNameLst>
                                          <p:attrName>style.visibility</p:attrName>
                                        </p:attrNameLst>
                                      </p:cBhvr>
                                      <p:to>
                                        <p:strVal val="visible"/>
                                      </p:to>
                                    </p:set>
                                  </p:childTnLst>
                                </p:cTn>
                              </p:par>
                            </p:childTnLst>
                          </p:cTn>
                        </p:par>
                      </p:childTnLst>
                    </p:cTn>
                  </p:par>
                </p:childTnLst>
              </p:cTn>
              <p:nextCondLst>
                <p:cond evt="onClick" delay="0">
                  <p:tgtEl>
                    <p:spTgt spid="274"/>
                  </p:tgtEl>
                </p:cond>
              </p:nextCondLst>
            </p:seq>
            <p:seq concurrent="1" nextAc="seek">
              <p:cTn id="27" restart="whenNotActive" fill="hold" evtFilter="cancelBubble" nodeType="interactiveSeq">
                <p:stCondLst>
                  <p:cond evt="onClick" delay="0">
                    <p:tgtEl>
                      <p:spTgt spid="125"/>
                    </p:tgtEl>
                  </p:cond>
                </p:stCondLst>
                <p:endSync evt="end" delay="0">
                  <p:rtn val="all"/>
                </p:endSync>
                <p:childTnLst>
                  <p:par>
                    <p:cTn id="28" fill="hold">
                      <p:stCondLst>
                        <p:cond delay="0"/>
                      </p:stCondLst>
                      <p:childTnLst>
                        <p:par>
                          <p:cTn id="29" fill="hold">
                            <p:stCondLst>
                              <p:cond delay="0"/>
                            </p:stCondLst>
                            <p:childTnLst>
                              <p:par>
                                <p:cTn id="30" presetID="1" presetClass="exit" presetSubtype="0" fill="hold" nodeType="clickEffect">
                                  <p:stCondLst>
                                    <p:cond delay="0"/>
                                  </p:stCondLst>
                                  <p:childTnLst>
                                    <p:set>
                                      <p:cBhvr>
                                        <p:cTn id="31" dur="1" fill="hold">
                                          <p:stCondLst>
                                            <p:cond delay="0"/>
                                          </p:stCondLst>
                                        </p:cTn>
                                        <p:tgtEl>
                                          <p:spTgt spid="125"/>
                                        </p:tgtEl>
                                        <p:attrNameLst>
                                          <p:attrName>style.visibility</p:attrName>
                                        </p:attrNameLst>
                                      </p:cBhvr>
                                      <p:to>
                                        <p:strVal val="hidden"/>
                                      </p:to>
                                    </p:set>
                                  </p:childTnLst>
                                </p:cTn>
                              </p:par>
                            </p:childTnLst>
                          </p:cTn>
                        </p:par>
                      </p:childTnLst>
                    </p:cTn>
                  </p:par>
                </p:childTnLst>
              </p:cTn>
              <p:nextCondLst>
                <p:cond evt="onClick" delay="0">
                  <p:tgtEl>
                    <p:spTgt spid="125"/>
                  </p:tgtEl>
                </p:cond>
              </p:nextCondLst>
            </p:seq>
            <p:seq concurrent="1" nextAc="seek">
              <p:cTn id="32" restart="whenNotActive" fill="hold" evtFilter="cancelBubble" nodeType="interactiveSeq">
                <p:stCondLst>
                  <p:cond evt="onClick" delay="0">
                    <p:tgtEl>
                      <p:spTgt spid="278"/>
                    </p:tgtEl>
                  </p:cond>
                </p:stCondLst>
                <p:endSync evt="end" delay="0">
                  <p:rtn val="all"/>
                </p:endSync>
                <p:childTnLst>
                  <p:par>
                    <p:cTn id="33" fill="hold">
                      <p:stCondLst>
                        <p:cond delay="0"/>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28"/>
                                        </p:tgtEl>
                                        <p:attrNameLst>
                                          <p:attrName>style.visibility</p:attrName>
                                        </p:attrNameLst>
                                      </p:cBhvr>
                                      <p:to>
                                        <p:strVal val="visible"/>
                                      </p:to>
                                    </p:set>
                                  </p:childTnLst>
                                </p:cTn>
                              </p:par>
                            </p:childTnLst>
                          </p:cTn>
                        </p:par>
                      </p:childTnLst>
                    </p:cTn>
                  </p:par>
                </p:childTnLst>
              </p:cTn>
              <p:nextCondLst>
                <p:cond evt="onClick" delay="0">
                  <p:tgtEl>
                    <p:spTgt spid="278"/>
                  </p:tgtEl>
                </p:cond>
              </p:nextCondLst>
            </p:seq>
            <p:seq concurrent="1" nextAc="seek">
              <p:cTn id="37" restart="whenNotActive" fill="hold" evtFilter="cancelBubble" nodeType="interactiveSeq">
                <p:stCondLst>
                  <p:cond evt="onClick" delay="0">
                    <p:tgtEl>
                      <p:spTgt spid="128"/>
                    </p:tgtEl>
                  </p:cond>
                </p:stCondLst>
                <p:endSync evt="end" delay="0">
                  <p:rtn val="all"/>
                </p:endSync>
                <p:childTnLst>
                  <p:par>
                    <p:cTn id="38" fill="hold">
                      <p:stCondLst>
                        <p:cond delay="0"/>
                      </p:stCondLst>
                      <p:childTnLst>
                        <p:par>
                          <p:cTn id="39" fill="hold">
                            <p:stCondLst>
                              <p:cond delay="0"/>
                            </p:stCondLst>
                            <p:childTnLst>
                              <p:par>
                                <p:cTn id="40" presetID="1" presetClass="exit" presetSubtype="0" fill="hold" nodeType="clickEffect">
                                  <p:stCondLst>
                                    <p:cond delay="0"/>
                                  </p:stCondLst>
                                  <p:childTnLst>
                                    <p:set>
                                      <p:cBhvr>
                                        <p:cTn id="41" dur="1" fill="hold">
                                          <p:stCondLst>
                                            <p:cond delay="0"/>
                                          </p:stCondLst>
                                        </p:cTn>
                                        <p:tgtEl>
                                          <p:spTgt spid="128"/>
                                        </p:tgtEl>
                                        <p:attrNameLst>
                                          <p:attrName>style.visibility</p:attrName>
                                        </p:attrNameLst>
                                      </p:cBhvr>
                                      <p:to>
                                        <p:strVal val="hidden"/>
                                      </p:to>
                                    </p:set>
                                  </p:childTnLst>
                                </p:cTn>
                              </p:par>
                            </p:childTnLst>
                          </p:cTn>
                        </p:par>
                      </p:childTnLst>
                    </p:cTn>
                  </p:par>
                </p:childTnLst>
              </p:cTn>
              <p:nextCondLst>
                <p:cond evt="onClick" delay="0">
                  <p:tgtEl>
                    <p:spTgt spid="128"/>
                  </p:tgtEl>
                </p:cond>
              </p:nextCondLst>
            </p:seq>
            <p:seq concurrent="1" nextAc="seek">
              <p:cTn id="42" restart="whenNotActive" fill="hold" evtFilter="cancelBubble" nodeType="interactiveSeq">
                <p:stCondLst>
                  <p:cond evt="onClick" delay="0">
                    <p:tgtEl>
                      <p:spTgt spid="2"/>
                    </p:tgtEl>
                  </p:cond>
                </p:stCondLst>
                <p:endSync evt="end" delay="0">
                  <p:rtn val="all"/>
                </p:endSync>
                <p:childTnLst>
                  <p:par>
                    <p:cTn id="43" fill="hold">
                      <p:stCondLst>
                        <p:cond delay="0"/>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31"/>
                                        </p:tgtEl>
                                        <p:attrNameLst>
                                          <p:attrName>style.visibility</p:attrName>
                                        </p:attrNameLst>
                                      </p:cBhvr>
                                      <p:to>
                                        <p:strVal val="visible"/>
                                      </p:to>
                                    </p:set>
                                  </p:childTnLst>
                                </p:cTn>
                              </p:par>
                            </p:childTnLst>
                          </p:cTn>
                        </p:par>
                      </p:childTnLst>
                    </p:cTn>
                  </p:par>
                </p:childTnLst>
              </p:cTn>
              <p:nextCondLst>
                <p:cond evt="onClick" delay="0">
                  <p:tgtEl>
                    <p:spTgt spid="2"/>
                  </p:tgtEl>
                </p:cond>
              </p:nextCondLst>
            </p:seq>
            <p:seq concurrent="1" nextAc="seek">
              <p:cTn id="47" restart="whenNotActive" fill="hold" evtFilter="cancelBubble" nodeType="interactiveSeq">
                <p:stCondLst>
                  <p:cond evt="onClick" delay="0">
                    <p:tgtEl>
                      <p:spTgt spid="131"/>
                    </p:tgtEl>
                  </p:cond>
                </p:stCondLst>
                <p:endSync evt="end" delay="0">
                  <p:rtn val="all"/>
                </p:endSync>
                <p:childTnLst>
                  <p:par>
                    <p:cTn id="48" fill="hold">
                      <p:stCondLst>
                        <p:cond delay="0"/>
                      </p:stCondLst>
                      <p:childTnLst>
                        <p:par>
                          <p:cTn id="49" fill="hold">
                            <p:stCondLst>
                              <p:cond delay="0"/>
                            </p:stCondLst>
                            <p:childTnLst>
                              <p:par>
                                <p:cTn id="50" presetID="1" presetClass="exit" presetSubtype="0" fill="hold" nodeType="clickEffect">
                                  <p:stCondLst>
                                    <p:cond delay="0"/>
                                  </p:stCondLst>
                                  <p:childTnLst>
                                    <p:set>
                                      <p:cBhvr>
                                        <p:cTn id="51" dur="1" fill="hold">
                                          <p:stCondLst>
                                            <p:cond delay="0"/>
                                          </p:stCondLst>
                                        </p:cTn>
                                        <p:tgtEl>
                                          <p:spTgt spid="131"/>
                                        </p:tgtEl>
                                        <p:attrNameLst>
                                          <p:attrName>style.visibility</p:attrName>
                                        </p:attrNameLst>
                                      </p:cBhvr>
                                      <p:to>
                                        <p:strVal val="hidden"/>
                                      </p:to>
                                    </p:set>
                                  </p:childTnLst>
                                </p:cTn>
                              </p:par>
                            </p:childTnLst>
                          </p:cTn>
                        </p:par>
                      </p:childTnLst>
                    </p:cTn>
                  </p:par>
                </p:childTnLst>
              </p:cTn>
              <p:nextCondLst>
                <p:cond evt="onClick" delay="0">
                  <p:tgtEl>
                    <p:spTgt spid="131"/>
                  </p:tgtEl>
                </p:cond>
              </p:nextCondLst>
            </p:seq>
            <p:seq concurrent="1" nextAc="seek">
              <p:cTn id="52" restart="whenNotActive" fill="hold" evtFilter="cancelBubble" nodeType="interactiveSeq">
                <p:stCondLst>
                  <p:cond evt="onClick" delay="0">
                    <p:tgtEl>
                      <p:spTgt spid="286"/>
                    </p:tgtEl>
                  </p:cond>
                </p:stCondLst>
                <p:endSync evt="end" delay="0">
                  <p:rtn val="all"/>
                </p:endSync>
                <p:childTnLst>
                  <p:par>
                    <p:cTn id="53" fill="hold">
                      <p:stCondLst>
                        <p:cond delay="0"/>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134"/>
                                        </p:tgtEl>
                                        <p:attrNameLst>
                                          <p:attrName>style.visibility</p:attrName>
                                        </p:attrNameLst>
                                      </p:cBhvr>
                                      <p:to>
                                        <p:strVal val="visible"/>
                                      </p:to>
                                    </p:set>
                                  </p:childTnLst>
                                </p:cTn>
                              </p:par>
                            </p:childTnLst>
                          </p:cTn>
                        </p:par>
                      </p:childTnLst>
                    </p:cTn>
                  </p:par>
                </p:childTnLst>
              </p:cTn>
              <p:nextCondLst>
                <p:cond evt="onClick" delay="0">
                  <p:tgtEl>
                    <p:spTgt spid="286"/>
                  </p:tgtEl>
                </p:cond>
              </p:nextCondLst>
            </p:seq>
            <p:seq concurrent="1" nextAc="seek">
              <p:cTn id="57" restart="whenNotActive" fill="hold" evtFilter="cancelBubble" nodeType="interactiveSeq">
                <p:stCondLst>
                  <p:cond evt="onClick" delay="0">
                    <p:tgtEl>
                      <p:spTgt spid="134"/>
                    </p:tgtEl>
                  </p:cond>
                </p:stCondLst>
                <p:endSync evt="end" delay="0">
                  <p:rtn val="all"/>
                </p:endSync>
                <p:childTnLst>
                  <p:par>
                    <p:cTn id="58" fill="hold">
                      <p:stCondLst>
                        <p:cond delay="0"/>
                      </p:stCondLst>
                      <p:childTnLst>
                        <p:par>
                          <p:cTn id="59" fill="hold">
                            <p:stCondLst>
                              <p:cond delay="0"/>
                            </p:stCondLst>
                            <p:childTnLst>
                              <p:par>
                                <p:cTn id="60" presetID="1" presetClass="exit" presetSubtype="0" fill="hold" nodeType="clickEffect">
                                  <p:stCondLst>
                                    <p:cond delay="0"/>
                                  </p:stCondLst>
                                  <p:childTnLst>
                                    <p:set>
                                      <p:cBhvr>
                                        <p:cTn id="61" dur="1" fill="hold">
                                          <p:stCondLst>
                                            <p:cond delay="0"/>
                                          </p:stCondLst>
                                        </p:cTn>
                                        <p:tgtEl>
                                          <p:spTgt spid="134"/>
                                        </p:tgtEl>
                                        <p:attrNameLst>
                                          <p:attrName>style.visibility</p:attrName>
                                        </p:attrNameLst>
                                      </p:cBhvr>
                                      <p:to>
                                        <p:strVal val="hidden"/>
                                      </p:to>
                                    </p:set>
                                  </p:childTnLst>
                                </p:cTn>
                              </p:par>
                            </p:childTnLst>
                          </p:cTn>
                        </p:par>
                      </p:childTnLst>
                    </p:cTn>
                  </p:par>
                </p:childTnLst>
              </p:cTn>
              <p:nextCondLst>
                <p:cond evt="onClick" delay="0">
                  <p:tgtEl>
                    <p:spTgt spid="134"/>
                  </p:tgtEl>
                </p:cond>
              </p:nextCondLst>
            </p:seq>
            <p:seq concurrent="1" nextAc="seek">
              <p:cTn id="62" restart="whenNotActive" fill="hold" evtFilter="cancelBubble" nodeType="interactiveSeq">
                <p:stCondLst>
                  <p:cond evt="onClick" delay="0">
                    <p:tgtEl>
                      <p:spTgt spid="290"/>
                    </p:tgtEl>
                  </p:cond>
                </p:stCondLst>
                <p:endSync evt="end" delay="0">
                  <p:rtn val="all"/>
                </p:endSync>
                <p:childTnLst>
                  <p:par>
                    <p:cTn id="63" fill="hold">
                      <p:stCondLst>
                        <p:cond delay="0"/>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137"/>
                                        </p:tgtEl>
                                        <p:attrNameLst>
                                          <p:attrName>style.visibility</p:attrName>
                                        </p:attrNameLst>
                                      </p:cBhvr>
                                      <p:to>
                                        <p:strVal val="visible"/>
                                      </p:to>
                                    </p:set>
                                  </p:childTnLst>
                                </p:cTn>
                              </p:par>
                            </p:childTnLst>
                          </p:cTn>
                        </p:par>
                      </p:childTnLst>
                    </p:cTn>
                  </p:par>
                </p:childTnLst>
              </p:cTn>
              <p:nextCondLst>
                <p:cond evt="onClick" delay="0">
                  <p:tgtEl>
                    <p:spTgt spid="290"/>
                  </p:tgtEl>
                </p:cond>
              </p:nextCondLst>
            </p:seq>
            <p:seq concurrent="1" nextAc="seek">
              <p:cTn id="67" restart="whenNotActive" fill="hold" evtFilter="cancelBubble" nodeType="interactiveSeq">
                <p:stCondLst>
                  <p:cond evt="onClick" delay="0">
                    <p:tgtEl>
                      <p:spTgt spid="137"/>
                    </p:tgtEl>
                  </p:cond>
                </p:stCondLst>
                <p:endSync evt="end" delay="0">
                  <p:rtn val="all"/>
                </p:endSync>
                <p:childTnLst>
                  <p:par>
                    <p:cTn id="68" fill="hold">
                      <p:stCondLst>
                        <p:cond delay="0"/>
                      </p:stCondLst>
                      <p:childTnLst>
                        <p:par>
                          <p:cTn id="69" fill="hold">
                            <p:stCondLst>
                              <p:cond delay="0"/>
                            </p:stCondLst>
                            <p:childTnLst>
                              <p:par>
                                <p:cTn id="70" presetID="1" presetClass="exit" presetSubtype="0" fill="hold" nodeType="clickEffect">
                                  <p:stCondLst>
                                    <p:cond delay="0"/>
                                  </p:stCondLst>
                                  <p:childTnLst>
                                    <p:set>
                                      <p:cBhvr>
                                        <p:cTn id="71" dur="1" fill="hold">
                                          <p:stCondLst>
                                            <p:cond delay="0"/>
                                          </p:stCondLst>
                                        </p:cTn>
                                        <p:tgtEl>
                                          <p:spTgt spid="137"/>
                                        </p:tgtEl>
                                        <p:attrNameLst>
                                          <p:attrName>style.visibility</p:attrName>
                                        </p:attrNameLst>
                                      </p:cBhvr>
                                      <p:to>
                                        <p:strVal val="hidden"/>
                                      </p:to>
                                    </p:set>
                                  </p:childTnLst>
                                </p:cTn>
                              </p:par>
                            </p:childTnLst>
                          </p:cTn>
                        </p:par>
                      </p:childTnLst>
                    </p:cTn>
                  </p:par>
                </p:childTnLst>
              </p:cTn>
              <p:nextCondLst>
                <p:cond evt="onClick" delay="0">
                  <p:tgtEl>
                    <p:spTgt spid="137"/>
                  </p:tgtEl>
                </p:cond>
              </p:nextCondLst>
            </p:seq>
            <p:seq concurrent="1" nextAc="seek">
              <p:cTn id="72" restart="whenNotActive" fill="hold" evtFilter="cancelBubble" nodeType="interactiveSeq">
                <p:stCondLst>
                  <p:cond evt="onClick" delay="0">
                    <p:tgtEl>
                      <p:spTgt spid="193"/>
                    </p:tgtEl>
                  </p:cond>
                </p:stCondLst>
                <p:endSync evt="end" delay="0">
                  <p:rtn val="all"/>
                </p:endSync>
                <p:childTnLst>
                  <p:par>
                    <p:cTn id="73" fill="hold">
                      <p:stCondLst>
                        <p:cond delay="0"/>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201"/>
                                        </p:tgtEl>
                                        <p:attrNameLst>
                                          <p:attrName>style.visibility</p:attrName>
                                        </p:attrNameLst>
                                      </p:cBhvr>
                                      <p:to>
                                        <p:strVal val="visible"/>
                                      </p:to>
                                    </p:set>
                                  </p:childTnLst>
                                </p:cTn>
                              </p:par>
                            </p:childTnLst>
                          </p:cTn>
                        </p:par>
                      </p:childTnLst>
                    </p:cTn>
                  </p:par>
                </p:childTnLst>
              </p:cTn>
              <p:nextCondLst>
                <p:cond evt="onClick" delay="0">
                  <p:tgtEl>
                    <p:spTgt spid="193"/>
                  </p:tgtEl>
                </p:cond>
              </p:nextCondLst>
            </p:seq>
            <p:seq concurrent="1" nextAc="seek">
              <p:cTn id="77" restart="whenNotActive" fill="hold" evtFilter="cancelBubble" nodeType="interactiveSeq">
                <p:stCondLst>
                  <p:cond evt="onClick" delay="0">
                    <p:tgtEl>
                      <p:spTgt spid="201"/>
                    </p:tgtEl>
                  </p:cond>
                </p:stCondLst>
                <p:endSync evt="end" delay="0">
                  <p:rtn val="all"/>
                </p:endSync>
                <p:childTnLst>
                  <p:par>
                    <p:cTn id="78" fill="hold">
                      <p:stCondLst>
                        <p:cond delay="0"/>
                      </p:stCondLst>
                      <p:childTnLst>
                        <p:par>
                          <p:cTn id="79" fill="hold">
                            <p:stCondLst>
                              <p:cond delay="0"/>
                            </p:stCondLst>
                            <p:childTnLst>
                              <p:par>
                                <p:cTn id="80" presetID="1" presetClass="exit" presetSubtype="0" fill="hold" nodeType="clickEffect">
                                  <p:stCondLst>
                                    <p:cond delay="0"/>
                                  </p:stCondLst>
                                  <p:childTnLst>
                                    <p:set>
                                      <p:cBhvr>
                                        <p:cTn id="81" dur="1" fill="hold">
                                          <p:stCondLst>
                                            <p:cond delay="0"/>
                                          </p:stCondLst>
                                        </p:cTn>
                                        <p:tgtEl>
                                          <p:spTgt spid="201"/>
                                        </p:tgtEl>
                                        <p:attrNameLst>
                                          <p:attrName>style.visibility</p:attrName>
                                        </p:attrNameLst>
                                      </p:cBhvr>
                                      <p:to>
                                        <p:strVal val="hidden"/>
                                      </p:to>
                                    </p:set>
                                  </p:childTnLst>
                                </p:cTn>
                              </p:par>
                            </p:childTnLst>
                          </p:cTn>
                        </p:par>
                      </p:childTnLst>
                    </p:cTn>
                  </p:par>
                </p:childTnLst>
              </p:cTn>
              <p:nextCondLst>
                <p:cond evt="onClick" delay="0">
                  <p:tgtEl>
                    <p:spTgt spid="201"/>
                  </p:tgtEl>
                </p:cond>
              </p:nextCondLst>
            </p:seq>
            <p:seq concurrent="1" nextAc="seek">
              <p:cTn id="82" restart="whenNotActive" fill="hold" evtFilter="cancelBubble" nodeType="interactiveSeq">
                <p:stCondLst>
                  <p:cond evt="onClick" delay="0">
                    <p:tgtEl>
                      <p:spTgt spid="294"/>
                    </p:tgtEl>
                  </p:cond>
                </p:stCondLst>
                <p:endSync evt="end" delay="0">
                  <p:rtn val="all"/>
                </p:endSync>
                <p:childTnLst>
                  <p:par>
                    <p:cTn id="83" fill="hold">
                      <p:stCondLst>
                        <p:cond delay="0"/>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140"/>
                                        </p:tgtEl>
                                        <p:attrNameLst>
                                          <p:attrName>style.visibility</p:attrName>
                                        </p:attrNameLst>
                                      </p:cBhvr>
                                      <p:to>
                                        <p:strVal val="visible"/>
                                      </p:to>
                                    </p:set>
                                  </p:childTnLst>
                                </p:cTn>
                              </p:par>
                            </p:childTnLst>
                          </p:cTn>
                        </p:par>
                      </p:childTnLst>
                    </p:cTn>
                  </p:par>
                </p:childTnLst>
              </p:cTn>
              <p:nextCondLst>
                <p:cond evt="onClick" delay="0">
                  <p:tgtEl>
                    <p:spTgt spid="294"/>
                  </p:tgtEl>
                </p:cond>
              </p:nextCondLst>
            </p:seq>
            <p:seq concurrent="1" nextAc="seek">
              <p:cTn id="87" restart="whenNotActive" fill="hold" evtFilter="cancelBubble" nodeType="interactiveSeq">
                <p:stCondLst>
                  <p:cond evt="onClick" delay="0">
                    <p:tgtEl>
                      <p:spTgt spid="140"/>
                    </p:tgtEl>
                  </p:cond>
                </p:stCondLst>
                <p:endSync evt="end" delay="0">
                  <p:rtn val="all"/>
                </p:endSync>
                <p:childTnLst>
                  <p:par>
                    <p:cTn id="88" fill="hold">
                      <p:stCondLst>
                        <p:cond delay="0"/>
                      </p:stCondLst>
                      <p:childTnLst>
                        <p:par>
                          <p:cTn id="89" fill="hold">
                            <p:stCondLst>
                              <p:cond delay="0"/>
                            </p:stCondLst>
                            <p:childTnLst>
                              <p:par>
                                <p:cTn id="90" presetID="1" presetClass="exit" presetSubtype="0" fill="hold" nodeType="clickEffect">
                                  <p:stCondLst>
                                    <p:cond delay="0"/>
                                  </p:stCondLst>
                                  <p:childTnLst>
                                    <p:set>
                                      <p:cBhvr>
                                        <p:cTn id="91" dur="1" fill="hold">
                                          <p:stCondLst>
                                            <p:cond delay="0"/>
                                          </p:stCondLst>
                                        </p:cTn>
                                        <p:tgtEl>
                                          <p:spTgt spid="140"/>
                                        </p:tgtEl>
                                        <p:attrNameLst>
                                          <p:attrName>style.visibility</p:attrName>
                                        </p:attrNameLst>
                                      </p:cBhvr>
                                      <p:to>
                                        <p:strVal val="hidden"/>
                                      </p:to>
                                    </p:set>
                                  </p:childTnLst>
                                </p:cTn>
                              </p:par>
                            </p:childTnLst>
                          </p:cTn>
                        </p:par>
                      </p:childTnLst>
                    </p:cTn>
                  </p:par>
                </p:childTnLst>
              </p:cTn>
              <p:nextCondLst>
                <p:cond evt="onClick" delay="0">
                  <p:tgtEl>
                    <p:spTgt spid="140"/>
                  </p:tgtEl>
                </p:cond>
              </p:nextCondLst>
            </p:seq>
            <p:seq concurrent="1" nextAc="seek">
              <p:cTn id="92" restart="whenNotActive" fill="hold" evtFilter="cancelBubble" nodeType="interactiveSeq">
                <p:stCondLst>
                  <p:cond evt="onClick" delay="0">
                    <p:tgtEl>
                      <p:spTgt spid="146"/>
                    </p:tgtEl>
                  </p:cond>
                </p:stCondLst>
                <p:endSync evt="end" delay="0">
                  <p:rtn val="all"/>
                </p:endSync>
                <p:childTnLst>
                  <p:par>
                    <p:cTn id="93" fill="hold">
                      <p:stCondLst>
                        <p:cond delay="0"/>
                      </p:stCondLst>
                      <p:childTnLst>
                        <p:par>
                          <p:cTn id="94" fill="hold">
                            <p:stCondLst>
                              <p:cond delay="0"/>
                            </p:stCondLst>
                            <p:childTnLst>
                              <p:par>
                                <p:cTn id="95" presetID="1" presetClass="entr" presetSubtype="0" fill="hold" nodeType="clickEffect">
                                  <p:stCondLst>
                                    <p:cond delay="0"/>
                                  </p:stCondLst>
                                  <p:childTnLst>
                                    <p:set>
                                      <p:cBhvr>
                                        <p:cTn id="96" dur="1" fill="hold">
                                          <p:stCondLst>
                                            <p:cond delay="0"/>
                                          </p:stCondLst>
                                        </p:cTn>
                                        <p:tgtEl>
                                          <p:spTgt spid="150"/>
                                        </p:tgtEl>
                                        <p:attrNameLst>
                                          <p:attrName>style.visibility</p:attrName>
                                        </p:attrNameLst>
                                      </p:cBhvr>
                                      <p:to>
                                        <p:strVal val="visible"/>
                                      </p:to>
                                    </p:set>
                                  </p:childTnLst>
                                </p:cTn>
                              </p:par>
                            </p:childTnLst>
                          </p:cTn>
                        </p:par>
                      </p:childTnLst>
                    </p:cTn>
                  </p:par>
                </p:childTnLst>
              </p:cTn>
              <p:nextCondLst>
                <p:cond evt="onClick" delay="0">
                  <p:tgtEl>
                    <p:spTgt spid="146"/>
                  </p:tgtEl>
                </p:cond>
              </p:nextCondLst>
            </p:seq>
            <p:seq concurrent="1" nextAc="seek">
              <p:cTn id="97" restart="whenNotActive" fill="hold" evtFilter="cancelBubble" nodeType="interactiveSeq">
                <p:stCondLst>
                  <p:cond evt="onClick" delay="0">
                    <p:tgtEl>
                      <p:spTgt spid="150"/>
                    </p:tgtEl>
                  </p:cond>
                </p:stCondLst>
                <p:endSync evt="end" delay="0">
                  <p:rtn val="all"/>
                </p:endSync>
                <p:childTnLst>
                  <p:par>
                    <p:cTn id="98" fill="hold">
                      <p:stCondLst>
                        <p:cond delay="0"/>
                      </p:stCondLst>
                      <p:childTnLst>
                        <p:par>
                          <p:cTn id="99" fill="hold">
                            <p:stCondLst>
                              <p:cond delay="0"/>
                            </p:stCondLst>
                            <p:childTnLst>
                              <p:par>
                                <p:cTn id="100" presetID="1" presetClass="exit" presetSubtype="0" fill="hold" nodeType="clickEffect">
                                  <p:stCondLst>
                                    <p:cond delay="0"/>
                                  </p:stCondLst>
                                  <p:childTnLst>
                                    <p:set>
                                      <p:cBhvr>
                                        <p:cTn id="101" dur="1" fill="hold">
                                          <p:stCondLst>
                                            <p:cond delay="0"/>
                                          </p:stCondLst>
                                        </p:cTn>
                                        <p:tgtEl>
                                          <p:spTgt spid="150"/>
                                        </p:tgtEl>
                                        <p:attrNameLst>
                                          <p:attrName>style.visibility</p:attrName>
                                        </p:attrNameLst>
                                      </p:cBhvr>
                                      <p:to>
                                        <p:strVal val="hidden"/>
                                      </p:to>
                                    </p:set>
                                  </p:childTnLst>
                                </p:cTn>
                              </p:par>
                            </p:childTnLst>
                          </p:cTn>
                        </p:par>
                      </p:childTnLst>
                    </p:cTn>
                  </p:par>
                </p:childTnLst>
              </p:cTn>
              <p:nextCondLst>
                <p:cond evt="onClick" delay="0">
                  <p:tgtEl>
                    <p:spTgt spid="150"/>
                  </p:tgtEl>
                </p:cond>
              </p:nextCondLst>
            </p:seq>
            <p:seq concurrent="1" nextAc="seek">
              <p:cTn id="102" restart="whenNotActive" fill="hold" evtFilter="cancelBubble" nodeType="interactiveSeq">
                <p:stCondLst>
                  <p:cond evt="onClick" delay="0">
                    <p:tgtEl>
                      <p:spTgt spid="322"/>
                    </p:tgtEl>
                  </p:cond>
                </p:stCondLst>
                <p:endSync evt="end" delay="0">
                  <p:rtn val="all"/>
                </p:endSync>
                <p:childTnLst>
                  <p:par>
                    <p:cTn id="103" fill="hold">
                      <p:stCondLst>
                        <p:cond delay="0"/>
                      </p:stCondLst>
                      <p:childTnLst>
                        <p:par>
                          <p:cTn id="104" fill="hold">
                            <p:stCondLst>
                              <p:cond delay="0"/>
                            </p:stCondLst>
                            <p:childTnLst>
                              <p:par>
                                <p:cTn id="105" presetID="1" presetClass="entr" presetSubtype="0" fill="hold" nodeType="clickEffect">
                                  <p:stCondLst>
                                    <p:cond delay="0"/>
                                  </p:stCondLst>
                                  <p:childTnLst>
                                    <p:set>
                                      <p:cBhvr>
                                        <p:cTn id="106" dur="1" fill="hold">
                                          <p:stCondLst>
                                            <p:cond delay="0"/>
                                          </p:stCondLst>
                                        </p:cTn>
                                        <p:tgtEl>
                                          <p:spTgt spid="153"/>
                                        </p:tgtEl>
                                        <p:attrNameLst>
                                          <p:attrName>style.visibility</p:attrName>
                                        </p:attrNameLst>
                                      </p:cBhvr>
                                      <p:to>
                                        <p:strVal val="visible"/>
                                      </p:to>
                                    </p:set>
                                  </p:childTnLst>
                                </p:cTn>
                              </p:par>
                            </p:childTnLst>
                          </p:cTn>
                        </p:par>
                      </p:childTnLst>
                    </p:cTn>
                  </p:par>
                </p:childTnLst>
              </p:cTn>
              <p:nextCondLst>
                <p:cond evt="onClick" delay="0">
                  <p:tgtEl>
                    <p:spTgt spid="322"/>
                  </p:tgtEl>
                </p:cond>
              </p:nextCondLst>
            </p:seq>
            <p:seq concurrent="1" nextAc="seek">
              <p:cTn id="107" restart="whenNotActive" fill="hold" evtFilter="cancelBubble" nodeType="interactiveSeq">
                <p:stCondLst>
                  <p:cond evt="onClick" delay="0">
                    <p:tgtEl>
                      <p:spTgt spid="153"/>
                    </p:tgtEl>
                  </p:cond>
                </p:stCondLst>
                <p:endSync evt="end" delay="0">
                  <p:rtn val="all"/>
                </p:endSync>
                <p:childTnLst>
                  <p:par>
                    <p:cTn id="108" fill="hold">
                      <p:stCondLst>
                        <p:cond delay="0"/>
                      </p:stCondLst>
                      <p:childTnLst>
                        <p:par>
                          <p:cTn id="109" fill="hold">
                            <p:stCondLst>
                              <p:cond delay="0"/>
                            </p:stCondLst>
                            <p:childTnLst>
                              <p:par>
                                <p:cTn id="110" presetID="1" presetClass="exit" presetSubtype="0" fill="hold" nodeType="clickEffect">
                                  <p:stCondLst>
                                    <p:cond delay="0"/>
                                  </p:stCondLst>
                                  <p:childTnLst>
                                    <p:set>
                                      <p:cBhvr>
                                        <p:cTn id="111" dur="1" fill="hold">
                                          <p:stCondLst>
                                            <p:cond delay="0"/>
                                          </p:stCondLst>
                                        </p:cTn>
                                        <p:tgtEl>
                                          <p:spTgt spid="153"/>
                                        </p:tgtEl>
                                        <p:attrNameLst>
                                          <p:attrName>style.visibility</p:attrName>
                                        </p:attrNameLst>
                                      </p:cBhvr>
                                      <p:to>
                                        <p:strVal val="hidden"/>
                                      </p:to>
                                    </p:set>
                                  </p:childTnLst>
                                </p:cTn>
                              </p:par>
                            </p:childTnLst>
                          </p:cTn>
                        </p:par>
                      </p:childTnLst>
                    </p:cTn>
                  </p:par>
                </p:childTnLst>
              </p:cTn>
              <p:nextCondLst>
                <p:cond evt="onClick" delay="0">
                  <p:tgtEl>
                    <p:spTgt spid="153"/>
                  </p:tgtEl>
                </p:cond>
              </p:nextCondLst>
            </p:seq>
            <p:seq concurrent="1" nextAc="seek">
              <p:cTn id="112" restart="whenNotActive" fill="hold" evtFilter="cancelBubble" nodeType="interactiveSeq">
                <p:stCondLst>
                  <p:cond evt="onClick" delay="0">
                    <p:tgtEl>
                      <p:spTgt spid="186"/>
                    </p:tgtEl>
                  </p:cond>
                </p:stCondLst>
                <p:endSync evt="end" delay="0">
                  <p:rtn val="all"/>
                </p:endSync>
                <p:childTnLst>
                  <p:par>
                    <p:cTn id="113" fill="hold">
                      <p:stCondLst>
                        <p:cond delay="0"/>
                      </p:stCondLst>
                      <p:childTnLst>
                        <p:par>
                          <p:cTn id="114" fill="hold">
                            <p:stCondLst>
                              <p:cond delay="0"/>
                            </p:stCondLst>
                            <p:childTnLst>
                              <p:par>
                                <p:cTn id="115" presetID="1" presetClass="entr" presetSubtype="0" fill="hold" nodeType="clickEffect">
                                  <p:stCondLst>
                                    <p:cond delay="0"/>
                                  </p:stCondLst>
                                  <p:childTnLst>
                                    <p:set>
                                      <p:cBhvr>
                                        <p:cTn id="116" dur="1" fill="hold">
                                          <p:stCondLst>
                                            <p:cond delay="0"/>
                                          </p:stCondLst>
                                        </p:cTn>
                                        <p:tgtEl>
                                          <p:spTgt spid="190"/>
                                        </p:tgtEl>
                                        <p:attrNameLst>
                                          <p:attrName>style.visibility</p:attrName>
                                        </p:attrNameLst>
                                      </p:cBhvr>
                                      <p:to>
                                        <p:strVal val="visible"/>
                                      </p:to>
                                    </p:set>
                                  </p:childTnLst>
                                </p:cTn>
                              </p:par>
                            </p:childTnLst>
                          </p:cTn>
                        </p:par>
                      </p:childTnLst>
                    </p:cTn>
                  </p:par>
                </p:childTnLst>
              </p:cTn>
              <p:nextCondLst>
                <p:cond evt="onClick" delay="0">
                  <p:tgtEl>
                    <p:spTgt spid="186"/>
                  </p:tgtEl>
                </p:cond>
              </p:nextCondLst>
            </p:seq>
            <p:seq concurrent="1" nextAc="seek">
              <p:cTn id="117" restart="whenNotActive" fill="hold" evtFilter="cancelBubble" nodeType="interactiveSeq">
                <p:stCondLst>
                  <p:cond evt="onClick" delay="0">
                    <p:tgtEl>
                      <p:spTgt spid="190"/>
                    </p:tgtEl>
                  </p:cond>
                </p:stCondLst>
                <p:endSync evt="end" delay="0">
                  <p:rtn val="all"/>
                </p:endSync>
                <p:childTnLst>
                  <p:par>
                    <p:cTn id="118" fill="hold">
                      <p:stCondLst>
                        <p:cond delay="0"/>
                      </p:stCondLst>
                      <p:childTnLst>
                        <p:par>
                          <p:cTn id="119" fill="hold">
                            <p:stCondLst>
                              <p:cond delay="0"/>
                            </p:stCondLst>
                            <p:childTnLst>
                              <p:par>
                                <p:cTn id="120" presetID="1" presetClass="exit" presetSubtype="0" fill="hold" nodeType="clickEffect">
                                  <p:stCondLst>
                                    <p:cond delay="0"/>
                                  </p:stCondLst>
                                  <p:childTnLst>
                                    <p:set>
                                      <p:cBhvr>
                                        <p:cTn id="121" dur="1" fill="hold">
                                          <p:stCondLst>
                                            <p:cond delay="0"/>
                                          </p:stCondLst>
                                        </p:cTn>
                                        <p:tgtEl>
                                          <p:spTgt spid="190"/>
                                        </p:tgtEl>
                                        <p:attrNameLst>
                                          <p:attrName>style.visibility</p:attrName>
                                        </p:attrNameLst>
                                      </p:cBhvr>
                                      <p:to>
                                        <p:strVal val="hidden"/>
                                      </p:to>
                                    </p:set>
                                  </p:childTnLst>
                                </p:cTn>
                              </p:par>
                            </p:childTnLst>
                          </p:cTn>
                        </p:par>
                      </p:childTnLst>
                    </p:cTn>
                  </p:par>
                </p:childTnLst>
              </p:cTn>
              <p:nextCondLst>
                <p:cond evt="onClick" delay="0">
                  <p:tgtEl>
                    <p:spTgt spid="190"/>
                  </p:tgtEl>
                </p:cond>
              </p:nextCondLst>
            </p:seq>
            <p:seq concurrent="1" nextAc="seek">
              <p:cTn id="122" restart="whenNotActive" fill="hold" evtFilter="cancelBubble" nodeType="interactiveSeq">
                <p:stCondLst>
                  <p:cond evt="onClick" delay="0">
                    <p:tgtEl>
                      <p:spTgt spid="306"/>
                    </p:tgtEl>
                  </p:cond>
                </p:stCondLst>
                <p:endSync evt="end" delay="0">
                  <p:rtn val="all"/>
                </p:endSync>
                <p:childTnLst>
                  <p:par>
                    <p:cTn id="123" fill="hold">
                      <p:stCondLst>
                        <p:cond delay="0"/>
                      </p:stCondLst>
                      <p:childTnLst>
                        <p:par>
                          <p:cTn id="124" fill="hold">
                            <p:stCondLst>
                              <p:cond delay="0"/>
                            </p:stCondLst>
                            <p:childTnLst>
                              <p:par>
                                <p:cTn id="125" presetID="1" presetClass="entr" presetSubtype="0" fill="hold" nodeType="clickEffect">
                                  <p:stCondLst>
                                    <p:cond delay="0"/>
                                  </p:stCondLst>
                                  <p:childTnLst>
                                    <p:set>
                                      <p:cBhvr>
                                        <p:cTn id="126" dur="1" fill="hold">
                                          <p:stCondLst>
                                            <p:cond delay="0"/>
                                          </p:stCondLst>
                                        </p:cTn>
                                        <p:tgtEl>
                                          <p:spTgt spid="156"/>
                                        </p:tgtEl>
                                        <p:attrNameLst>
                                          <p:attrName>style.visibility</p:attrName>
                                        </p:attrNameLst>
                                      </p:cBhvr>
                                      <p:to>
                                        <p:strVal val="visible"/>
                                      </p:to>
                                    </p:set>
                                  </p:childTnLst>
                                </p:cTn>
                              </p:par>
                            </p:childTnLst>
                          </p:cTn>
                        </p:par>
                      </p:childTnLst>
                    </p:cTn>
                  </p:par>
                </p:childTnLst>
              </p:cTn>
              <p:nextCondLst>
                <p:cond evt="onClick" delay="0">
                  <p:tgtEl>
                    <p:spTgt spid="306"/>
                  </p:tgtEl>
                </p:cond>
              </p:nextCondLst>
            </p:seq>
            <p:seq concurrent="1" nextAc="seek">
              <p:cTn id="127" restart="whenNotActive" fill="hold" evtFilter="cancelBubble" nodeType="interactiveSeq">
                <p:stCondLst>
                  <p:cond evt="onClick" delay="0">
                    <p:tgtEl>
                      <p:spTgt spid="156"/>
                    </p:tgtEl>
                  </p:cond>
                </p:stCondLst>
                <p:endSync evt="end" delay="0">
                  <p:rtn val="all"/>
                </p:endSync>
                <p:childTnLst>
                  <p:par>
                    <p:cTn id="128" fill="hold">
                      <p:stCondLst>
                        <p:cond delay="0"/>
                      </p:stCondLst>
                      <p:childTnLst>
                        <p:par>
                          <p:cTn id="129" fill="hold">
                            <p:stCondLst>
                              <p:cond delay="0"/>
                            </p:stCondLst>
                            <p:childTnLst>
                              <p:par>
                                <p:cTn id="130" presetID="1" presetClass="exit" presetSubtype="0" fill="hold" nodeType="clickEffect">
                                  <p:stCondLst>
                                    <p:cond delay="0"/>
                                  </p:stCondLst>
                                  <p:childTnLst>
                                    <p:set>
                                      <p:cBhvr>
                                        <p:cTn id="131" dur="1" fill="hold">
                                          <p:stCondLst>
                                            <p:cond delay="0"/>
                                          </p:stCondLst>
                                        </p:cTn>
                                        <p:tgtEl>
                                          <p:spTgt spid="156"/>
                                        </p:tgtEl>
                                        <p:attrNameLst>
                                          <p:attrName>style.visibility</p:attrName>
                                        </p:attrNameLst>
                                      </p:cBhvr>
                                      <p:to>
                                        <p:strVal val="hidden"/>
                                      </p:to>
                                    </p:set>
                                  </p:childTnLst>
                                </p:cTn>
                              </p:par>
                            </p:childTnLst>
                          </p:cTn>
                        </p:par>
                      </p:childTnLst>
                    </p:cTn>
                  </p:par>
                </p:childTnLst>
              </p:cTn>
              <p:nextCondLst>
                <p:cond evt="onClick" delay="0">
                  <p:tgtEl>
                    <p:spTgt spid="156"/>
                  </p:tgtEl>
                </p:cond>
              </p:nextCondLst>
            </p:seq>
            <p:seq concurrent="1" nextAc="seek">
              <p:cTn id="132" restart="whenNotActive" fill="hold" evtFilter="cancelBubble" nodeType="interactiveSeq">
                <p:stCondLst>
                  <p:cond evt="onClick" delay="0">
                    <p:tgtEl>
                      <p:spTgt spid="314"/>
                    </p:tgtEl>
                  </p:cond>
                </p:stCondLst>
                <p:endSync evt="end" delay="0">
                  <p:rtn val="all"/>
                </p:endSync>
                <p:childTnLst>
                  <p:par>
                    <p:cTn id="133" fill="hold">
                      <p:stCondLst>
                        <p:cond delay="0"/>
                      </p:stCondLst>
                      <p:childTnLst>
                        <p:par>
                          <p:cTn id="134" fill="hold">
                            <p:stCondLst>
                              <p:cond delay="0"/>
                            </p:stCondLst>
                            <p:childTnLst>
                              <p:par>
                                <p:cTn id="135" presetID="1" presetClass="entr" presetSubtype="0" fill="hold" nodeType="clickEffect">
                                  <p:stCondLst>
                                    <p:cond delay="0"/>
                                  </p:stCondLst>
                                  <p:childTnLst>
                                    <p:set>
                                      <p:cBhvr>
                                        <p:cTn id="136" dur="1" fill="hold">
                                          <p:stCondLst>
                                            <p:cond delay="0"/>
                                          </p:stCondLst>
                                        </p:cTn>
                                        <p:tgtEl>
                                          <p:spTgt spid="163"/>
                                        </p:tgtEl>
                                        <p:attrNameLst>
                                          <p:attrName>style.visibility</p:attrName>
                                        </p:attrNameLst>
                                      </p:cBhvr>
                                      <p:to>
                                        <p:strVal val="visible"/>
                                      </p:to>
                                    </p:set>
                                  </p:childTnLst>
                                </p:cTn>
                              </p:par>
                            </p:childTnLst>
                          </p:cTn>
                        </p:par>
                      </p:childTnLst>
                    </p:cTn>
                  </p:par>
                </p:childTnLst>
              </p:cTn>
              <p:nextCondLst>
                <p:cond evt="onClick" delay="0">
                  <p:tgtEl>
                    <p:spTgt spid="314"/>
                  </p:tgtEl>
                </p:cond>
              </p:nextCondLst>
            </p:seq>
            <p:seq concurrent="1" nextAc="seek">
              <p:cTn id="137" restart="whenNotActive" fill="hold" evtFilter="cancelBubble" nodeType="interactiveSeq">
                <p:stCondLst>
                  <p:cond evt="onClick" delay="0">
                    <p:tgtEl>
                      <p:spTgt spid="163"/>
                    </p:tgtEl>
                  </p:cond>
                </p:stCondLst>
                <p:endSync evt="end" delay="0">
                  <p:rtn val="all"/>
                </p:endSync>
                <p:childTnLst>
                  <p:par>
                    <p:cTn id="138" fill="hold">
                      <p:stCondLst>
                        <p:cond delay="0"/>
                      </p:stCondLst>
                      <p:childTnLst>
                        <p:par>
                          <p:cTn id="139" fill="hold">
                            <p:stCondLst>
                              <p:cond delay="0"/>
                            </p:stCondLst>
                            <p:childTnLst>
                              <p:par>
                                <p:cTn id="140" presetID="1" presetClass="exit" presetSubtype="0" fill="hold" nodeType="clickEffect">
                                  <p:stCondLst>
                                    <p:cond delay="0"/>
                                  </p:stCondLst>
                                  <p:childTnLst>
                                    <p:set>
                                      <p:cBhvr>
                                        <p:cTn id="141" dur="1" fill="hold">
                                          <p:stCondLst>
                                            <p:cond delay="0"/>
                                          </p:stCondLst>
                                        </p:cTn>
                                        <p:tgtEl>
                                          <p:spTgt spid="163"/>
                                        </p:tgtEl>
                                        <p:attrNameLst>
                                          <p:attrName>style.visibility</p:attrName>
                                        </p:attrNameLst>
                                      </p:cBhvr>
                                      <p:to>
                                        <p:strVal val="hidden"/>
                                      </p:to>
                                    </p:set>
                                  </p:childTnLst>
                                </p:cTn>
                              </p:par>
                            </p:childTnLst>
                          </p:cTn>
                        </p:par>
                      </p:childTnLst>
                    </p:cTn>
                  </p:par>
                </p:childTnLst>
              </p:cTn>
              <p:nextCondLst>
                <p:cond evt="onClick" delay="0">
                  <p:tgtEl>
                    <p:spTgt spid="163"/>
                  </p:tgtEl>
                </p:cond>
              </p:nextCondLst>
            </p:seq>
            <p:seq concurrent="1" nextAc="seek">
              <p:cTn id="142" restart="whenNotActive" fill="hold" evtFilter="cancelBubble" nodeType="interactiveSeq">
                <p:stCondLst>
                  <p:cond evt="onClick" delay="0">
                    <p:tgtEl>
                      <p:spTgt spid="159"/>
                    </p:tgtEl>
                  </p:cond>
                </p:stCondLst>
                <p:endSync evt="end" delay="0">
                  <p:rtn val="all"/>
                </p:endSync>
                <p:childTnLst>
                  <p:par>
                    <p:cTn id="143" fill="hold">
                      <p:stCondLst>
                        <p:cond delay="0"/>
                      </p:stCondLst>
                      <p:childTnLst>
                        <p:par>
                          <p:cTn id="144" fill="hold">
                            <p:stCondLst>
                              <p:cond delay="0"/>
                            </p:stCondLst>
                            <p:childTnLst>
                              <p:par>
                                <p:cTn id="145" presetID="1" presetClass="entr" presetSubtype="0" fill="hold" nodeType="clickEffect">
                                  <p:stCondLst>
                                    <p:cond delay="0"/>
                                  </p:stCondLst>
                                  <p:childTnLst>
                                    <p:set>
                                      <p:cBhvr>
                                        <p:cTn id="146" dur="1" fill="hold">
                                          <p:stCondLst>
                                            <p:cond delay="0"/>
                                          </p:stCondLst>
                                        </p:cTn>
                                        <p:tgtEl>
                                          <p:spTgt spid="166"/>
                                        </p:tgtEl>
                                        <p:attrNameLst>
                                          <p:attrName>style.visibility</p:attrName>
                                        </p:attrNameLst>
                                      </p:cBhvr>
                                      <p:to>
                                        <p:strVal val="visible"/>
                                      </p:to>
                                    </p:set>
                                  </p:childTnLst>
                                </p:cTn>
                              </p:par>
                            </p:childTnLst>
                          </p:cTn>
                        </p:par>
                      </p:childTnLst>
                    </p:cTn>
                  </p:par>
                </p:childTnLst>
              </p:cTn>
              <p:nextCondLst>
                <p:cond evt="onClick" delay="0">
                  <p:tgtEl>
                    <p:spTgt spid="159"/>
                  </p:tgtEl>
                </p:cond>
              </p:nextCondLst>
            </p:seq>
            <p:seq concurrent="1" nextAc="seek">
              <p:cTn id="147" restart="whenNotActive" fill="hold" evtFilter="cancelBubble" nodeType="interactiveSeq">
                <p:stCondLst>
                  <p:cond evt="onClick" delay="0">
                    <p:tgtEl>
                      <p:spTgt spid="166"/>
                    </p:tgtEl>
                  </p:cond>
                </p:stCondLst>
                <p:endSync evt="end" delay="0">
                  <p:rtn val="all"/>
                </p:endSync>
                <p:childTnLst>
                  <p:par>
                    <p:cTn id="148" fill="hold">
                      <p:stCondLst>
                        <p:cond delay="0"/>
                      </p:stCondLst>
                      <p:childTnLst>
                        <p:par>
                          <p:cTn id="149" fill="hold">
                            <p:stCondLst>
                              <p:cond delay="0"/>
                            </p:stCondLst>
                            <p:childTnLst>
                              <p:par>
                                <p:cTn id="150" presetID="1" presetClass="exit" presetSubtype="0" fill="hold" nodeType="clickEffect">
                                  <p:stCondLst>
                                    <p:cond delay="0"/>
                                  </p:stCondLst>
                                  <p:childTnLst>
                                    <p:set>
                                      <p:cBhvr>
                                        <p:cTn id="151" dur="1" fill="hold">
                                          <p:stCondLst>
                                            <p:cond delay="0"/>
                                          </p:stCondLst>
                                        </p:cTn>
                                        <p:tgtEl>
                                          <p:spTgt spid="166"/>
                                        </p:tgtEl>
                                        <p:attrNameLst>
                                          <p:attrName>style.visibility</p:attrName>
                                        </p:attrNameLst>
                                      </p:cBhvr>
                                      <p:to>
                                        <p:strVal val="hidden"/>
                                      </p:to>
                                    </p:set>
                                  </p:childTnLst>
                                </p:cTn>
                              </p:par>
                            </p:childTnLst>
                          </p:cTn>
                        </p:par>
                      </p:childTnLst>
                    </p:cTn>
                  </p:par>
                </p:childTnLst>
              </p:cTn>
              <p:nextCondLst>
                <p:cond evt="onClick" delay="0">
                  <p:tgtEl>
                    <p:spTgt spid="166"/>
                  </p:tgtEl>
                </p:cond>
              </p:nextCondLst>
            </p:seq>
            <p:seq concurrent="1" nextAc="seek">
              <p:cTn id="152" restart="whenNotActive" fill="hold" evtFilter="cancelBubble" nodeType="interactiveSeq">
                <p:stCondLst>
                  <p:cond evt="onClick" delay="0">
                    <p:tgtEl>
                      <p:spTgt spid="197"/>
                    </p:tgtEl>
                  </p:cond>
                </p:stCondLst>
                <p:endSync evt="end" delay="0">
                  <p:rtn val="all"/>
                </p:endSync>
                <p:childTnLst>
                  <p:par>
                    <p:cTn id="153" fill="hold">
                      <p:stCondLst>
                        <p:cond delay="0"/>
                      </p:stCondLst>
                      <p:childTnLst>
                        <p:par>
                          <p:cTn id="154" fill="hold">
                            <p:stCondLst>
                              <p:cond delay="0"/>
                            </p:stCondLst>
                            <p:childTnLst>
                              <p:par>
                                <p:cTn id="155" presetID="1" presetClass="entr" presetSubtype="0" fill="hold" nodeType="clickEffect">
                                  <p:stCondLst>
                                    <p:cond delay="0"/>
                                  </p:stCondLst>
                                  <p:childTnLst>
                                    <p:set>
                                      <p:cBhvr>
                                        <p:cTn id="156" dur="1" fill="hold">
                                          <p:stCondLst>
                                            <p:cond delay="0"/>
                                          </p:stCondLst>
                                        </p:cTn>
                                        <p:tgtEl>
                                          <p:spTgt spid="204"/>
                                        </p:tgtEl>
                                        <p:attrNameLst>
                                          <p:attrName>style.visibility</p:attrName>
                                        </p:attrNameLst>
                                      </p:cBhvr>
                                      <p:to>
                                        <p:strVal val="visible"/>
                                      </p:to>
                                    </p:set>
                                  </p:childTnLst>
                                </p:cTn>
                              </p:par>
                            </p:childTnLst>
                          </p:cTn>
                        </p:par>
                      </p:childTnLst>
                    </p:cTn>
                  </p:par>
                </p:childTnLst>
              </p:cTn>
              <p:nextCondLst>
                <p:cond evt="onClick" delay="0">
                  <p:tgtEl>
                    <p:spTgt spid="197"/>
                  </p:tgtEl>
                </p:cond>
              </p:nextCondLst>
            </p:seq>
            <p:seq concurrent="1" nextAc="seek">
              <p:cTn id="157" restart="whenNotActive" fill="hold" evtFilter="cancelBubble" nodeType="interactiveSeq">
                <p:stCondLst>
                  <p:cond evt="onClick" delay="0">
                    <p:tgtEl>
                      <p:spTgt spid="204"/>
                    </p:tgtEl>
                  </p:cond>
                </p:stCondLst>
                <p:endSync evt="end" delay="0">
                  <p:rtn val="all"/>
                </p:endSync>
                <p:childTnLst>
                  <p:par>
                    <p:cTn id="158" fill="hold">
                      <p:stCondLst>
                        <p:cond delay="0"/>
                      </p:stCondLst>
                      <p:childTnLst>
                        <p:par>
                          <p:cTn id="159" fill="hold">
                            <p:stCondLst>
                              <p:cond delay="0"/>
                            </p:stCondLst>
                            <p:childTnLst>
                              <p:par>
                                <p:cTn id="160" presetID="1" presetClass="exit" presetSubtype="0" fill="hold" nodeType="clickEffect">
                                  <p:stCondLst>
                                    <p:cond delay="0"/>
                                  </p:stCondLst>
                                  <p:childTnLst>
                                    <p:set>
                                      <p:cBhvr>
                                        <p:cTn id="161" dur="1" fill="hold">
                                          <p:stCondLst>
                                            <p:cond delay="0"/>
                                          </p:stCondLst>
                                        </p:cTn>
                                        <p:tgtEl>
                                          <p:spTgt spid="204"/>
                                        </p:tgtEl>
                                        <p:attrNameLst>
                                          <p:attrName>style.visibility</p:attrName>
                                        </p:attrNameLst>
                                      </p:cBhvr>
                                      <p:to>
                                        <p:strVal val="hidden"/>
                                      </p:to>
                                    </p:set>
                                  </p:childTnLst>
                                </p:cTn>
                              </p:par>
                            </p:childTnLst>
                          </p:cTn>
                        </p:par>
                      </p:childTnLst>
                    </p:cTn>
                  </p:par>
                </p:childTnLst>
              </p:cTn>
              <p:nextCondLst>
                <p:cond evt="onClick" delay="0">
                  <p:tgtEl>
                    <p:spTgt spid="204"/>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_BASF_CONVERTED_TO_TAGS" val="1"/>
</p:tagLst>
</file>

<file path=ppt/theme/theme1.xml><?xml version="1.0" encoding="utf-8"?>
<a:theme xmlns:a="http://schemas.openxmlformats.org/drawingml/2006/main" name="Office Theme">
  <a:themeElements>
    <a:clrScheme name="ACS Extended">
      <a:dk1>
        <a:srgbClr val="000000"/>
      </a:dk1>
      <a:lt1>
        <a:srgbClr val="FFFFFF"/>
      </a:lt1>
      <a:dk2>
        <a:srgbClr val="63666A"/>
      </a:dk2>
      <a:lt2>
        <a:srgbClr val="CBCCCE"/>
      </a:lt2>
      <a:accent1>
        <a:srgbClr val="4C8D2B"/>
      </a:accent1>
      <a:accent2>
        <a:srgbClr val="00573E"/>
      </a:accent2>
      <a:accent3>
        <a:srgbClr val="E07E23"/>
      </a:accent3>
      <a:accent4>
        <a:srgbClr val="ECB920"/>
      </a:accent4>
      <a:accent5>
        <a:srgbClr val="017E8D"/>
      </a:accent5>
      <a:accent6>
        <a:srgbClr val="045069"/>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7740</Words>
  <Application>Microsoft Office PowerPoint</Application>
  <PresentationFormat>Widescreen</PresentationFormat>
  <Paragraphs>1192</Paragraphs>
  <Slides>16</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Calibri</vt:lpstr>
      <vt:lpstr>Office Theme</vt:lpstr>
      <vt:lpstr>PowerPoint Presentation</vt:lpstr>
      <vt:lpstr>Celebrating 50 years of discovery and innovation</vt:lpstr>
      <vt:lpstr>AGRO50 and beyond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Jim Briggs</dc:creator>
  <cp:lastModifiedBy>Laura McConnell</cp:lastModifiedBy>
  <cp:revision>413</cp:revision>
  <dcterms:created xsi:type="dcterms:W3CDTF">2020-06-15T18:37:40Z</dcterms:created>
  <dcterms:modified xsi:type="dcterms:W3CDTF">2020-08-17T20:54:08Z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assification_to_AIP">
    <vt:i4>0</vt:i4>
  </property>
  <property fmtid="{D5CDD505-2E9C-101B-9397-08002B2CF9AE}" pid="3" name="MSIP_Label_7f850223-87a8-40c3-9eb2-432606efca2a_Enabled">
    <vt:lpwstr>True</vt:lpwstr>
  </property>
  <property fmtid="{D5CDD505-2E9C-101B-9397-08002B2CF9AE}" pid="4" name="MSIP_Label_7f850223-87a8-40c3-9eb2-432606efca2a_SiteId">
    <vt:lpwstr>fcb2b37b-5da0-466b-9b83-0014b67a7c78</vt:lpwstr>
  </property>
  <property fmtid="{D5CDD505-2E9C-101B-9397-08002B2CF9AE}" pid="5" name="MSIP_Label_7f850223-87a8-40c3-9eb2-432606efca2a_Owner">
    <vt:lpwstr>laura.mcconnell@bayer.com</vt:lpwstr>
  </property>
  <property fmtid="{D5CDD505-2E9C-101B-9397-08002B2CF9AE}" pid="6" name="MSIP_Label_7f850223-87a8-40c3-9eb2-432606efca2a_SetDate">
    <vt:lpwstr>2020-08-17T20:53:25.6094235Z</vt:lpwstr>
  </property>
  <property fmtid="{D5CDD505-2E9C-101B-9397-08002B2CF9AE}" pid="7" name="MSIP_Label_7f850223-87a8-40c3-9eb2-432606efca2a_Name">
    <vt:lpwstr>NO CLASSIFICATION</vt:lpwstr>
  </property>
  <property fmtid="{D5CDD505-2E9C-101B-9397-08002B2CF9AE}" pid="8" name="MSIP_Label_7f850223-87a8-40c3-9eb2-432606efca2a_Application">
    <vt:lpwstr>Microsoft Azure Information Protection</vt:lpwstr>
  </property>
  <property fmtid="{D5CDD505-2E9C-101B-9397-08002B2CF9AE}" pid="9" name="MSIP_Label_7f850223-87a8-40c3-9eb2-432606efca2a_Extended_MSFT_Method">
    <vt:lpwstr>Manual</vt:lpwstr>
  </property>
  <property fmtid="{D5CDD505-2E9C-101B-9397-08002B2CF9AE}" pid="10" name="Sensitivity">
    <vt:lpwstr>NO CLASSIFICATION</vt:lpwstr>
  </property>
</Properties>
</file>